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68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CURS 1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BAZELE CIBERNETICII ECONOMICE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HENRY </a:t>
            </a:r>
            <a:r>
              <a:rPr lang="en-US" b="1" smtClean="0"/>
              <a:t>FAIOL</a:t>
            </a:r>
            <a:br>
              <a:rPr lang="en-US" b="1" smtClean="0"/>
            </a:br>
            <a:r>
              <a:rPr lang="en-US" smtClean="0"/>
              <a:t>- management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mtClean="0"/>
              <a:t>Cum trebuie lucrat cu oamenii?</a:t>
            </a:r>
          </a:p>
          <a:p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Stiinta administrarii</a:t>
            </a:r>
            <a:r>
              <a:rPr lang="en-US" smtClean="0"/>
              <a:t> </a:t>
            </a:r>
            <a:r>
              <a:rPr lang="en-US" smtClean="0">
                <a:sym typeface="Wingdings" panose="05000000000000000000" pitchFamily="2" charset="2"/>
              </a:rPr>
              <a:t> management clasic</a:t>
            </a:r>
          </a:p>
          <a:p>
            <a:r>
              <a:rPr lang="en-US" smtClean="0">
                <a:sym typeface="Wingdings" panose="05000000000000000000" pitchFamily="2" charset="2"/>
              </a:rPr>
              <a:t>Managerii trebuie pregatiti dupa principii riguroase</a:t>
            </a:r>
          </a:p>
          <a:p>
            <a:r>
              <a:rPr lang="en-US" smtClean="0">
                <a:sym typeface="Wingdings" panose="05000000000000000000" pitchFamily="2" charset="2"/>
              </a:rPr>
              <a:t>Nevoia unei teorii a managementului</a:t>
            </a:r>
          </a:p>
          <a:p>
            <a:r>
              <a:rPr lang="en-US" smtClean="0">
                <a:sym typeface="Wingdings" panose="05000000000000000000" pitchFamily="2" charset="2"/>
              </a:rPr>
              <a:t>A scris cartea: Managementul general si industrial</a:t>
            </a:r>
          </a:p>
          <a:p>
            <a:pPr lvl="1"/>
            <a:r>
              <a:rPr lang="en-US" smtClean="0">
                <a:sym typeface="Wingdings" panose="05000000000000000000" pitchFamily="2" charset="2"/>
              </a:rPr>
              <a:t>Managementul activitatilor</a:t>
            </a:r>
          </a:p>
          <a:p>
            <a:pPr lvl="1"/>
            <a:r>
              <a:rPr lang="en-US" smtClean="0">
                <a:sym typeface="Wingdings" panose="05000000000000000000" pitchFamily="2" charset="2"/>
              </a:rPr>
              <a:t>Managerul stie sa:</a:t>
            </a:r>
          </a:p>
          <a:p>
            <a:pPr lvl="2"/>
            <a:r>
              <a:rPr lang="en-US" smtClean="0">
                <a:sym typeface="Wingdings" panose="05000000000000000000" pitchFamily="2" charset="2"/>
              </a:rPr>
              <a:t>planifice activitatile</a:t>
            </a:r>
          </a:p>
          <a:p>
            <a:pPr lvl="2"/>
            <a:r>
              <a:rPr lang="en-US" smtClean="0">
                <a:sym typeface="Wingdings" panose="05000000000000000000" pitchFamily="2" charset="2"/>
              </a:rPr>
              <a:t>organizeze (sa alege si plaseze) oamenii</a:t>
            </a:r>
          </a:p>
          <a:p>
            <a:pPr lvl="2"/>
            <a:r>
              <a:rPr lang="en-US" smtClean="0">
                <a:sym typeface="Wingdings" panose="05000000000000000000" pitchFamily="2" charset="2"/>
              </a:rPr>
              <a:t>supravegheaze, indrume, conduce oamenii</a:t>
            </a:r>
          </a:p>
          <a:p>
            <a:pPr lvl="2"/>
            <a:r>
              <a:rPr lang="en-US" smtClean="0">
                <a:sym typeface="Wingdings" panose="05000000000000000000" pitchFamily="2" charset="2"/>
              </a:rPr>
              <a:t> Nu intra in detaliile activitatii, asta o fac muncitorii</a:t>
            </a:r>
          </a:p>
          <a:p>
            <a:pPr lvl="2"/>
            <a:r>
              <a:rPr lang="en-US" smtClean="0">
                <a:sym typeface="Wingdings" panose="05000000000000000000" pitchFamily="2" charset="2"/>
              </a:rPr>
              <a:t>Coordoneaza, armonizeaza si faciliteaza (creaza conditiile propice) activitatea</a:t>
            </a:r>
          </a:p>
          <a:p>
            <a:pPr lvl="2"/>
            <a:r>
              <a:rPr lang="en-US" smtClean="0">
                <a:sym typeface="Wingdings" panose="05000000000000000000" pitchFamily="2" charset="2"/>
              </a:rPr>
              <a:t>Controleaza: verifica rezultatele (contabil, financiar, tehnic, calitate etc)</a:t>
            </a:r>
          </a:p>
          <a:p>
            <a:endParaRPr lang="en-US" smtClean="0">
              <a:sym typeface="Wingdings" panose="05000000000000000000" pitchFamily="2" charset="2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64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IDEI COMUNE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Ierarhie clara in organizatii</a:t>
            </a:r>
          </a:p>
          <a:p>
            <a:r>
              <a:rPr lang="en-US" smtClean="0"/>
              <a:t>Diviziune a muncii</a:t>
            </a:r>
          </a:p>
          <a:p>
            <a:r>
              <a:rPr lang="en-US" smtClean="0"/>
              <a:t>Standardizare a activitatilor</a:t>
            </a:r>
          </a:p>
          <a:p>
            <a:r>
              <a:rPr lang="en-US" smtClean="0"/>
              <a:t>Centralizarea autoritatii in mana managerului</a:t>
            </a:r>
          </a:p>
          <a:p>
            <a:r>
              <a:rPr lang="en-US" smtClean="0"/>
              <a:t>Separarea vietii personale de cea din organizatie</a:t>
            </a:r>
          </a:p>
          <a:p>
            <a:r>
              <a:rPr lang="en-US" smtClean="0"/>
              <a:t>Selectarea celor mai potriviti oameni (dupa pregatire si calificare) pentru fiecare post</a:t>
            </a:r>
          </a:p>
          <a:p>
            <a:r>
              <a:rPr lang="en-US" smtClean="0"/>
              <a:t>Plata corecta a oamenilor (pe cei mai buni mai mult, impartirea profitului)</a:t>
            </a:r>
          </a:p>
          <a:p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8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751" y="624110"/>
            <a:ext cx="9642861" cy="1280890"/>
          </a:xfrm>
        </p:spPr>
        <p:txBody>
          <a:bodyPr/>
          <a:lstStyle/>
          <a:p>
            <a:r>
              <a:rPr lang="en-US" smtClean="0"/>
              <a:t>ACTUALITATEA MANAGEMENTULUI CLASIC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fabrici de bunuri (productie)</a:t>
            </a:r>
          </a:p>
          <a:p>
            <a:r>
              <a:rPr lang="en-US" smtClean="0"/>
              <a:t>Depozite</a:t>
            </a:r>
          </a:p>
          <a:p>
            <a:r>
              <a:rPr lang="en-US" smtClean="0"/>
              <a:t>Livrare</a:t>
            </a:r>
          </a:p>
          <a:p>
            <a:r>
              <a:rPr lang="en-US" smtClean="0"/>
              <a:t>Fast food</a:t>
            </a:r>
          </a:p>
          <a:p>
            <a:r>
              <a:rPr lang="en-US" smtClean="0"/>
              <a:t>Agricultura</a:t>
            </a:r>
          </a:p>
          <a:p>
            <a:r>
              <a:rPr lang="en-US" smtClean="0"/>
              <a:t>Alimentie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7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5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413" cy="6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413" cy="63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83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413" cy="63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3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413" cy="63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74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FIRME IN CARE NU E NECESAR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Cercetare</a:t>
            </a:r>
          </a:p>
          <a:p>
            <a:r>
              <a:rPr lang="en-US" smtClean="0"/>
              <a:t>Expertiza</a:t>
            </a:r>
          </a:p>
          <a:p>
            <a:r>
              <a:rPr lang="en-US" smtClean="0"/>
              <a:t>Informatica</a:t>
            </a:r>
          </a:p>
          <a:p>
            <a:r>
              <a:rPr lang="en-US" smtClean="0"/>
              <a:t>Educatie</a:t>
            </a:r>
          </a:p>
          <a:p>
            <a:r>
              <a:rPr lang="en-US" smtClean="0"/>
              <a:t>Care nu produc lucruri tangibile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63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Reactii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Toate abordarile de dupa in organizare:</a:t>
            </a:r>
          </a:p>
          <a:p>
            <a:pPr lvl="1"/>
            <a:r>
              <a:rPr lang="en-US" smtClean="0"/>
              <a:t>resurse umane, </a:t>
            </a:r>
          </a:p>
          <a:p>
            <a:pPr lvl="1"/>
            <a:r>
              <a:rPr lang="en-US" smtClean="0"/>
              <a:t>relatii umane, </a:t>
            </a:r>
          </a:p>
          <a:p>
            <a:pPr lvl="1"/>
            <a:r>
              <a:rPr lang="en-US" smtClean="0"/>
              <a:t>teoria sistemelor, </a:t>
            </a:r>
          </a:p>
          <a:p>
            <a:pPr lvl="1"/>
            <a:r>
              <a:rPr lang="en-US" smtClean="0"/>
              <a:t>lucrul in echipa etc</a:t>
            </a:r>
          </a:p>
          <a:p>
            <a:pPr marL="457200" lvl="1" indent="0">
              <a:buNone/>
            </a:pPr>
            <a:r>
              <a:rPr lang="en-US" smtClean="0"/>
              <a:t>sunt reactii </a:t>
            </a:r>
            <a:r>
              <a:rPr lang="en-US" b="1" smtClean="0"/>
              <a:t>contra</a:t>
            </a:r>
            <a:r>
              <a:rPr lang="en-US" smtClean="0"/>
              <a:t> managementului clasic</a:t>
            </a:r>
          </a:p>
          <a:p>
            <a:pPr indent="-285750"/>
            <a:r>
              <a:rPr lang="en-US" smtClean="0"/>
              <a:t>Management clasic </a:t>
            </a:r>
            <a:r>
              <a:rPr lang="en-US" smtClean="0">
                <a:sym typeface="Wingdings" panose="05000000000000000000" pitchFamily="2" charset="2"/>
              </a:rPr>
              <a:t> Un singur mod de a afce lucrurile, cel optim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2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ECONOMIA -&gt; 1784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Mijloace de productie</a:t>
            </a:r>
            <a:r>
              <a:rPr lang="en-US" noProof="1" smtClean="0"/>
              <a:t>: unelte simple + </a:t>
            </a:r>
            <a:r>
              <a:rPr lang="en-US" b="1" noProof="1" smtClean="0"/>
              <a:t>munca</a:t>
            </a:r>
          </a:p>
          <a:p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Unitati de productie</a:t>
            </a:r>
            <a:r>
              <a:rPr lang="en-US" noProof="1" smtClean="0"/>
              <a:t>: gospodarie, ateliere, ferme</a:t>
            </a:r>
          </a:p>
          <a:p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Productivitate</a:t>
            </a:r>
            <a:r>
              <a:rPr lang="en-US" noProof="1" smtClean="0"/>
              <a:t>: cat sa acopere propriile nevoi (mancare, haine, unelte)</a:t>
            </a:r>
          </a:p>
          <a:p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Mobilitate</a:t>
            </a:r>
            <a:r>
              <a:rPr lang="en-US" noProof="1" smtClean="0"/>
              <a:t>: propria localitate, maxim cateva din apropiere</a:t>
            </a:r>
          </a:p>
          <a:p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Cunostinte</a:t>
            </a:r>
            <a:r>
              <a:rPr lang="en-US" noProof="1" smtClean="0"/>
              <a:t>: din tata in fiu, din mester la calfa</a:t>
            </a:r>
          </a:p>
          <a:p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Organizare</a:t>
            </a:r>
            <a:r>
              <a:rPr lang="en-US" noProof="1" smtClean="0"/>
              <a:t>: multimi mici, activitati simple, liniare, pe proiect, termene largi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706244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TEORIA SISTEMELOR</a:t>
            </a:r>
            <a:br>
              <a:rPr lang="en-US" smtClean="0"/>
            </a:br>
            <a:r>
              <a:rPr lang="en-US" smtClean="0"/>
              <a:t>- organizatia ca sistem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Von Bertalanffy, L (1968): </a:t>
            </a:r>
            <a:r>
              <a:rPr lang="en-US" b="1" smtClean="0"/>
              <a:t>Teoria generala a sistemelor</a:t>
            </a:r>
          </a:p>
          <a:p>
            <a:r>
              <a:rPr lang="en-US" smtClean="0"/>
              <a:t>Miller, J.G.(1978): </a:t>
            </a:r>
            <a:r>
              <a:rPr lang="en-US" b="1" smtClean="0"/>
              <a:t>Sistemele vii</a:t>
            </a:r>
          </a:p>
          <a:p>
            <a:r>
              <a:rPr lang="en-US" smtClean="0"/>
              <a:t>Daniel Katz, Robert Kahn (1966): </a:t>
            </a:r>
            <a:r>
              <a:rPr lang="en-US" b="1" smtClean="0"/>
              <a:t>Psihologia sociala a organizatiilor</a:t>
            </a:r>
          </a:p>
          <a:p>
            <a:r>
              <a:rPr lang="en-US" smtClean="0"/>
              <a:t>Organizatia </a:t>
            </a:r>
            <a:r>
              <a:rPr lang="en-US" smtClean="0">
                <a:sym typeface="Wingdings" panose="05000000000000000000" pitchFamily="2" charset="2"/>
              </a:rPr>
              <a:t> Organism viu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3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659" y="624110"/>
            <a:ext cx="10190206" cy="1280890"/>
          </a:xfrm>
        </p:spPr>
        <p:txBody>
          <a:bodyPr/>
          <a:lstStyle/>
          <a:p>
            <a:r>
              <a:rPr lang="en-US" smtClean="0"/>
              <a:t>MANAGEMENT CLASIC vs TEORIA SISTEMELOR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4006842"/>
              </p:ext>
            </p:extLst>
          </p:nvPr>
        </p:nvGraphicFramePr>
        <p:xfrm>
          <a:off x="543696" y="2092325"/>
          <a:ext cx="11400654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0327"/>
                <a:gridCol w="57003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MANAGEMENT CLASIC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TEORIA SISTEMELOR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mtClean="0"/>
                        <a:t>Eficienta,</a:t>
                      </a:r>
                      <a:r>
                        <a:rPr lang="en-US" baseline="0" smtClean="0"/>
                        <a:t> productivitate,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smtClean="0"/>
                        <a:t>Un singur mod de a face lucrurile: cel optim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smtClean="0"/>
                        <a:t>Organizatia e o masina din piese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smtClean="0"/>
                        <a:t>Control centralizat (dictat de manager)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mtClean="0"/>
                        <a:t>Descrierea</a:t>
                      </a:r>
                      <a:r>
                        <a:rPr lang="en-US" baseline="0" smtClean="0"/>
                        <a:t> modului de functionare a sistemelor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smtClean="0"/>
                        <a:t>Mai multe moduri de a face lucrurile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smtClean="0"/>
                        <a:t>Organizatia e un organism</a:t>
                      </a:r>
                      <a:r>
                        <a:rPr lang="en-US" smtClean="0"/>
                        <a:t> ca intreg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mtClean="0"/>
                        <a:t>Autoorganizare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973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TEORIA SISTEMELOR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0606" y="3717610"/>
            <a:ext cx="2553730" cy="44484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r">
              <a:buNone/>
            </a:pPr>
            <a:r>
              <a:rPr lang="en-US" smtClean="0"/>
              <a:t>INPUTURI =&gt;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14335" y="2403676"/>
            <a:ext cx="3072714" cy="3072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PROCESE</a:t>
            </a:r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87049" y="3717611"/>
            <a:ext cx="2839523" cy="444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mtClean="0">
                <a:solidFill>
                  <a:schemeClr val="bg1"/>
                </a:solidFill>
              </a:rPr>
              <a:t>=&gt; OUTPUTURI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81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152" y="78352"/>
            <a:ext cx="8911687" cy="646578"/>
          </a:xfrm>
        </p:spPr>
        <p:txBody>
          <a:bodyPr/>
          <a:lstStyle/>
          <a:p>
            <a:r>
              <a:rPr lang="en-US" smtClean="0"/>
              <a:t>Organizatia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7191" y="1161535"/>
            <a:ext cx="8915400" cy="5148649"/>
          </a:xfrm>
        </p:spPr>
        <p:txBody>
          <a:bodyPr>
            <a:normAutofit fontScale="85000" lnSpcReduction="20000"/>
          </a:bodyPr>
          <a:lstStyle/>
          <a:p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Sistem deschis</a:t>
            </a:r>
            <a:r>
              <a:rPr lang="en-US" smtClean="0"/>
              <a:t>: intra si ies informatii, energie, resurse, idei etc</a:t>
            </a:r>
          </a:p>
          <a:p>
            <a:r>
              <a:rPr lang="en-US" smtClean="0"/>
              <a:t>Schimburile cu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mediul</a:t>
            </a:r>
            <a:r>
              <a:rPr lang="en-US" smtClean="0"/>
              <a:t> sunt esentiale pentru functionarea sistemului</a:t>
            </a:r>
          </a:p>
          <a:p>
            <a:r>
              <a:rPr lang="en-US" smtClean="0"/>
              <a:t>Mediul este impredictibil (nu pote fi controlat sau estimat precis)</a:t>
            </a:r>
          </a:p>
          <a:p>
            <a:r>
              <a:rPr lang="en-US" smtClean="0"/>
              <a:t>Mediul trebuie permanent scanat si masurat pentru a lua decizii bune</a:t>
            </a:r>
          </a:p>
          <a:p>
            <a:r>
              <a:rPr lang="en-US" smtClean="0"/>
              <a:t>E privita ca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sistem in intregul </a:t>
            </a:r>
            <a:r>
              <a:rPr lang="en-US" smtClean="0"/>
              <a:t>sau, nu ca o colectie de piese separate (asa cum organismal nu e privit c o colectie de celule)</a:t>
            </a:r>
          </a:p>
          <a:p>
            <a:r>
              <a:rPr lang="en-US" smtClean="0"/>
              <a:t>Organizatia e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mai mult decat suma partilor </a:t>
            </a:r>
            <a:r>
              <a:rPr lang="en-US" smtClean="0"/>
              <a:t>sale</a:t>
            </a:r>
          </a:p>
          <a:p>
            <a:r>
              <a:rPr lang="en-US" smtClean="0"/>
              <a:t>Partile interactioneaza, conlucreaza, sunt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interdependente</a:t>
            </a:r>
          </a:p>
          <a:p>
            <a:r>
              <a:rPr lang="en-US" smtClean="0"/>
              <a:t>Organizatia este intr-o conexiune dinamica cu mediul sau</a:t>
            </a:r>
          </a:p>
          <a:p>
            <a:r>
              <a:rPr lang="en-US" smtClean="0"/>
              <a:t>Partile ei sunt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interconectate</a:t>
            </a:r>
            <a:r>
              <a:rPr lang="en-US" smtClean="0"/>
              <a:t>, nu izolate = subsiteme conectate </a:t>
            </a:r>
            <a:r>
              <a:rPr lang="en-US" smtClean="0"/>
              <a:t>dinamic</a:t>
            </a:r>
            <a:endParaRPr lang="en-US" smtClean="0"/>
          </a:p>
          <a:p>
            <a:r>
              <a:rPr lang="en-US" smtClean="0"/>
              <a:t>Organizare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ierarhica</a:t>
            </a:r>
            <a:r>
              <a:rPr lang="en-US" smtClean="0"/>
              <a:t> a subsitemelor</a:t>
            </a:r>
          </a:p>
          <a:p>
            <a:r>
              <a:rPr lang="en-US" smtClean="0"/>
              <a:t>Schimbarea unei parti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influenteaza</a:t>
            </a:r>
            <a:r>
              <a:rPr lang="en-US" smtClean="0"/>
              <a:t> direct sau indirect celelalte parti</a:t>
            </a:r>
          </a:p>
          <a:p>
            <a:r>
              <a:rPr lang="en-US" smtClean="0"/>
              <a:t>Obiectivele depind de situatie: nu exista o singura solutie si o solutie nu e tot timpul cea mai buna</a:t>
            </a:r>
          </a:p>
          <a:p>
            <a:r>
              <a:rPr lang="en-US" smtClean="0"/>
              <a:t>Exista si variante care nu sunt bune niciodata</a:t>
            </a:r>
          </a:p>
          <a:p>
            <a:r>
              <a:rPr lang="en-US" smtClean="0"/>
              <a:t>Exista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bucle feedback</a:t>
            </a:r>
            <a:r>
              <a:rPr lang="en-US" smtClean="0"/>
              <a:t> atat pozitive cat si negative</a:t>
            </a:r>
          </a:p>
          <a:p>
            <a:r>
              <a:rPr lang="en-US" smtClean="0"/>
              <a:t>Are nevoie de aport continuu de energie, resurse, informatii pentru a-si pastra starea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85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Despre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Teoria sistemelor nu e o metoda in sine statatoare de </a:t>
            </a:r>
            <a:r>
              <a:rPr lang="en-US" smtClean="0"/>
              <a:t>analiza</a:t>
            </a:r>
          </a:p>
          <a:p>
            <a:r>
              <a:rPr lang="en-US" smtClean="0"/>
              <a:t>Ea furnizeaza un set de notiuni si concepte utile in cercetare</a:t>
            </a:r>
            <a:endParaRPr lang="en-US" smtClean="0"/>
          </a:p>
          <a:p>
            <a:r>
              <a:rPr lang="en-US" smtClean="0"/>
              <a:t>Ea deschide calea altor teorii mai precise in ce priveste organizatiile</a:t>
            </a:r>
          </a:p>
          <a:p>
            <a:pPr lvl="1"/>
            <a:r>
              <a:rPr lang="en-US" smtClean="0"/>
              <a:t>Teoria sistemelor adaptive complexe (cibernetice)</a:t>
            </a:r>
          </a:p>
          <a:p>
            <a:pPr lvl="1"/>
            <a:r>
              <a:rPr lang="en-US" smtClean="0"/>
              <a:t>Teoria haosului</a:t>
            </a:r>
          </a:p>
          <a:p>
            <a:pPr lvl="1"/>
            <a:r>
              <a:rPr lang="en-US"/>
              <a:t>Organizational </a:t>
            </a:r>
            <a:r>
              <a:rPr lang="en-US" smtClean="0"/>
              <a:t>learning (producerea si utilizarea cunostintelor in organizatii)</a:t>
            </a:r>
          </a:p>
          <a:p>
            <a:pPr lvl="1"/>
            <a:r>
              <a:rPr lang="en-US" smtClean="0"/>
              <a:t>Teoria sistemelor slab conectate (Karl Weick)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2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REVOLUTIA INDUSTRIALA</a:t>
            </a:r>
            <a:br>
              <a:rPr lang="en-US" smtClean="0"/>
            </a:br>
            <a:r>
              <a:rPr lang="en-US" smtClean="0"/>
              <a:t>1760-1830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75438"/>
          </a:xfrm>
        </p:spPr>
        <p:txBody>
          <a:bodyPr>
            <a:normAutofit lnSpcReduction="10000"/>
          </a:bodyPr>
          <a:lstStyle/>
          <a:p>
            <a:r>
              <a:rPr lang="en-US" noProof="1" smtClean="0"/>
              <a:t>mecaniza producția prin folosirea puterii apei și a aburului</a:t>
            </a:r>
          </a:p>
          <a:p>
            <a:r>
              <a:rPr lang="en-US" noProof="1" smtClean="0"/>
              <a:t>Lucrul manual -&gt; Lucrul cu </a:t>
            </a:r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masini</a:t>
            </a:r>
            <a:r>
              <a:rPr lang="en-US" noProof="1" smtClean="0"/>
              <a:t>: textile, chimica, productia fierului</a:t>
            </a:r>
          </a:p>
          <a:p>
            <a:r>
              <a:rPr lang="en-US" noProof="1" smtClean="0"/>
              <a:t>Forta manuala -&gt; </a:t>
            </a:r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Forta</a:t>
            </a:r>
            <a:r>
              <a:rPr lang="en-US" noProof="1" smtClean="0"/>
              <a:t> apei si aburului</a:t>
            </a:r>
          </a:p>
          <a:p>
            <a:r>
              <a:rPr lang="en-US" noProof="1" smtClean="0"/>
              <a:t>Mici ateliere -&gt; Mari fabrici</a:t>
            </a:r>
          </a:p>
          <a:p>
            <a:r>
              <a:rPr lang="en-US" noProof="1" smtClean="0"/>
              <a:t>Lucrul in ferme -&gt; Lucrul in fabric</a:t>
            </a:r>
          </a:p>
          <a:p>
            <a:r>
              <a:rPr lang="en-US" noProof="1" smtClean="0"/>
              <a:t>Viteza productiei creste spectaculos</a:t>
            </a:r>
          </a:p>
          <a:p>
            <a:r>
              <a:rPr lang="en-US" noProof="1" smtClean="0"/>
              <a:t>Fabricile cresc foarte repede</a:t>
            </a:r>
          </a:p>
          <a:p>
            <a:r>
              <a:rPr lang="en-US" noProof="1" smtClean="0"/>
              <a:t>Inovatii in tipuri de masini, tehnologii de fabricatie etc -&gt; creste si mai mult viteza productiei</a:t>
            </a:r>
          </a:p>
          <a:p>
            <a:r>
              <a:rPr lang="en-US" b="1" noProof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Transporturile</a:t>
            </a:r>
            <a:r>
              <a:rPr lang="en-US" noProof="1" smtClean="0"/>
              <a:t>: Locomotive pe abur, vapoare pe abur, cai ferate, drumuri imbunatatite </a:t>
            </a:r>
          </a:p>
          <a:p>
            <a:r>
              <a:rPr lang="en-US" noProof="1" smtClean="0"/>
              <a:t>Crestere demografica exploziva</a:t>
            </a:r>
          </a:p>
          <a:p>
            <a:endParaRPr lang="en-US" noProof="1" smtClean="0"/>
          </a:p>
          <a:p>
            <a:endParaRPr lang="ro-RO" noProof="1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321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757" y="624110"/>
            <a:ext cx="9815855" cy="1280890"/>
          </a:xfrm>
        </p:spPr>
        <p:txBody>
          <a:bodyPr/>
          <a:lstStyle/>
          <a:p>
            <a:r>
              <a:rPr lang="en-US" err="1" smtClean="0"/>
              <a:t>Aparat</a:t>
            </a:r>
            <a:r>
              <a:rPr lang="en-US" smtClean="0"/>
              <a:t> de separate </a:t>
            </a:r>
            <a:r>
              <a:rPr lang="en-US" err="1" smtClean="0"/>
              <a:t>semintele</a:t>
            </a:r>
            <a:r>
              <a:rPr lang="en-US" smtClean="0"/>
              <a:t> de bumbac</a:t>
            </a:r>
            <a:br>
              <a:rPr lang="en-US" smtClean="0"/>
            </a:br>
            <a:r>
              <a:rPr lang="en-US" smtClean="0"/>
              <a:t>- </a:t>
            </a:r>
            <a:r>
              <a:rPr lang="en-US" sz="1800" smtClean="0"/>
              <a:t>mult mai rapid decat manual</a:t>
            </a:r>
            <a:endParaRPr lang="en-US" sz="18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594" y="2133600"/>
            <a:ext cx="624463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22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Situatii noi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Grupuri mari de oameni care lucreaza impreuna</a:t>
            </a:r>
          </a:p>
          <a:p>
            <a:r>
              <a:rPr lang="en-US" smtClean="0"/>
              <a:t>Lucrul langa si impreuna cu masinile</a:t>
            </a:r>
          </a:p>
          <a:p>
            <a:r>
              <a:rPr lang="en-US" smtClean="0"/>
              <a:t>Ritm de productie mult mai mare</a:t>
            </a:r>
          </a:p>
          <a:p>
            <a:pPr lvl="0"/>
            <a:r>
              <a:rPr lang="en-US"/>
              <a:t>C</a:t>
            </a:r>
            <a:r>
              <a:rPr lang="ro-RO" smtClean="0"/>
              <a:t>ompani</a:t>
            </a:r>
            <a:r>
              <a:rPr lang="en-US" smtClean="0"/>
              <a:t>i</a:t>
            </a:r>
            <a:r>
              <a:rPr lang="ro-RO" smtClean="0"/>
              <a:t> </a:t>
            </a:r>
            <a:r>
              <a:rPr lang="ro-RO"/>
              <a:t>care </a:t>
            </a:r>
            <a:r>
              <a:rPr lang="ro-RO" smtClean="0"/>
              <a:t>caută modalitat</a:t>
            </a:r>
            <a:r>
              <a:rPr lang="en-US" smtClean="0"/>
              <a:t>i</a:t>
            </a:r>
            <a:r>
              <a:rPr lang="ro-RO" smtClean="0"/>
              <a:t> </a:t>
            </a:r>
            <a:r>
              <a:rPr lang="ro-RO"/>
              <a:t>mai </a:t>
            </a:r>
            <a:r>
              <a:rPr lang="ro-RO" smtClean="0"/>
              <a:t>eficient</a:t>
            </a:r>
            <a:r>
              <a:rPr lang="en-US" smtClean="0"/>
              <a:t>e</a:t>
            </a:r>
            <a:r>
              <a:rPr lang="ro-RO" smtClean="0"/>
              <a:t> </a:t>
            </a:r>
            <a:r>
              <a:rPr lang="ro-RO"/>
              <a:t>de a face față </a:t>
            </a:r>
            <a:r>
              <a:rPr lang="ro-RO" smtClean="0"/>
              <a:t>noi</a:t>
            </a:r>
            <a:r>
              <a:rPr lang="en-US" smtClean="0"/>
              <a:t>lor </a:t>
            </a:r>
            <a:r>
              <a:rPr lang="ro-RO" smtClean="0"/>
              <a:t>provocări </a:t>
            </a:r>
            <a:endParaRPr lang="ro-RO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Probleme noi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Cum organizam activitatea in aceste conditii?</a:t>
            </a:r>
          </a:p>
          <a:p>
            <a:r>
              <a:rPr lang="en-US" smtClean="0"/>
              <a:t>Cum maximizam productivitatea?</a:t>
            </a:r>
          </a:p>
          <a:p>
            <a:r>
              <a:rPr lang="en-US" smtClean="0"/>
              <a:t>Cum lucram cu oamenii?</a:t>
            </a:r>
          </a:p>
          <a:p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135" y="624110"/>
            <a:ext cx="9733477" cy="1280890"/>
          </a:xfrm>
        </p:spPr>
        <p:txBody>
          <a:bodyPr/>
          <a:lstStyle/>
          <a:p>
            <a:r>
              <a:rPr lang="en-US" smtClean="0"/>
              <a:t>Parintii teoriei clasice a managementului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1739275"/>
            <a:ext cx="8915400" cy="3281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0378" y="5222789"/>
            <a:ext cx="150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MAX WEBER</a:t>
            </a:r>
          </a:p>
          <a:p>
            <a:pPr algn="ctr"/>
            <a:r>
              <a:rPr lang="en-US" b="1" smtClean="0"/>
              <a:t>GERMAN</a:t>
            </a:r>
          </a:p>
          <a:p>
            <a:pPr algn="ctr"/>
            <a:r>
              <a:rPr lang="en-US" b="1" smtClean="0"/>
              <a:t>1864-1920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5755779" y="5222789"/>
            <a:ext cx="2257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FREDERICK TAYLOR</a:t>
            </a:r>
          </a:p>
          <a:p>
            <a:pPr algn="ctr"/>
            <a:r>
              <a:rPr lang="en-US" b="1" smtClean="0"/>
              <a:t>AMERICAN</a:t>
            </a:r>
          </a:p>
          <a:p>
            <a:pPr algn="ctr"/>
            <a:r>
              <a:rPr lang="en-US" b="1" smtClean="0"/>
              <a:t>1856-1915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9134591" y="5222789"/>
            <a:ext cx="1616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HENRY FAIOL</a:t>
            </a:r>
          </a:p>
          <a:p>
            <a:pPr algn="ctr"/>
            <a:r>
              <a:rPr lang="en-US" b="1" smtClean="0"/>
              <a:t>FRANCEZ</a:t>
            </a:r>
          </a:p>
          <a:p>
            <a:pPr algn="ctr"/>
            <a:r>
              <a:rPr lang="en-US" b="1" smtClean="0"/>
              <a:t>1841-1925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0958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Max Weber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- teoreticianul macro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Organizatiile trebuie sa lucreze ca guvernul si sistemul juridic</a:t>
            </a:r>
          </a:p>
          <a:p>
            <a:r>
              <a:rPr lang="en-US" smtClean="0"/>
              <a:t>Sistemului traditional de munca de tip familie (autoritatea si responsabilitatea e detinuta de capul familiei, guru, mester, boier, lider charismatic) nu e potrivit pentru organizatiile mari -&gt; e nevoie de o abordare rationala bazata pe legi</a:t>
            </a:r>
          </a:p>
          <a:p>
            <a:r>
              <a:rPr lang="en-US" smtClean="0"/>
              <a:t>Autoritatea e data de o functie: o persoana o detine doar cat e in functie</a:t>
            </a:r>
          </a:p>
          <a:p>
            <a:r>
              <a:rPr lang="en-US" smtClean="0"/>
              <a:t>Se obtine un echilibru al puterii, deciziile sunt bazate pe ratiune si legi</a:t>
            </a:r>
          </a:p>
          <a:p>
            <a:r>
              <a:rPr lang="en-US" smtClean="0"/>
              <a:t>Sunt necesare reguli clare de masurare a performantei</a:t>
            </a:r>
          </a:p>
          <a:p>
            <a:r>
              <a:rPr lang="en-US" smtClean="0"/>
              <a:t>Sunt necesare reguli clare dupa care se fac angajari si concedieri</a:t>
            </a:r>
          </a:p>
          <a:p>
            <a:r>
              <a:rPr lang="en-US" smtClean="0"/>
              <a:t>Trebuie contrate favoritismul, exceptiile</a:t>
            </a:r>
          </a:p>
          <a:p>
            <a:r>
              <a:rPr lang="en-US" smtClean="0"/>
              <a:t>Trebuie angajati cei mai buni oameni pe post</a:t>
            </a:r>
          </a:p>
          <a:p>
            <a:r>
              <a:rPr lang="en-US" smtClean="0"/>
              <a:t>Angajatii trebuie condusi logic, uman</a:t>
            </a:r>
          </a:p>
          <a:p>
            <a:r>
              <a:rPr lang="en-US" smtClean="0"/>
              <a:t>Sistem </a:t>
            </a:r>
            <a:r>
              <a:rPr lang="en-US" smtClean="0">
                <a:sym typeface="Wingdings" panose="05000000000000000000" pitchFamily="2" charset="2"/>
              </a:rPr>
              <a:t>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Birocratie</a:t>
            </a:r>
            <a:endParaRPr lang="en-US" b="1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7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FREDERICK TAYLOR</a:t>
            </a:r>
            <a:br>
              <a:rPr lang="en-US" b="1"/>
            </a:br>
            <a:r>
              <a:rPr lang="en-US" smtClean="0"/>
              <a:t>- teoreticianul micro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351" y="2133600"/>
            <a:ext cx="9033261" cy="3777622"/>
          </a:xfrm>
        </p:spPr>
        <p:txBody>
          <a:bodyPr/>
          <a:lstStyle/>
          <a:p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Managementul stiintific</a:t>
            </a:r>
            <a:r>
              <a:rPr lang="en-US" smtClean="0"/>
              <a:t> = aplicarea stiintei in organizarea muncii</a:t>
            </a:r>
          </a:p>
          <a:p>
            <a:r>
              <a:rPr lang="en-US" smtClean="0"/>
              <a:t>Diversitatea in stilul de munca (fiecare dupa capul lui) este foarte ineficienta</a:t>
            </a:r>
          </a:p>
          <a:p>
            <a:r>
              <a:rPr lang="en-US" smtClean="0"/>
              <a:t>Propune standardizarea activitatilor:</a:t>
            </a:r>
          </a:p>
          <a:p>
            <a:pPr lvl="1"/>
            <a:r>
              <a:rPr lang="en-US" smtClean="0"/>
              <a:t>descompunerea fiecarei activitati in miscari simple;</a:t>
            </a:r>
          </a:p>
          <a:p>
            <a:pPr lvl="1"/>
            <a:r>
              <a:rPr lang="en-US" smtClean="0"/>
              <a:t>gasirea, pentru fiecare din acestea, a </a:t>
            </a:r>
            <a:r>
              <a:rPr lang="en-US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celei mai bune variante </a:t>
            </a:r>
            <a:r>
              <a:rPr lang="en-US" smtClean="0"/>
              <a:t>(ca viteza si mod de efectuare)</a:t>
            </a:r>
          </a:p>
          <a:p>
            <a:pPr lvl="1"/>
            <a:r>
              <a:rPr lang="en-US" smtClean="0"/>
              <a:t>Utilizarea doar a celei mai bune variante</a:t>
            </a:r>
          </a:p>
          <a:p>
            <a:r>
              <a:rPr lang="en-US" smtClean="0"/>
              <a:t>Rezultate spectaculoase: zidarie (caramizile asezate pe rafturi, la nivelul mainii) =&gt; 300% productivitate</a:t>
            </a:r>
          </a:p>
          <a:p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965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222</TotalTime>
  <Words>990</Words>
  <Application>Microsoft Office PowerPoint</Application>
  <PresentationFormat>Widescreen</PresentationFormat>
  <Paragraphs>147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Wingdings</vt:lpstr>
      <vt:lpstr>Wingdings 3</vt:lpstr>
      <vt:lpstr>Wisp</vt:lpstr>
      <vt:lpstr>CURS 1</vt:lpstr>
      <vt:lpstr>ECONOMIA -&gt; 1784</vt:lpstr>
      <vt:lpstr>REVOLUTIA INDUSTRIALA 1760-1830</vt:lpstr>
      <vt:lpstr>Aparat de separate semintele de bumbac - mult mai rapid decat manual</vt:lpstr>
      <vt:lpstr>Situatii noi</vt:lpstr>
      <vt:lpstr>Probleme noi</vt:lpstr>
      <vt:lpstr>Parintii teoriei clasice a managementului</vt:lpstr>
      <vt:lpstr>Max Weber - teoreticianul macro</vt:lpstr>
      <vt:lpstr>FREDERICK TAYLOR - teoreticianul micro</vt:lpstr>
      <vt:lpstr>HENRY FAIOL - management</vt:lpstr>
      <vt:lpstr>IDEI COMUNE</vt:lpstr>
      <vt:lpstr>ACTUALITATEA MANAGEMENTULUI CLASIC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FIRME IN CARE NU E NECESAR</vt:lpstr>
      <vt:lpstr>Reactii</vt:lpstr>
      <vt:lpstr>TEORIA SISTEMELOR - organizatia ca sistem</vt:lpstr>
      <vt:lpstr>MANAGEMENT CLASIC vs TEORIA SISTEMELOR</vt:lpstr>
      <vt:lpstr>TEORIA SISTEMELOR</vt:lpstr>
      <vt:lpstr>Organizatia</vt:lpstr>
      <vt:lpstr>Despre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 1</dc:title>
  <dc:creator>Microsoft account</dc:creator>
  <cp:lastModifiedBy>Microsoft account</cp:lastModifiedBy>
  <cp:revision>52</cp:revision>
  <dcterms:created xsi:type="dcterms:W3CDTF">2022-02-25T20:53:40Z</dcterms:created>
  <dcterms:modified xsi:type="dcterms:W3CDTF">2022-02-26T00:38:20Z</dcterms:modified>
</cp:coreProperties>
</file>