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6" r:id="rId1"/>
  </p:sldMasterIdLst>
  <p:sldIdLst>
    <p:sldId id="280" r:id="rId2"/>
    <p:sldId id="256" r:id="rId3"/>
    <p:sldId id="257" r:id="rId4"/>
    <p:sldId id="263" r:id="rId5"/>
    <p:sldId id="261" r:id="rId6"/>
    <p:sldId id="258" r:id="rId7"/>
    <p:sldId id="262" r:id="rId8"/>
    <p:sldId id="264" r:id="rId9"/>
    <p:sldId id="265" r:id="rId10"/>
    <p:sldId id="274" r:id="rId11"/>
    <p:sldId id="266" r:id="rId12"/>
    <p:sldId id="267" r:id="rId13"/>
    <p:sldId id="259" r:id="rId14"/>
    <p:sldId id="275" r:id="rId15"/>
    <p:sldId id="276" r:id="rId16"/>
    <p:sldId id="277" r:id="rId17"/>
    <p:sldId id="260" r:id="rId18"/>
    <p:sldId id="278" r:id="rId19"/>
    <p:sldId id="279" r:id="rId20"/>
    <p:sldId id="281" r:id="rId21"/>
    <p:sldId id="282" r:id="rId22"/>
    <p:sldId id="268" r:id="rId23"/>
    <p:sldId id="269" r:id="rId24"/>
    <p:sldId id="270" r:id="rId25"/>
    <p:sldId id="271" r:id="rId26"/>
    <p:sldId id="272" r:id="rId27"/>
    <p:sldId id="273" r:id="rId28"/>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2" autoAdjust="0"/>
    <p:restoredTop sz="94660"/>
  </p:normalViewPr>
  <p:slideViewPr>
    <p:cSldViewPr snapToGrid="0">
      <p:cViewPr varScale="1">
        <p:scale>
          <a:sx n="117" d="100"/>
          <a:sy n="117" d="100"/>
        </p:scale>
        <p:origin x="29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F38217A-79C3-F937-DBF3-BC736DC96B79}"/>
              </a:ext>
            </a:extLst>
          </p:cNvPr>
          <p:cNvSpPr>
            <a:spLocks noGrp="1"/>
          </p:cNvSpPr>
          <p:nvPr>
            <p:ph type="dt" sz="half" idx="10"/>
          </p:nvPr>
        </p:nvSpPr>
        <p:spPr/>
        <p:txBody>
          <a:bodyPr/>
          <a:lstStyle>
            <a:lvl1pPr>
              <a:defRPr/>
            </a:lvl1pPr>
          </a:lstStyle>
          <a:p>
            <a:pPr>
              <a:defRPr/>
            </a:pPr>
            <a:fld id="{5211EF96-4B45-4A17-9378-6AC0854B4A8E}" type="datetimeFigureOut">
              <a:rPr lang="en-US"/>
              <a:pPr>
                <a:defRPr/>
              </a:pPr>
              <a:t>4/9/2024</a:t>
            </a:fld>
            <a:endParaRPr lang="en-US" dirty="0"/>
          </a:p>
        </p:txBody>
      </p:sp>
      <p:sp>
        <p:nvSpPr>
          <p:cNvPr id="5" name="Footer Placeholder 4">
            <a:extLst>
              <a:ext uri="{FF2B5EF4-FFF2-40B4-BE49-F238E27FC236}">
                <a16:creationId xmlns:a16="http://schemas.microsoft.com/office/drawing/2014/main" id="{4CB69305-92CC-BB12-CB6A-D47CE246A27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A72E6FF-A509-A41E-9DF8-D2354ACB5700}"/>
              </a:ext>
            </a:extLst>
          </p:cNvPr>
          <p:cNvSpPr>
            <a:spLocks noGrp="1"/>
          </p:cNvSpPr>
          <p:nvPr>
            <p:ph type="sldNum" sz="quarter" idx="12"/>
          </p:nvPr>
        </p:nvSpPr>
        <p:spPr/>
        <p:txBody>
          <a:bodyPr/>
          <a:lstStyle>
            <a:lvl1pPr>
              <a:defRPr/>
            </a:lvl1pPr>
          </a:lstStyle>
          <a:p>
            <a:pPr>
              <a:defRPr/>
            </a:pPr>
            <a:fld id="{A79A0318-33E7-49F8-B2DB-8FF669F49A4C}" type="slidenum">
              <a:rPr lang="en-US" altLang="en-US"/>
              <a:pPr>
                <a:defRPr/>
              </a:pPr>
              <a:t>‹#›</a:t>
            </a:fld>
            <a:endParaRPr lang="en-US" altLang="en-US"/>
          </a:p>
        </p:txBody>
      </p:sp>
    </p:spTree>
    <p:extLst>
      <p:ext uri="{BB962C8B-B14F-4D97-AF65-F5344CB8AC3E}">
        <p14:creationId xmlns:p14="http://schemas.microsoft.com/office/powerpoint/2010/main" val="3396473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720307-9B86-6338-0C13-B9419780BBF5}"/>
              </a:ext>
            </a:extLst>
          </p:cNvPr>
          <p:cNvSpPr>
            <a:spLocks noGrp="1"/>
          </p:cNvSpPr>
          <p:nvPr>
            <p:ph type="dt" sz="half" idx="10"/>
          </p:nvPr>
        </p:nvSpPr>
        <p:spPr/>
        <p:txBody>
          <a:bodyPr/>
          <a:lstStyle>
            <a:lvl1pPr>
              <a:defRPr/>
            </a:lvl1pPr>
          </a:lstStyle>
          <a:p>
            <a:pPr>
              <a:defRPr/>
            </a:pPr>
            <a:fld id="{FB5F1D45-EB5B-491E-AC96-A9F6A5D01D4D}" type="datetimeFigureOut">
              <a:rPr lang="en-US"/>
              <a:pPr>
                <a:defRPr/>
              </a:pPr>
              <a:t>4/9/2024</a:t>
            </a:fld>
            <a:endParaRPr lang="en-US" dirty="0"/>
          </a:p>
        </p:txBody>
      </p:sp>
      <p:sp>
        <p:nvSpPr>
          <p:cNvPr id="5" name="Footer Placeholder 4">
            <a:extLst>
              <a:ext uri="{FF2B5EF4-FFF2-40B4-BE49-F238E27FC236}">
                <a16:creationId xmlns:a16="http://schemas.microsoft.com/office/drawing/2014/main" id="{CD55E7D5-55E5-8EEB-C7CF-19BAC408BF0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E5F8160-9035-74D6-CCA6-2A0A851832FF}"/>
              </a:ext>
            </a:extLst>
          </p:cNvPr>
          <p:cNvSpPr>
            <a:spLocks noGrp="1"/>
          </p:cNvSpPr>
          <p:nvPr>
            <p:ph type="sldNum" sz="quarter" idx="12"/>
          </p:nvPr>
        </p:nvSpPr>
        <p:spPr/>
        <p:txBody>
          <a:bodyPr/>
          <a:lstStyle>
            <a:lvl1pPr>
              <a:defRPr/>
            </a:lvl1pPr>
          </a:lstStyle>
          <a:p>
            <a:pPr>
              <a:defRPr/>
            </a:pPr>
            <a:fld id="{38589EF7-4840-49EF-9517-AFB740ADA30C}" type="slidenum">
              <a:rPr lang="en-US" altLang="en-US"/>
              <a:pPr>
                <a:defRPr/>
              </a:pPr>
              <a:t>‹#›</a:t>
            </a:fld>
            <a:endParaRPr lang="en-US" altLang="en-US"/>
          </a:p>
        </p:txBody>
      </p:sp>
    </p:spTree>
    <p:extLst>
      <p:ext uri="{BB962C8B-B14F-4D97-AF65-F5344CB8AC3E}">
        <p14:creationId xmlns:p14="http://schemas.microsoft.com/office/powerpoint/2010/main" val="1367681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A28E062-96A3-45E0-AFA1-0D8910C3F7AB}"/>
              </a:ext>
            </a:extLst>
          </p:cNvPr>
          <p:cNvSpPr>
            <a:spLocks noGrp="1"/>
          </p:cNvSpPr>
          <p:nvPr>
            <p:ph type="dt" sz="half" idx="10"/>
          </p:nvPr>
        </p:nvSpPr>
        <p:spPr/>
        <p:txBody>
          <a:bodyPr/>
          <a:lstStyle>
            <a:lvl1pPr>
              <a:defRPr/>
            </a:lvl1pPr>
          </a:lstStyle>
          <a:p>
            <a:pPr>
              <a:defRPr/>
            </a:pPr>
            <a:fld id="{DD9BC44A-4E6E-495D-BCBD-26F718850953}" type="datetimeFigureOut">
              <a:rPr lang="en-US"/>
              <a:pPr>
                <a:defRPr/>
              </a:pPr>
              <a:t>4/9/2024</a:t>
            </a:fld>
            <a:endParaRPr lang="en-US" dirty="0"/>
          </a:p>
        </p:txBody>
      </p:sp>
      <p:sp>
        <p:nvSpPr>
          <p:cNvPr id="5" name="Footer Placeholder 4">
            <a:extLst>
              <a:ext uri="{FF2B5EF4-FFF2-40B4-BE49-F238E27FC236}">
                <a16:creationId xmlns:a16="http://schemas.microsoft.com/office/drawing/2014/main" id="{443BCB3C-85CA-9988-6211-E2FF0F601C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9DF121B-4F0D-5E5F-6EAB-A7EA334C9538}"/>
              </a:ext>
            </a:extLst>
          </p:cNvPr>
          <p:cNvSpPr>
            <a:spLocks noGrp="1"/>
          </p:cNvSpPr>
          <p:nvPr>
            <p:ph type="sldNum" sz="quarter" idx="12"/>
          </p:nvPr>
        </p:nvSpPr>
        <p:spPr/>
        <p:txBody>
          <a:bodyPr/>
          <a:lstStyle>
            <a:lvl1pPr>
              <a:defRPr/>
            </a:lvl1pPr>
          </a:lstStyle>
          <a:p>
            <a:pPr>
              <a:defRPr/>
            </a:pPr>
            <a:fld id="{26A820A1-9EDA-4EF1-9CE1-E2DCB7ABCF63}" type="slidenum">
              <a:rPr lang="en-US" altLang="en-US"/>
              <a:pPr>
                <a:defRPr/>
              </a:pPr>
              <a:t>‹#›</a:t>
            </a:fld>
            <a:endParaRPr lang="en-US" altLang="en-US"/>
          </a:p>
        </p:txBody>
      </p:sp>
    </p:spTree>
    <p:extLst>
      <p:ext uri="{BB962C8B-B14F-4D97-AF65-F5344CB8AC3E}">
        <p14:creationId xmlns:p14="http://schemas.microsoft.com/office/powerpoint/2010/main" val="297363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ACCFFDD-321D-B564-F172-4F4058B9C18E}"/>
              </a:ext>
            </a:extLst>
          </p:cNvPr>
          <p:cNvSpPr>
            <a:spLocks noGrp="1"/>
          </p:cNvSpPr>
          <p:nvPr>
            <p:ph type="dt" sz="half" idx="10"/>
          </p:nvPr>
        </p:nvSpPr>
        <p:spPr/>
        <p:txBody>
          <a:bodyPr/>
          <a:lstStyle>
            <a:lvl1pPr>
              <a:defRPr/>
            </a:lvl1pPr>
          </a:lstStyle>
          <a:p>
            <a:pPr>
              <a:defRPr/>
            </a:pPr>
            <a:fld id="{B6F9CD48-F604-4F66-95B8-EA2F3F8B9B0E}" type="datetimeFigureOut">
              <a:rPr lang="en-US"/>
              <a:pPr>
                <a:defRPr/>
              </a:pPr>
              <a:t>4/9/2024</a:t>
            </a:fld>
            <a:endParaRPr lang="en-US" dirty="0"/>
          </a:p>
        </p:txBody>
      </p:sp>
      <p:sp>
        <p:nvSpPr>
          <p:cNvPr id="5" name="Footer Placeholder 4">
            <a:extLst>
              <a:ext uri="{FF2B5EF4-FFF2-40B4-BE49-F238E27FC236}">
                <a16:creationId xmlns:a16="http://schemas.microsoft.com/office/drawing/2014/main" id="{86DCF110-D221-3CD7-6C42-3FB98F0D91F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16655B5-FFE8-A408-DE6D-B55F04AFC9A0}"/>
              </a:ext>
            </a:extLst>
          </p:cNvPr>
          <p:cNvSpPr>
            <a:spLocks noGrp="1"/>
          </p:cNvSpPr>
          <p:nvPr>
            <p:ph type="sldNum" sz="quarter" idx="12"/>
          </p:nvPr>
        </p:nvSpPr>
        <p:spPr/>
        <p:txBody>
          <a:bodyPr/>
          <a:lstStyle>
            <a:lvl1pPr>
              <a:defRPr/>
            </a:lvl1pPr>
          </a:lstStyle>
          <a:p>
            <a:pPr>
              <a:defRPr/>
            </a:pPr>
            <a:fld id="{CA4EF16B-08F1-4C3A-9B6B-594E79A04238}" type="slidenum">
              <a:rPr lang="en-US" altLang="en-US"/>
              <a:pPr>
                <a:defRPr/>
              </a:pPr>
              <a:t>‹#›</a:t>
            </a:fld>
            <a:endParaRPr lang="en-US" altLang="en-US"/>
          </a:p>
        </p:txBody>
      </p:sp>
    </p:spTree>
    <p:extLst>
      <p:ext uri="{BB962C8B-B14F-4D97-AF65-F5344CB8AC3E}">
        <p14:creationId xmlns:p14="http://schemas.microsoft.com/office/powerpoint/2010/main" val="1284109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939F9A-DF1E-115D-D758-BF93E33D19AF}"/>
              </a:ext>
            </a:extLst>
          </p:cNvPr>
          <p:cNvSpPr>
            <a:spLocks noGrp="1"/>
          </p:cNvSpPr>
          <p:nvPr>
            <p:ph type="dt" sz="half" idx="10"/>
          </p:nvPr>
        </p:nvSpPr>
        <p:spPr/>
        <p:txBody>
          <a:bodyPr/>
          <a:lstStyle>
            <a:lvl1pPr>
              <a:defRPr/>
            </a:lvl1pPr>
          </a:lstStyle>
          <a:p>
            <a:pPr>
              <a:defRPr/>
            </a:pPr>
            <a:fld id="{3422A611-42DF-4A82-9A44-ACA67E603BD4}" type="datetimeFigureOut">
              <a:rPr lang="en-US"/>
              <a:pPr>
                <a:defRPr/>
              </a:pPr>
              <a:t>4/9/2024</a:t>
            </a:fld>
            <a:endParaRPr lang="en-US" dirty="0"/>
          </a:p>
        </p:txBody>
      </p:sp>
      <p:sp>
        <p:nvSpPr>
          <p:cNvPr id="5" name="Footer Placeholder 4">
            <a:extLst>
              <a:ext uri="{FF2B5EF4-FFF2-40B4-BE49-F238E27FC236}">
                <a16:creationId xmlns:a16="http://schemas.microsoft.com/office/drawing/2014/main" id="{97350E7C-8412-EB6B-A764-FFBC30B34A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93B6B-A582-CE2B-B1EE-1A2212532D8C}"/>
              </a:ext>
            </a:extLst>
          </p:cNvPr>
          <p:cNvSpPr>
            <a:spLocks noGrp="1"/>
          </p:cNvSpPr>
          <p:nvPr>
            <p:ph type="sldNum" sz="quarter" idx="12"/>
          </p:nvPr>
        </p:nvSpPr>
        <p:spPr/>
        <p:txBody>
          <a:bodyPr/>
          <a:lstStyle>
            <a:lvl1pPr>
              <a:defRPr/>
            </a:lvl1pPr>
          </a:lstStyle>
          <a:p>
            <a:pPr>
              <a:defRPr/>
            </a:pPr>
            <a:fld id="{287CED3B-5796-43A5-9785-EDD3E830B76F}" type="slidenum">
              <a:rPr lang="en-US" altLang="en-US"/>
              <a:pPr>
                <a:defRPr/>
              </a:pPr>
              <a:t>‹#›</a:t>
            </a:fld>
            <a:endParaRPr lang="en-US" altLang="en-US"/>
          </a:p>
        </p:txBody>
      </p:sp>
    </p:spTree>
    <p:extLst>
      <p:ext uri="{BB962C8B-B14F-4D97-AF65-F5344CB8AC3E}">
        <p14:creationId xmlns:p14="http://schemas.microsoft.com/office/powerpoint/2010/main" val="2618722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454AFD1A-4FD3-A209-CA0D-39963A7D1326}"/>
              </a:ext>
            </a:extLst>
          </p:cNvPr>
          <p:cNvSpPr>
            <a:spLocks noGrp="1"/>
          </p:cNvSpPr>
          <p:nvPr>
            <p:ph type="dt" sz="half" idx="10"/>
          </p:nvPr>
        </p:nvSpPr>
        <p:spPr/>
        <p:txBody>
          <a:bodyPr/>
          <a:lstStyle>
            <a:lvl1pPr>
              <a:defRPr/>
            </a:lvl1pPr>
          </a:lstStyle>
          <a:p>
            <a:pPr>
              <a:defRPr/>
            </a:pPr>
            <a:fld id="{05CF218B-4EE4-4326-A344-FB055779D202}" type="datetimeFigureOut">
              <a:rPr lang="en-US"/>
              <a:pPr>
                <a:defRPr/>
              </a:pPr>
              <a:t>4/9/2024</a:t>
            </a:fld>
            <a:endParaRPr lang="en-US" dirty="0"/>
          </a:p>
        </p:txBody>
      </p:sp>
      <p:sp>
        <p:nvSpPr>
          <p:cNvPr id="6" name="Footer Placeholder 4">
            <a:extLst>
              <a:ext uri="{FF2B5EF4-FFF2-40B4-BE49-F238E27FC236}">
                <a16:creationId xmlns:a16="http://schemas.microsoft.com/office/drawing/2014/main" id="{E3054B66-C61D-3DB5-C3B8-2605DFEFD48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EE2839D-0D72-4678-29A8-88317CF5B621}"/>
              </a:ext>
            </a:extLst>
          </p:cNvPr>
          <p:cNvSpPr>
            <a:spLocks noGrp="1"/>
          </p:cNvSpPr>
          <p:nvPr>
            <p:ph type="sldNum" sz="quarter" idx="12"/>
          </p:nvPr>
        </p:nvSpPr>
        <p:spPr/>
        <p:txBody>
          <a:bodyPr/>
          <a:lstStyle>
            <a:lvl1pPr>
              <a:defRPr/>
            </a:lvl1pPr>
          </a:lstStyle>
          <a:p>
            <a:pPr>
              <a:defRPr/>
            </a:pPr>
            <a:fld id="{22CBB63C-30C6-4EBF-A436-86E0255806E7}" type="slidenum">
              <a:rPr lang="en-US" altLang="en-US"/>
              <a:pPr>
                <a:defRPr/>
              </a:pPr>
              <a:t>‹#›</a:t>
            </a:fld>
            <a:endParaRPr lang="en-US" altLang="en-US"/>
          </a:p>
        </p:txBody>
      </p:sp>
    </p:spTree>
    <p:extLst>
      <p:ext uri="{BB962C8B-B14F-4D97-AF65-F5344CB8AC3E}">
        <p14:creationId xmlns:p14="http://schemas.microsoft.com/office/powerpoint/2010/main" val="965869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652552E6-F5D5-2274-A97C-E7244AA05158}"/>
              </a:ext>
            </a:extLst>
          </p:cNvPr>
          <p:cNvSpPr>
            <a:spLocks noGrp="1"/>
          </p:cNvSpPr>
          <p:nvPr>
            <p:ph type="dt" sz="half" idx="10"/>
          </p:nvPr>
        </p:nvSpPr>
        <p:spPr/>
        <p:txBody>
          <a:bodyPr/>
          <a:lstStyle>
            <a:lvl1pPr>
              <a:defRPr/>
            </a:lvl1pPr>
          </a:lstStyle>
          <a:p>
            <a:pPr>
              <a:defRPr/>
            </a:pPr>
            <a:fld id="{D91B75EA-6A92-42A4-BB19-02258A1995ED}" type="datetimeFigureOut">
              <a:rPr lang="en-US"/>
              <a:pPr>
                <a:defRPr/>
              </a:pPr>
              <a:t>4/9/2024</a:t>
            </a:fld>
            <a:endParaRPr lang="en-US" dirty="0"/>
          </a:p>
        </p:txBody>
      </p:sp>
      <p:sp>
        <p:nvSpPr>
          <p:cNvPr id="8" name="Footer Placeholder 4">
            <a:extLst>
              <a:ext uri="{FF2B5EF4-FFF2-40B4-BE49-F238E27FC236}">
                <a16:creationId xmlns:a16="http://schemas.microsoft.com/office/drawing/2014/main" id="{3804F274-54D7-58BD-5348-C0E0B91657F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B125069-154F-A40D-F9B7-8678694E87FF}"/>
              </a:ext>
            </a:extLst>
          </p:cNvPr>
          <p:cNvSpPr>
            <a:spLocks noGrp="1"/>
          </p:cNvSpPr>
          <p:nvPr>
            <p:ph type="sldNum" sz="quarter" idx="12"/>
          </p:nvPr>
        </p:nvSpPr>
        <p:spPr/>
        <p:txBody>
          <a:bodyPr/>
          <a:lstStyle>
            <a:lvl1pPr>
              <a:defRPr/>
            </a:lvl1pPr>
          </a:lstStyle>
          <a:p>
            <a:pPr>
              <a:defRPr/>
            </a:pPr>
            <a:fld id="{40B6A1ED-24FE-4101-A900-27DD5280C262}" type="slidenum">
              <a:rPr lang="en-US" altLang="en-US"/>
              <a:pPr>
                <a:defRPr/>
              </a:pPr>
              <a:t>‹#›</a:t>
            </a:fld>
            <a:endParaRPr lang="en-US" altLang="en-US"/>
          </a:p>
        </p:txBody>
      </p:sp>
    </p:spTree>
    <p:extLst>
      <p:ext uri="{BB962C8B-B14F-4D97-AF65-F5344CB8AC3E}">
        <p14:creationId xmlns:p14="http://schemas.microsoft.com/office/powerpoint/2010/main" val="116262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37301AE0-E2F8-CF84-F757-F138B9FD5EC3}"/>
              </a:ext>
            </a:extLst>
          </p:cNvPr>
          <p:cNvSpPr>
            <a:spLocks noGrp="1"/>
          </p:cNvSpPr>
          <p:nvPr>
            <p:ph type="dt" sz="half" idx="10"/>
          </p:nvPr>
        </p:nvSpPr>
        <p:spPr/>
        <p:txBody>
          <a:bodyPr/>
          <a:lstStyle>
            <a:lvl1pPr>
              <a:defRPr/>
            </a:lvl1pPr>
          </a:lstStyle>
          <a:p>
            <a:pPr>
              <a:defRPr/>
            </a:pPr>
            <a:fld id="{848ABAC9-BF9D-49B7-BCEF-51C498215F7F}" type="datetimeFigureOut">
              <a:rPr lang="en-US"/>
              <a:pPr>
                <a:defRPr/>
              </a:pPr>
              <a:t>4/9/2024</a:t>
            </a:fld>
            <a:endParaRPr lang="en-US" dirty="0"/>
          </a:p>
        </p:txBody>
      </p:sp>
      <p:sp>
        <p:nvSpPr>
          <p:cNvPr id="4" name="Footer Placeholder 4">
            <a:extLst>
              <a:ext uri="{FF2B5EF4-FFF2-40B4-BE49-F238E27FC236}">
                <a16:creationId xmlns:a16="http://schemas.microsoft.com/office/drawing/2014/main" id="{2ED4178E-6454-B534-0C35-909270ED3EE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48641A8-906A-0CAC-ABF1-7F7411F6F5AB}"/>
              </a:ext>
            </a:extLst>
          </p:cNvPr>
          <p:cNvSpPr>
            <a:spLocks noGrp="1"/>
          </p:cNvSpPr>
          <p:nvPr>
            <p:ph type="sldNum" sz="quarter" idx="12"/>
          </p:nvPr>
        </p:nvSpPr>
        <p:spPr/>
        <p:txBody>
          <a:bodyPr/>
          <a:lstStyle>
            <a:lvl1pPr>
              <a:defRPr/>
            </a:lvl1pPr>
          </a:lstStyle>
          <a:p>
            <a:pPr>
              <a:defRPr/>
            </a:pPr>
            <a:fld id="{24F0CD68-ED07-4E52-8C59-9D1F61DECF7A}" type="slidenum">
              <a:rPr lang="en-US" altLang="en-US"/>
              <a:pPr>
                <a:defRPr/>
              </a:pPr>
              <a:t>‹#›</a:t>
            </a:fld>
            <a:endParaRPr lang="en-US" altLang="en-US"/>
          </a:p>
        </p:txBody>
      </p:sp>
    </p:spTree>
    <p:extLst>
      <p:ext uri="{BB962C8B-B14F-4D97-AF65-F5344CB8AC3E}">
        <p14:creationId xmlns:p14="http://schemas.microsoft.com/office/powerpoint/2010/main" val="1870989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19BAD52-EE13-2639-1244-7D2AA16E2972}"/>
              </a:ext>
            </a:extLst>
          </p:cNvPr>
          <p:cNvSpPr>
            <a:spLocks noGrp="1"/>
          </p:cNvSpPr>
          <p:nvPr>
            <p:ph type="dt" sz="half" idx="10"/>
          </p:nvPr>
        </p:nvSpPr>
        <p:spPr/>
        <p:txBody>
          <a:bodyPr/>
          <a:lstStyle>
            <a:lvl1pPr>
              <a:defRPr/>
            </a:lvl1pPr>
          </a:lstStyle>
          <a:p>
            <a:pPr>
              <a:defRPr/>
            </a:pPr>
            <a:fld id="{B6309B4A-463F-4781-B4B4-4680BE94EDDB}" type="datetimeFigureOut">
              <a:rPr lang="en-US"/>
              <a:pPr>
                <a:defRPr/>
              </a:pPr>
              <a:t>4/9/2024</a:t>
            </a:fld>
            <a:endParaRPr lang="en-US" dirty="0"/>
          </a:p>
        </p:txBody>
      </p:sp>
      <p:sp>
        <p:nvSpPr>
          <p:cNvPr id="3" name="Footer Placeholder 4">
            <a:extLst>
              <a:ext uri="{FF2B5EF4-FFF2-40B4-BE49-F238E27FC236}">
                <a16:creationId xmlns:a16="http://schemas.microsoft.com/office/drawing/2014/main" id="{A4F1C880-B6F4-CD53-2D74-6C061FBEA80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46CE6C2-7ED7-094F-4C77-43887943F33B}"/>
              </a:ext>
            </a:extLst>
          </p:cNvPr>
          <p:cNvSpPr>
            <a:spLocks noGrp="1"/>
          </p:cNvSpPr>
          <p:nvPr>
            <p:ph type="sldNum" sz="quarter" idx="12"/>
          </p:nvPr>
        </p:nvSpPr>
        <p:spPr/>
        <p:txBody>
          <a:bodyPr/>
          <a:lstStyle>
            <a:lvl1pPr>
              <a:defRPr/>
            </a:lvl1pPr>
          </a:lstStyle>
          <a:p>
            <a:pPr>
              <a:defRPr/>
            </a:pPr>
            <a:fld id="{EACC4437-BBCD-4208-B382-DCB6987EA9C0}" type="slidenum">
              <a:rPr lang="en-US" altLang="en-US"/>
              <a:pPr>
                <a:defRPr/>
              </a:pPr>
              <a:t>‹#›</a:t>
            </a:fld>
            <a:endParaRPr lang="en-US" altLang="en-US"/>
          </a:p>
        </p:txBody>
      </p:sp>
    </p:spTree>
    <p:extLst>
      <p:ext uri="{BB962C8B-B14F-4D97-AF65-F5344CB8AC3E}">
        <p14:creationId xmlns:p14="http://schemas.microsoft.com/office/powerpoint/2010/main" val="188115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46B60892-C1B4-F172-A101-0C9469C6EB97}"/>
              </a:ext>
            </a:extLst>
          </p:cNvPr>
          <p:cNvSpPr>
            <a:spLocks noGrp="1"/>
          </p:cNvSpPr>
          <p:nvPr>
            <p:ph type="dt" sz="half" idx="10"/>
          </p:nvPr>
        </p:nvSpPr>
        <p:spPr/>
        <p:txBody>
          <a:bodyPr/>
          <a:lstStyle>
            <a:lvl1pPr>
              <a:defRPr/>
            </a:lvl1pPr>
          </a:lstStyle>
          <a:p>
            <a:pPr>
              <a:defRPr/>
            </a:pPr>
            <a:fld id="{BAC692D0-3193-4DDF-B74F-4107840B8F5E}" type="datetimeFigureOut">
              <a:rPr lang="en-US"/>
              <a:pPr>
                <a:defRPr/>
              </a:pPr>
              <a:t>4/9/2024</a:t>
            </a:fld>
            <a:endParaRPr lang="en-US" dirty="0"/>
          </a:p>
        </p:txBody>
      </p:sp>
      <p:sp>
        <p:nvSpPr>
          <p:cNvPr id="6" name="Footer Placeholder 4">
            <a:extLst>
              <a:ext uri="{FF2B5EF4-FFF2-40B4-BE49-F238E27FC236}">
                <a16:creationId xmlns:a16="http://schemas.microsoft.com/office/drawing/2014/main" id="{0FDB3536-C75C-3011-42B0-D43E094554A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CB79F1A-BE99-01E2-4ED7-227AE352FEC6}"/>
              </a:ext>
            </a:extLst>
          </p:cNvPr>
          <p:cNvSpPr>
            <a:spLocks noGrp="1"/>
          </p:cNvSpPr>
          <p:nvPr>
            <p:ph type="sldNum" sz="quarter" idx="12"/>
          </p:nvPr>
        </p:nvSpPr>
        <p:spPr/>
        <p:txBody>
          <a:bodyPr/>
          <a:lstStyle>
            <a:lvl1pPr>
              <a:defRPr/>
            </a:lvl1pPr>
          </a:lstStyle>
          <a:p>
            <a:pPr>
              <a:defRPr/>
            </a:pPr>
            <a:fld id="{C49A5AE1-1398-488C-A37C-C4BA6C662578}" type="slidenum">
              <a:rPr lang="en-US" altLang="en-US"/>
              <a:pPr>
                <a:defRPr/>
              </a:pPr>
              <a:t>‹#›</a:t>
            </a:fld>
            <a:endParaRPr lang="en-US" altLang="en-US"/>
          </a:p>
        </p:txBody>
      </p:sp>
    </p:spTree>
    <p:extLst>
      <p:ext uri="{BB962C8B-B14F-4D97-AF65-F5344CB8AC3E}">
        <p14:creationId xmlns:p14="http://schemas.microsoft.com/office/powerpoint/2010/main" val="427234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623B25F7-1B01-BEDC-B82A-EFEC0E2CBD0D}"/>
              </a:ext>
            </a:extLst>
          </p:cNvPr>
          <p:cNvSpPr>
            <a:spLocks noGrp="1"/>
          </p:cNvSpPr>
          <p:nvPr>
            <p:ph type="dt" sz="half" idx="10"/>
          </p:nvPr>
        </p:nvSpPr>
        <p:spPr/>
        <p:txBody>
          <a:bodyPr/>
          <a:lstStyle>
            <a:lvl1pPr>
              <a:defRPr/>
            </a:lvl1pPr>
          </a:lstStyle>
          <a:p>
            <a:pPr>
              <a:defRPr/>
            </a:pPr>
            <a:fld id="{7BFD4C0B-9874-446B-888A-BA791650CAEB}" type="datetimeFigureOut">
              <a:rPr lang="en-US"/>
              <a:pPr>
                <a:defRPr/>
              </a:pPr>
              <a:t>4/9/2024</a:t>
            </a:fld>
            <a:endParaRPr lang="en-US" dirty="0"/>
          </a:p>
        </p:txBody>
      </p:sp>
      <p:sp>
        <p:nvSpPr>
          <p:cNvPr id="6" name="Footer Placeholder 4">
            <a:extLst>
              <a:ext uri="{FF2B5EF4-FFF2-40B4-BE49-F238E27FC236}">
                <a16:creationId xmlns:a16="http://schemas.microsoft.com/office/drawing/2014/main" id="{B9093BBA-101D-54D1-F6DE-5A3EACDB02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BA0E758-D47F-2A95-045A-64502282C041}"/>
              </a:ext>
            </a:extLst>
          </p:cNvPr>
          <p:cNvSpPr>
            <a:spLocks noGrp="1"/>
          </p:cNvSpPr>
          <p:nvPr>
            <p:ph type="sldNum" sz="quarter" idx="12"/>
          </p:nvPr>
        </p:nvSpPr>
        <p:spPr/>
        <p:txBody>
          <a:bodyPr/>
          <a:lstStyle>
            <a:lvl1pPr>
              <a:defRPr/>
            </a:lvl1pPr>
          </a:lstStyle>
          <a:p>
            <a:pPr>
              <a:defRPr/>
            </a:pPr>
            <a:fld id="{560D1C08-D5CB-4468-AF42-14D71CEBFF53}" type="slidenum">
              <a:rPr lang="en-US" altLang="en-US"/>
              <a:pPr>
                <a:defRPr/>
              </a:pPr>
              <a:t>‹#›</a:t>
            </a:fld>
            <a:endParaRPr lang="en-US" altLang="en-US"/>
          </a:p>
        </p:txBody>
      </p:sp>
    </p:spTree>
    <p:extLst>
      <p:ext uri="{BB962C8B-B14F-4D97-AF65-F5344CB8AC3E}">
        <p14:creationId xmlns:p14="http://schemas.microsoft.com/office/powerpoint/2010/main" val="2409992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74001">
              <a:srgbClr val="AFDFEB"/>
            </a:gs>
            <a:gs pos="83000">
              <a:srgbClr val="AFDFEB"/>
            </a:gs>
            <a:gs pos="100000">
              <a:srgbClr val="AFDFEB"/>
            </a:gs>
          </a:gsLst>
          <a:lin ang="5400000" scaled="1"/>
        </a:gra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592F07F-25D3-D9A9-B89A-3EDCEAC7D2AB}"/>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DD0EFD8-952B-76EB-B035-05432162A3F6}"/>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79FB397-F48A-06A2-01D4-C0E4DB3584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A066CA9-E6C4-4613-A0A4-79DC7106328C}" type="datetimeFigureOut">
              <a:rPr lang="en-US"/>
              <a:pPr>
                <a:defRPr/>
              </a:pPr>
              <a:t>4/9/2024</a:t>
            </a:fld>
            <a:endParaRPr lang="en-US" dirty="0"/>
          </a:p>
        </p:txBody>
      </p:sp>
      <p:sp>
        <p:nvSpPr>
          <p:cNvPr id="5" name="Footer Placeholder 4">
            <a:extLst>
              <a:ext uri="{FF2B5EF4-FFF2-40B4-BE49-F238E27FC236}">
                <a16:creationId xmlns:a16="http://schemas.microsoft.com/office/drawing/2014/main" id="{7EB70A7B-95A4-5C7B-5EE2-71790A1FE9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682BF6A3-6DCC-4C3C-5949-DDE69B80D242}"/>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B1FB0F4F-00B8-41B5-8221-129E6F0C777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Schelling%27s_model_of_segregation" TargetMode="External"/><Relationship Id="rId2" Type="http://schemas.openxmlformats.org/officeDocument/2006/relationships/hyperlink" Target="https://en.wikipedia.org/wiki/Lotka%E2%80%93Volterra_equations" TargetMode="External"/><Relationship Id="rId1" Type="http://schemas.openxmlformats.org/officeDocument/2006/relationships/slideLayout" Target="../slideLayouts/slideLayout2.xml"/><Relationship Id="rId5" Type="http://schemas.openxmlformats.org/officeDocument/2006/relationships/hyperlink" Target="https://en.wikipedia.org/wiki/Bak%E2%80%93Sneppen_model" TargetMode="External"/><Relationship Id="rId4" Type="http://schemas.openxmlformats.org/officeDocument/2006/relationships/hyperlink" Target="https://en.wikipedia.org/wiki/NK_mode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link.springer.com/article/10.1007/s00191-007-0067-3#ref-CR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195.137.166.25/demo/dorin/BazeleCiberneticii/CO-EVOLUTIA/ehrlich_raven_1964.pdf" TargetMode="External"/><Relationship Id="rId2" Type="http://schemas.openxmlformats.org/officeDocument/2006/relationships/hyperlink" Target="https://link.springer.com/article/10.1007/s00191-007-0067-3#ref-CR2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A89A33F1-5F8C-9CC3-81B2-11C3CE75CFF5}"/>
              </a:ext>
            </a:extLst>
          </p:cNvPr>
          <p:cNvSpPr txBox="1">
            <a:spLocks/>
          </p:cNvSpPr>
          <p:nvPr/>
        </p:nvSpPr>
        <p:spPr>
          <a:xfrm>
            <a:off x="341746" y="1344901"/>
            <a:ext cx="11508509" cy="5255491"/>
          </a:xfrm>
          <a:prstGeom prst="rect">
            <a:avLst/>
          </a:prstGeom>
        </p:spPr>
        <p:txBody>
          <a:bodyPr vert="horz" lIns="91440" tIns="45720" rIns="91440" bIns="45720" numCol="1" rtlCol="0">
            <a:prstTxWarp prst="textDeflate">
              <a:avLst/>
            </a:prstTxWarp>
            <a:norm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blipFill>
                  <a:blip r:embed="rId2"/>
                  <a:stretch>
                    <a:fillRect/>
                  </a:stretch>
                </a:blipFill>
                <a:effectLst/>
                <a:uLnTx/>
                <a:uFillTx/>
                <a:latin typeface="Calibri" panose="020F0502020204030204"/>
              </a:rPr>
              <a:t>----------</a:t>
            </a:r>
          </a:p>
        </p:txBody>
      </p:sp>
      <p:sp>
        <p:nvSpPr>
          <p:cNvPr id="5" name="Title 1">
            <a:extLst>
              <a:ext uri="{FF2B5EF4-FFF2-40B4-BE49-F238E27FC236}">
                <a16:creationId xmlns:a16="http://schemas.microsoft.com/office/drawing/2014/main" id="{5149FE93-14DF-C0E0-FF64-B64A26F174A8}"/>
              </a:ext>
            </a:extLst>
          </p:cNvPr>
          <p:cNvSpPr txBox="1">
            <a:spLocks/>
          </p:cNvSpPr>
          <p:nvPr/>
        </p:nvSpPr>
        <p:spPr>
          <a:xfrm>
            <a:off x="1315894" y="470188"/>
            <a:ext cx="9212563" cy="874713"/>
          </a:xfrm>
          <a:prstGeom prst="rect">
            <a:avLst/>
          </a:prstGeom>
        </p:spPr>
        <p:txBody>
          <a:bodyPr anchor="b">
            <a:no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fontAlgn="auto">
              <a:spcAft>
                <a:spcPts val="0"/>
              </a:spcAft>
              <a:defRPr/>
            </a:pPr>
            <a:r>
              <a:rPr lang="en-US" sz="6000" b="1" dirty="0">
                <a:solidFill>
                  <a:srgbClr val="002060"/>
                </a:solidFill>
              </a:rPr>
              <a:t>CO-EVOLUTIA</a:t>
            </a:r>
          </a:p>
        </p:txBody>
      </p:sp>
    </p:spTree>
    <p:extLst>
      <p:ext uri="{BB962C8B-B14F-4D97-AF65-F5344CB8AC3E}">
        <p14:creationId xmlns:p14="http://schemas.microsoft.com/office/powerpoint/2010/main" val="3820750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3121B6DF-B116-45ED-8B03-A64CBD123723}"/>
              </a:ext>
            </a:extLst>
          </p:cNvPr>
          <p:cNvSpPr>
            <a:spLocks noGrp="1"/>
          </p:cNvSpPr>
          <p:nvPr>
            <p:ph type="title"/>
          </p:nvPr>
        </p:nvSpPr>
        <p:spPr/>
        <p:txBody>
          <a:bodyPr/>
          <a:lstStyle/>
          <a:p>
            <a:r>
              <a:rPr lang="en-US" altLang="en-US"/>
              <a:t>Antropologie (cultura, economie, ecologie vs caracteristici fizice umane)</a:t>
            </a:r>
          </a:p>
        </p:txBody>
      </p:sp>
      <p:sp>
        <p:nvSpPr>
          <p:cNvPr id="10243" name="Content Placeholder 2">
            <a:extLst>
              <a:ext uri="{FF2B5EF4-FFF2-40B4-BE49-F238E27FC236}">
                <a16:creationId xmlns:a16="http://schemas.microsoft.com/office/drawing/2014/main" id="{C38B1037-7561-1A70-1FBB-81190929A9E8}"/>
              </a:ext>
            </a:extLst>
          </p:cNvPr>
          <p:cNvSpPr>
            <a:spLocks noGrp="1"/>
          </p:cNvSpPr>
          <p:nvPr>
            <p:ph idx="1"/>
          </p:nvPr>
        </p:nvSpPr>
        <p:spPr/>
        <p:txBody>
          <a:bodyPr/>
          <a:lstStyle/>
          <a:p>
            <a:r>
              <a:rPr lang="en-US" altLang="en-US"/>
              <a:t>Variatia </a:t>
            </a:r>
            <a:r>
              <a:rPr lang="en-US" altLang="en-US">
                <a:solidFill>
                  <a:srgbClr val="FF0000"/>
                </a:solidFill>
              </a:rPr>
              <a:t>tipurilor de casatorii</a:t>
            </a:r>
            <a:r>
              <a:rPr lang="en-US" altLang="en-US"/>
              <a:t>: 1 la 1, 1 la n, acelasi sex, intre frati, sotia mostenire</a:t>
            </a:r>
          </a:p>
          <a:p>
            <a:r>
              <a:rPr lang="en-US" altLang="en-US">
                <a:solidFill>
                  <a:srgbClr val="FF0000"/>
                </a:solidFill>
              </a:rPr>
              <a:t>Anemia</a:t>
            </a:r>
            <a:r>
              <a:rPr lang="en-US" altLang="en-US"/>
              <a:t> ca adaptare la </a:t>
            </a:r>
            <a:r>
              <a:rPr lang="en-US" altLang="en-US">
                <a:solidFill>
                  <a:srgbClr val="FF0000"/>
                </a:solidFill>
              </a:rPr>
              <a:t>malarie</a:t>
            </a:r>
          </a:p>
          <a:p>
            <a:r>
              <a:rPr lang="en-US" altLang="en-US"/>
              <a:t>Diferite </a:t>
            </a:r>
            <a:r>
              <a:rPr lang="en-US" altLang="en-US">
                <a:solidFill>
                  <a:srgbClr val="FF0000"/>
                </a:solidFill>
              </a:rPr>
              <a:t>grade de absorbtie a lactozei </a:t>
            </a:r>
            <a:r>
              <a:rPr lang="en-US" altLang="en-US"/>
              <a:t>(agricultori vs vanatori)</a:t>
            </a:r>
          </a:p>
          <a:p>
            <a:r>
              <a:rPr lang="en-US" altLang="en-US">
                <a:solidFill>
                  <a:srgbClr val="FF0000"/>
                </a:solidFill>
              </a:rPr>
              <a:t>Taboo-uri</a:t>
            </a:r>
            <a:r>
              <a:rPr lang="en-US" altLang="en-US"/>
              <a:t> incest diferite in lume</a:t>
            </a:r>
          </a:p>
          <a:p>
            <a:r>
              <a:rPr lang="en-US" altLang="en-US">
                <a:solidFill>
                  <a:srgbClr val="FF0000"/>
                </a:solidFill>
              </a:rPr>
              <a:t>Vanatoarea de capete </a:t>
            </a:r>
            <a:r>
              <a:rPr lang="en-US" altLang="en-US"/>
              <a:t>(pastrarea distantei vecinilor, teritorii)</a:t>
            </a:r>
          </a:p>
          <a:p>
            <a:r>
              <a:rPr lang="en-US" altLang="en-US">
                <a:solidFill>
                  <a:srgbClr val="FF0000"/>
                </a:solidFill>
              </a:rPr>
              <a:t>Adaptari la inaltime </a:t>
            </a:r>
            <a:r>
              <a:rPr lang="en-US" altLang="en-US"/>
              <a:t>(sange, plamani) Tibet</a:t>
            </a:r>
          </a:p>
          <a:p>
            <a:r>
              <a:rPr lang="en-US" altLang="en-US">
                <a:solidFill>
                  <a:srgbClr val="FF0000"/>
                </a:solidFill>
              </a:rPr>
              <a:t>Fizic</a:t>
            </a:r>
            <a:r>
              <a:rPr lang="en-US" altLang="en-US"/>
              <a:t> (laringe, limba, ureche, creier, perceptori) vs </a:t>
            </a:r>
            <a:r>
              <a:rPr lang="en-US" altLang="en-US">
                <a:solidFill>
                  <a:srgbClr val="FF0000"/>
                </a:solidFill>
              </a:rPr>
              <a:t>limbaj</a:t>
            </a:r>
          </a:p>
          <a:p>
            <a:r>
              <a:rPr lang="en-US" altLang="en-US">
                <a:solidFill>
                  <a:srgbClr val="FF0000"/>
                </a:solidFill>
              </a:rPr>
              <a:t>Limbaj</a:t>
            </a:r>
            <a:r>
              <a:rPr lang="en-US" altLang="en-US"/>
              <a:t> vs </a:t>
            </a:r>
            <a:r>
              <a:rPr lang="en-US" altLang="en-US">
                <a:solidFill>
                  <a:srgbClr val="FF0000"/>
                </a:solidFill>
              </a:rPr>
              <a:t>cunostinte</a:t>
            </a:r>
            <a:r>
              <a:rPr lang="en-US" altLang="en-US"/>
              <a:t> vs </a:t>
            </a:r>
            <a:r>
              <a:rPr lang="en-US" altLang="en-US">
                <a:solidFill>
                  <a:srgbClr val="FF0000"/>
                </a:solidFill>
              </a:rPr>
              <a:t>cultura</a:t>
            </a:r>
          </a:p>
          <a:p>
            <a:endParaRPr lang="en-US" altLang="en-US"/>
          </a:p>
          <a:p>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u 1">
            <a:extLst>
              <a:ext uri="{FF2B5EF4-FFF2-40B4-BE49-F238E27FC236}">
                <a16:creationId xmlns:a16="http://schemas.microsoft.com/office/drawing/2014/main" id="{FABED902-8DF8-75B2-19D2-93E7FC0F63CF}"/>
              </a:ext>
            </a:extLst>
          </p:cNvPr>
          <p:cNvSpPr>
            <a:spLocks noGrp="1"/>
          </p:cNvSpPr>
          <p:nvPr>
            <p:ph type="title"/>
          </p:nvPr>
        </p:nvSpPr>
        <p:spPr>
          <a:xfrm>
            <a:off x="0" y="0"/>
            <a:ext cx="10515600" cy="533400"/>
          </a:xfrm>
        </p:spPr>
        <p:txBody>
          <a:bodyPr/>
          <a:lstStyle/>
          <a:p>
            <a:pPr eaLnBrk="1" hangingPunct="1"/>
            <a:r>
              <a:rPr lang="en-US" altLang="en-US"/>
              <a:t>Exemple din afara biologiei</a:t>
            </a:r>
          </a:p>
        </p:txBody>
      </p:sp>
      <p:sp>
        <p:nvSpPr>
          <p:cNvPr id="11267" name="Substituent conținut 2">
            <a:extLst>
              <a:ext uri="{FF2B5EF4-FFF2-40B4-BE49-F238E27FC236}">
                <a16:creationId xmlns:a16="http://schemas.microsoft.com/office/drawing/2014/main" id="{520E1127-BEEC-E73D-BF69-F401462A74E1}"/>
              </a:ext>
            </a:extLst>
          </p:cNvPr>
          <p:cNvSpPr>
            <a:spLocks noGrp="1"/>
          </p:cNvSpPr>
          <p:nvPr>
            <p:ph idx="1"/>
          </p:nvPr>
        </p:nvSpPr>
        <p:spPr>
          <a:xfrm>
            <a:off x="123825" y="590550"/>
            <a:ext cx="10515600" cy="6107113"/>
          </a:xfrm>
        </p:spPr>
        <p:txBody>
          <a:bodyPr/>
          <a:lstStyle/>
          <a:p>
            <a:pPr eaLnBrk="1" hangingPunct="1"/>
            <a:r>
              <a:rPr lang="en-US" altLang="en-US" sz="1600"/>
              <a:t>În </a:t>
            </a:r>
            <a:r>
              <a:rPr lang="en-US" altLang="en-US" sz="1600" b="1">
                <a:solidFill>
                  <a:srgbClr val="FF0000"/>
                </a:solidFill>
              </a:rPr>
              <a:t>informatica</a:t>
            </a:r>
          </a:p>
          <a:p>
            <a:pPr lvl="1" eaLnBrk="1" hangingPunct="1"/>
            <a:r>
              <a:rPr lang="en-US" altLang="en-US" sz="1400">
                <a:solidFill>
                  <a:srgbClr val="FF0000"/>
                </a:solidFill>
              </a:rPr>
              <a:t>Algoritmii coevolutivi </a:t>
            </a:r>
            <a:r>
              <a:rPr lang="en-US" altLang="en-US" sz="1400"/>
              <a:t>sunt utilizați pentru generarea de viață artificială, precum și pentru optimizare, învățarea jocurilor și învățarea automată. </a:t>
            </a:r>
          </a:p>
          <a:p>
            <a:pPr lvl="1" eaLnBrk="1" hangingPunct="1"/>
            <a:r>
              <a:rPr lang="en-US" altLang="en-US" sz="1400"/>
              <a:t>Daniel Hillis a adăugat „</a:t>
            </a:r>
            <a:r>
              <a:rPr lang="en-US" altLang="en-US" sz="1400">
                <a:solidFill>
                  <a:srgbClr val="FF0000"/>
                </a:solidFill>
              </a:rPr>
              <a:t>paraziți co-evoluați</a:t>
            </a:r>
            <a:r>
              <a:rPr lang="en-US" altLang="en-US" sz="1400"/>
              <a:t>” pentru a preveni blocarea unei proceduri de optimizare la maximele locale. </a:t>
            </a:r>
          </a:p>
          <a:p>
            <a:pPr lvl="1" eaLnBrk="1" hangingPunct="1"/>
            <a:r>
              <a:rPr lang="en-US" altLang="en-US" sz="1400"/>
              <a:t>Karl Sims a co-evoluat </a:t>
            </a:r>
            <a:r>
              <a:rPr lang="en-US" altLang="en-US" sz="1400">
                <a:solidFill>
                  <a:srgbClr val="FF0000"/>
                </a:solidFill>
              </a:rPr>
              <a:t>creaturi virtuale</a:t>
            </a:r>
            <a:r>
              <a:rPr lang="en-US" altLang="en-US" sz="1400"/>
              <a:t>.</a:t>
            </a:r>
          </a:p>
          <a:p>
            <a:pPr eaLnBrk="1" hangingPunct="1"/>
            <a:r>
              <a:rPr lang="en-US" altLang="en-US" sz="1600"/>
              <a:t>În </a:t>
            </a:r>
            <a:r>
              <a:rPr lang="en-US" altLang="en-US" sz="1600" b="1">
                <a:solidFill>
                  <a:srgbClr val="FF0000"/>
                </a:solidFill>
              </a:rPr>
              <a:t>arhitectură</a:t>
            </a:r>
          </a:p>
          <a:p>
            <a:pPr lvl="1" eaLnBrk="1" hangingPunct="1"/>
            <a:r>
              <a:rPr lang="en-US" altLang="en-US" sz="1400"/>
              <a:t>Conceptul de co-evoluție a fost introdus în arhitectură de către arhitectul-urbanist danez </a:t>
            </a:r>
            <a:r>
              <a:rPr lang="en-US" altLang="en-US" sz="1400" b="1">
                <a:solidFill>
                  <a:srgbClr val="FF0000"/>
                </a:solidFill>
              </a:rPr>
              <a:t>Henrik Valeur </a:t>
            </a:r>
            <a:r>
              <a:rPr lang="en-US" altLang="en-US" sz="1400"/>
              <a:t>ca o antiteză a conceptului de „arhitectură-stea”. </a:t>
            </a:r>
          </a:p>
          <a:p>
            <a:pPr lvl="1" eaLnBrk="1" hangingPunct="1"/>
            <a:r>
              <a:rPr lang="en-US" altLang="en-US" sz="1400"/>
              <a:t>În calitate de curator al Pavilionului danez la Bienala de Arhitectură de la Veneția din 2006, a conceput și orchestrat proiectul expozițional CO-EVOLUTION: </a:t>
            </a:r>
            <a:r>
              <a:rPr lang="en-US" altLang="en-US" sz="1400" i="1">
                <a:solidFill>
                  <a:srgbClr val="FF0000"/>
                </a:solidFill>
              </a:rPr>
              <a:t>Danish / Chinese Collaboration on Sustainable Urban Development </a:t>
            </a:r>
            <a:r>
              <a:rPr lang="en-US" altLang="en-US" sz="1400"/>
              <a:t>in China, care a fost distins cu Leul de aur pentru cel mai bun pavilion național.</a:t>
            </a:r>
          </a:p>
          <a:p>
            <a:pPr lvl="1" eaLnBrk="1" hangingPunct="1"/>
            <a:r>
              <a:rPr lang="en-US" altLang="en-US" sz="1400"/>
              <a:t>Expoziția a inclus proiecte de planificare urbană pentru orașele Beijing, Chongqing, Shanghai și Xi'an, care au fost dezvoltate în colaborare între tineri arhitecți profesioniști danezi și studenți de arhitectură și profesori și studenți de arhitectură din cele patru orașe chinezești. </a:t>
            </a:r>
          </a:p>
          <a:p>
            <a:pPr lvl="1" eaLnBrk="1" hangingPunct="1"/>
            <a:r>
              <a:rPr lang="en-US" altLang="en-US" sz="1400"/>
              <a:t>S-a sperat că </a:t>
            </a:r>
            <a:r>
              <a:rPr lang="en-US" altLang="en-US" sz="1400">
                <a:solidFill>
                  <a:srgbClr val="FF0000"/>
                </a:solidFill>
              </a:rPr>
              <a:t>schimbul de cunoștințe, idei și experiențe ar stimula „creativitatea și imaginația pentru a pune scânteia pentru noi viziuni pentru o dezvoltare urbană durabilă”</a:t>
            </a:r>
          </a:p>
          <a:p>
            <a:pPr lvl="1" eaLnBrk="1" hangingPunct="1"/>
            <a:r>
              <a:rPr lang="en-US" altLang="en-US" sz="1400"/>
              <a:t>Valeur. mai târziu a susținut că: „Pe măsură ce devenim din ce în ce mai interconectați și interdependenți, dezvoltarea umană nu mai este o chestiune de evoluție a grupurilor individuale de oameni, ci mai degrabă o chestiune de </a:t>
            </a:r>
            <a:r>
              <a:rPr lang="en-US" altLang="en-US" sz="1400">
                <a:solidFill>
                  <a:srgbClr val="FF0000"/>
                </a:solidFill>
              </a:rPr>
              <a:t>co-evoluție a tuturor oamenilor</a:t>
            </a:r>
            <a:r>
              <a:rPr lang="en-US" altLang="en-US" sz="1400"/>
              <a:t>.”</a:t>
            </a:r>
          </a:p>
          <a:p>
            <a:pPr lvl="1" eaLnBrk="1" hangingPunct="1"/>
            <a:r>
              <a:rPr lang="en-US" altLang="en-US" sz="1400"/>
              <a:t>La Școala de Arhitectură, Planificare și Peisaj, Universitatea Newcastle, o abordare coevoluționară a arhitecturii a fost definită ca o practică de proiectare care angajează studenți, voluntari și membri ai comunității locale în lucrări practice, experimentale care vizează </a:t>
            </a:r>
            <a:r>
              <a:rPr lang="en-US" altLang="en-US" sz="1400">
                <a:solidFill>
                  <a:srgbClr val="FF0000"/>
                </a:solidFill>
              </a:rPr>
              <a:t>„</a:t>
            </a:r>
            <a:r>
              <a:rPr lang="en-US" altLang="en-US" sz="1400" b="1">
                <a:solidFill>
                  <a:srgbClr val="FF0000"/>
                </a:solidFill>
              </a:rPr>
              <a:t>stabilirea proceselor dinamice de învățare între utilizatori și designeri</a:t>
            </a:r>
            <a:r>
              <a:rPr lang="en-US" altLang="en-US" sz="1400">
                <a:solidFill>
                  <a:srgbClr val="FF0000"/>
                </a:solidFill>
              </a:rPr>
              <a:t>. "</a:t>
            </a:r>
            <a:endParaRPr lang="en-US" altLang="en-US" sz="1600">
              <a:solidFill>
                <a:srgbClr val="FF0000"/>
              </a:solidFill>
            </a:endParaRPr>
          </a:p>
          <a:p>
            <a:pPr eaLnBrk="1" hangingPunct="1"/>
            <a:r>
              <a:rPr lang="en-US" altLang="en-US" sz="1600"/>
              <a:t>În </a:t>
            </a:r>
            <a:r>
              <a:rPr lang="en-US" altLang="en-US" sz="1600" b="1">
                <a:solidFill>
                  <a:srgbClr val="FF0000"/>
                </a:solidFill>
              </a:rPr>
              <a:t>cosmologie și astronomie</a:t>
            </a:r>
          </a:p>
          <a:p>
            <a:pPr lvl="1" eaLnBrk="1" hangingPunct="1"/>
            <a:r>
              <a:rPr lang="en-US" altLang="en-US" sz="1400"/>
              <a:t>În cartea sa Universul auto-organizat, </a:t>
            </a:r>
            <a:r>
              <a:rPr lang="en-US" altLang="en-US" sz="1400">
                <a:solidFill>
                  <a:srgbClr val="FF0000"/>
                </a:solidFill>
              </a:rPr>
              <a:t>Erich Jantsch </a:t>
            </a:r>
            <a:r>
              <a:rPr lang="en-US" altLang="en-US" sz="1400"/>
              <a:t>a atribuit întreaga evoluție a cosmosului co-evoluției.</a:t>
            </a:r>
          </a:p>
          <a:p>
            <a:pPr lvl="1" eaLnBrk="1" hangingPunct="1"/>
            <a:r>
              <a:rPr lang="en-US" altLang="en-US" sz="1400"/>
              <a:t>În astronomie, o teorie emergentă propune că </a:t>
            </a:r>
            <a:r>
              <a:rPr lang="en-US" altLang="en-US" sz="1400">
                <a:solidFill>
                  <a:srgbClr val="FF0000"/>
                </a:solidFill>
              </a:rPr>
              <a:t>găurile negre și galaxiile</a:t>
            </a:r>
            <a:r>
              <a:rPr lang="en-US" altLang="en-US" sz="1400"/>
              <a:t> se dezvoltă într-un mod interdependent analog coevoluției biologice.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u 1">
            <a:extLst>
              <a:ext uri="{FF2B5EF4-FFF2-40B4-BE49-F238E27FC236}">
                <a16:creationId xmlns:a16="http://schemas.microsoft.com/office/drawing/2014/main" id="{4BDF1C7B-673C-893B-C33E-6368EBFC5E37}"/>
              </a:ext>
            </a:extLst>
          </p:cNvPr>
          <p:cNvSpPr>
            <a:spLocks noGrp="1"/>
          </p:cNvSpPr>
          <p:nvPr>
            <p:ph type="title"/>
          </p:nvPr>
        </p:nvSpPr>
        <p:spPr>
          <a:xfrm>
            <a:off x="0" y="0"/>
            <a:ext cx="10515600" cy="533400"/>
          </a:xfrm>
        </p:spPr>
        <p:txBody>
          <a:bodyPr/>
          <a:lstStyle/>
          <a:p>
            <a:pPr eaLnBrk="1" hangingPunct="1"/>
            <a:r>
              <a:rPr lang="en-US" altLang="en-US"/>
              <a:t>Exemple din afara biologiei</a:t>
            </a:r>
          </a:p>
        </p:txBody>
      </p:sp>
      <p:sp>
        <p:nvSpPr>
          <p:cNvPr id="12291" name="Substituent conținut 2">
            <a:extLst>
              <a:ext uri="{FF2B5EF4-FFF2-40B4-BE49-F238E27FC236}">
                <a16:creationId xmlns:a16="http://schemas.microsoft.com/office/drawing/2014/main" id="{1F1B3911-263A-C3CF-FB70-FBBC6AE00E73}"/>
              </a:ext>
            </a:extLst>
          </p:cNvPr>
          <p:cNvSpPr>
            <a:spLocks noGrp="1"/>
          </p:cNvSpPr>
          <p:nvPr>
            <p:ph idx="1"/>
          </p:nvPr>
        </p:nvSpPr>
        <p:spPr>
          <a:xfrm>
            <a:off x="123825" y="590550"/>
            <a:ext cx="10515600" cy="6107113"/>
          </a:xfrm>
        </p:spPr>
        <p:txBody>
          <a:bodyPr/>
          <a:lstStyle/>
          <a:p>
            <a:pPr eaLnBrk="1" hangingPunct="1"/>
            <a:r>
              <a:rPr lang="en-US" altLang="en-US" sz="1600"/>
              <a:t>În studii de </a:t>
            </a:r>
            <a:r>
              <a:rPr lang="en-US" altLang="en-US" sz="1600" b="1">
                <a:solidFill>
                  <a:srgbClr val="FF0000"/>
                </a:solidFill>
              </a:rPr>
              <a:t>management și organizare</a:t>
            </a:r>
          </a:p>
          <a:p>
            <a:pPr lvl="1" eaLnBrk="1" hangingPunct="1"/>
            <a:r>
              <a:rPr lang="en-US" altLang="en-US" sz="1400"/>
              <a:t>Începând cu anul 2000, un număr tot mai mare de studii de management și organizare discută despre procesele de coevolutie și coevolutie. </a:t>
            </a:r>
          </a:p>
          <a:p>
            <a:pPr lvl="1" eaLnBrk="1" hangingPunct="1"/>
            <a:r>
              <a:rPr lang="en-US" altLang="en-US" sz="1400">
                <a:solidFill>
                  <a:srgbClr val="FF0000"/>
                </a:solidFill>
              </a:rPr>
              <a:t>Abatecola </a:t>
            </a:r>
            <a:r>
              <a:rPr lang="en-US" altLang="en-US" sz="1400"/>
              <a:t>(2020) dezvăluie o penurie predominantă în explicarea proceselor care caracterizează în mod substanțial coevolutia în aceste domenii, ceea ce înseamnă că </a:t>
            </a:r>
            <a:r>
              <a:rPr lang="en-US" altLang="en-US" sz="1400">
                <a:solidFill>
                  <a:srgbClr val="FF0000"/>
                </a:solidFill>
              </a:rPr>
              <a:t>lipsesc încă analize specifice </a:t>
            </a:r>
            <a:r>
              <a:rPr lang="en-US" altLang="en-US" sz="1400"/>
              <a:t>despre unde se află această perspectivă asupra schimbării socio-economice și către care ar putea merge spre viitor.</a:t>
            </a:r>
          </a:p>
          <a:p>
            <a:pPr eaLnBrk="1" hangingPunct="1"/>
            <a:r>
              <a:rPr lang="en-US" altLang="en-US" sz="1600"/>
              <a:t>În </a:t>
            </a:r>
            <a:r>
              <a:rPr lang="en-US" altLang="en-US" sz="1600" b="1">
                <a:solidFill>
                  <a:srgbClr val="FF0000"/>
                </a:solidFill>
              </a:rPr>
              <a:t>sociologie</a:t>
            </a:r>
          </a:p>
          <a:p>
            <a:pPr lvl="1" eaLnBrk="1" hangingPunct="1"/>
            <a:r>
              <a:rPr lang="en-US" altLang="en-US" sz="1400"/>
              <a:t>În </a:t>
            </a:r>
            <a:r>
              <a:rPr lang="en-US" altLang="en-US" sz="1400" i="1"/>
              <a:t>Development Betrayed: The End of Progress and A Coevolutionary Revisioning of the Future</a:t>
            </a:r>
            <a:r>
              <a:rPr lang="en-US" altLang="en-US" sz="1400"/>
              <a:t> (1994) Richard Norgaard propune o cosmologie coevolutivă pentru a explica modul în care</a:t>
            </a:r>
            <a:r>
              <a:rPr lang="en-US" altLang="en-US" sz="1400">
                <a:solidFill>
                  <a:srgbClr val="FF0000"/>
                </a:solidFill>
              </a:rPr>
              <a:t> sistemele sociale și de mediu se influențează și se remodelează reciproc</a:t>
            </a:r>
            <a:r>
              <a:rPr lang="en-US" altLang="en-US" sz="1400"/>
              <a:t>.</a:t>
            </a:r>
          </a:p>
          <a:p>
            <a:pPr lvl="1" eaLnBrk="1" hangingPunct="1"/>
            <a:r>
              <a:rPr lang="en-US" altLang="en-US" sz="1400"/>
              <a:t>În </a:t>
            </a:r>
            <a:r>
              <a:rPr lang="en-US" altLang="en-US" sz="1400" i="1"/>
              <a:t>Coevolutionary Economics: The Economy, Society and the Environment</a:t>
            </a:r>
            <a:r>
              <a:rPr lang="en-US" altLang="en-US" sz="1400"/>
              <a:t> (1994) John Gowdy sugerează că: „</a:t>
            </a:r>
            <a:r>
              <a:rPr lang="en-US" altLang="en-US" sz="1400">
                <a:solidFill>
                  <a:srgbClr val="FF0000"/>
                </a:solidFill>
              </a:rPr>
              <a:t>Economia, societatea și mediul</a:t>
            </a:r>
            <a:r>
              <a:rPr lang="en-US" altLang="en-US" sz="1400"/>
              <a:t> </a:t>
            </a:r>
            <a:r>
              <a:rPr lang="en-US" altLang="en-US" sz="1400">
                <a:solidFill>
                  <a:srgbClr val="FF0000"/>
                </a:solidFill>
              </a:rPr>
              <a:t>sunt legate între ele într-o relație coevolutivă</a:t>
            </a:r>
            <a:r>
              <a:rPr lang="en-US" altLang="en-US" sz="1400"/>
              <a:t>”. [68]</a:t>
            </a:r>
          </a:p>
          <a:p>
            <a:pPr eaLnBrk="1" hangingPunct="1"/>
            <a:r>
              <a:rPr lang="en-US" altLang="en-US" sz="1600"/>
              <a:t>În </a:t>
            </a:r>
            <a:r>
              <a:rPr lang="en-US" altLang="en-US" sz="1600" b="1">
                <a:solidFill>
                  <a:srgbClr val="FF0000"/>
                </a:solidFill>
              </a:rPr>
              <a:t>tehnologie</a:t>
            </a:r>
          </a:p>
          <a:p>
            <a:pPr lvl="1" eaLnBrk="1" hangingPunct="1"/>
            <a:r>
              <a:rPr lang="en-US" altLang="en-US" sz="1400">
                <a:solidFill>
                  <a:srgbClr val="FF0000"/>
                </a:solidFill>
              </a:rPr>
              <a:t>ecosisteme software</a:t>
            </a:r>
            <a:r>
              <a:rPr lang="en-US" altLang="en-US" sz="1400"/>
              <a:t>: </a:t>
            </a:r>
            <a:r>
              <a:rPr lang="en-US" altLang="en-US" sz="1400" b="1">
                <a:solidFill>
                  <a:srgbClr val="00B050"/>
                </a:solidFill>
              </a:rPr>
              <a:t>Software-ul și hardware</a:t>
            </a:r>
            <a:r>
              <a:rPr lang="en-US" altLang="en-US" sz="1400"/>
              <a:t>-ul pentru computer pot fi considerate ca două componente separate, dar legate intrinsec prin coevolutie. În mod similar, </a:t>
            </a:r>
            <a:r>
              <a:rPr lang="en-US" altLang="en-US" sz="1400" b="1">
                <a:solidFill>
                  <a:srgbClr val="00B050"/>
                </a:solidFill>
              </a:rPr>
              <a:t>sistemele de operare și aplicațiile</a:t>
            </a:r>
            <a:r>
              <a:rPr lang="en-US" altLang="en-US" sz="1400"/>
              <a:t> pentru computer, </a:t>
            </a:r>
            <a:r>
              <a:rPr lang="en-US" altLang="en-US" sz="1400" b="1">
                <a:solidFill>
                  <a:srgbClr val="00B050"/>
                </a:solidFill>
              </a:rPr>
              <a:t>browserele web și aplicațiile web</a:t>
            </a:r>
            <a:r>
              <a:rPr lang="en-US" altLang="en-US" sz="1400"/>
              <a:t>.</a:t>
            </a:r>
          </a:p>
          <a:p>
            <a:pPr lvl="1" eaLnBrk="1" hangingPunct="1"/>
            <a:r>
              <a:rPr lang="en-US" altLang="en-US" sz="1400"/>
              <a:t>Toate aceste sisteme depind unele de altele și avansează pas cu pas printr-un fel de proces evolutiv. Modificările hardware-ului, ale sistemului de operare sau ale browserului web pot introduce noi funcții care sunt apoi încorporate în aplicațiile corespunzătoare care rulează alături. </a:t>
            </a:r>
          </a:p>
          <a:p>
            <a:pPr lvl="1" eaLnBrk="1" hangingPunct="1"/>
            <a:r>
              <a:rPr lang="en-US" altLang="en-US" sz="1400"/>
              <a:t>Ideea este strâns legată de conceptul de „</a:t>
            </a:r>
            <a:r>
              <a:rPr lang="en-US" altLang="en-US" sz="1400">
                <a:solidFill>
                  <a:srgbClr val="FF0000"/>
                </a:solidFill>
              </a:rPr>
              <a:t>optimizare comună</a:t>
            </a:r>
            <a:r>
              <a:rPr lang="en-US" altLang="en-US" sz="1400"/>
              <a:t>” în analiza și proiectarea sistemelor sociotehnice, unde un sistem este înțeles atât dintr-un „sistem tehnic” care cuprinde instrumentele și hardware-ul folosit pentru producție și întreținere, cât și un „sistem social” „de relații și proceduri prin care tehnologia este legată de obiectivele sistemului și de toate celelalte relații umane și organizaționale din interiorul și din afara sistemului. </a:t>
            </a:r>
          </a:p>
          <a:p>
            <a:pPr lvl="1" eaLnBrk="1" hangingPunct="1"/>
            <a:r>
              <a:rPr lang="en-US" altLang="en-US" sz="1400"/>
              <a:t>Astfel de sisteme funcționează cel mai bine atunci când sistemele tehnice și sociale sunt </a:t>
            </a:r>
            <a:r>
              <a:rPr lang="en-US" altLang="en-US" sz="1400">
                <a:solidFill>
                  <a:srgbClr val="FF0000"/>
                </a:solidFill>
              </a:rPr>
              <a:t>dezvoltate în mod deliberat împreună</a:t>
            </a:r>
            <a:r>
              <a:rPr lang="en-US" altLang="en-US" sz="1400"/>
              <a:t>.</a:t>
            </a:r>
          </a:p>
          <a:p>
            <a:pPr eaLnBrk="1" hangingPunct="1"/>
            <a:endParaRPr lang="en-US" altLang="en-US" sz="1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3A305-C1DE-2DF2-73D0-B51E3E4DCF73}"/>
              </a:ext>
            </a:extLst>
          </p:cNvPr>
          <p:cNvSpPr>
            <a:spLocks noGrp="1"/>
          </p:cNvSpPr>
          <p:nvPr>
            <p:ph type="title"/>
          </p:nvPr>
        </p:nvSpPr>
        <p:spPr>
          <a:xfrm>
            <a:off x="582613" y="131763"/>
            <a:ext cx="10515600" cy="611187"/>
          </a:xfrm>
        </p:spPr>
        <p:txBody>
          <a:bodyPr rtlCol="0">
            <a:normAutofit fontScale="90000"/>
          </a:bodyPr>
          <a:lstStyle/>
          <a:p>
            <a:pPr eaLnBrk="1" fontAlgn="auto" hangingPunct="1">
              <a:spcAft>
                <a:spcPts val="0"/>
              </a:spcAft>
              <a:defRPr/>
            </a:pPr>
            <a:r>
              <a:rPr lang="en-US" dirty="0" err="1"/>
              <a:t>Exemple</a:t>
            </a:r>
            <a:r>
              <a:rPr lang="en-US" dirty="0"/>
              <a:t> </a:t>
            </a:r>
            <a:r>
              <a:rPr lang="en-US" dirty="0" err="1"/>
              <a:t>economie</a:t>
            </a:r>
            <a:endParaRPr lang="en-US" dirty="0"/>
          </a:p>
        </p:txBody>
      </p:sp>
      <p:sp>
        <p:nvSpPr>
          <p:cNvPr id="13315" name="Rectangle 1">
            <a:extLst>
              <a:ext uri="{FF2B5EF4-FFF2-40B4-BE49-F238E27FC236}">
                <a16:creationId xmlns:a16="http://schemas.microsoft.com/office/drawing/2014/main" id="{53FD6002-EFD1-72C3-40FD-2DC53C3B549B}"/>
              </a:ext>
            </a:extLst>
          </p:cNvPr>
          <p:cNvSpPr>
            <a:spLocks noGrp="1"/>
          </p:cNvSpPr>
          <p:nvPr>
            <p:ph idx="1"/>
          </p:nvPr>
        </p:nvSpPr>
        <p:spPr>
          <a:xfrm>
            <a:off x="255588" y="869950"/>
            <a:ext cx="11779250" cy="5883275"/>
          </a:xfrm>
        </p:spPr>
        <p:txBody>
          <a:bodyPr lIns="0" tIns="-12696" rIns="0" bIns="-12696" anchor="ctr">
            <a:spAutoFit/>
          </a:bodyPr>
          <a:lstStyle/>
          <a:p>
            <a:pPr marL="457200" indent="-457200" algn="just">
              <a:lnSpc>
                <a:spcPct val="100000"/>
              </a:lnSpc>
              <a:spcBef>
                <a:spcPct val="0"/>
              </a:spcBef>
              <a:buFontTx/>
              <a:buAutoNum type="arabicPeriod"/>
            </a:pPr>
            <a:r>
              <a:rPr lang="en-US" altLang="en-US" sz="1600" b="1">
                <a:solidFill>
                  <a:srgbClr val="FF0000"/>
                </a:solidFill>
                <a:latin typeface="Verdana" panose="020B0604030504040204" pitchFamily="34" charset="0"/>
                <a:ea typeface="Verdana" panose="020B0604030504040204" pitchFamily="34" charset="0"/>
                <a:cs typeface="Verdana" panose="020B0604030504040204" pitchFamily="34" charset="0"/>
              </a:rPr>
              <a:t>Progresul</a:t>
            </a:r>
            <a:r>
              <a:rPr lang="ro-RO" altLang="en-US" sz="160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ro-RO" altLang="en-US" sz="1600">
                <a:solidFill>
                  <a:srgbClr val="202124"/>
                </a:solidFill>
                <a:latin typeface="Verdana" panose="020B0604030504040204" pitchFamily="34" charset="0"/>
                <a:ea typeface="Verdana" panose="020B0604030504040204" pitchFamily="34" charset="0"/>
                <a:cs typeface="Verdana" panose="020B0604030504040204" pitchFamily="34" charset="0"/>
              </a:rPr>
              <a:t>este modelat de un proces de </a:t>
            </a:r>
            <a:r>
              <a:rPr lang="ro-RO" altLang="en-US" sz="1600">
                <a:solidFill>
                  <a:srgbClr val="FF0000"/>
                </a:solidFill>
                <a:latin typeface="Verdana" panose="020B0604030504040204" pitchFamily="34" charset="0"/>
                <a:ea typeface="Verdana" panose="020B0604030504040204" pitchFamily="34" charset="0"/>
                <a:cs typeface="Verdana" panose="020B0604030504040204" pitchFamily="34" charset="0"/>
              </a:rPr>
              <a:t>co</a:t>
            </a:r>
            <a:r>
              <a:rPr lang="en-US" altLang="en-US" sz="1600">
                <a:solidFill>
                  <a:srgbClr val="FF0000"/>
                </a:solidFill>
                <a:latin typeface="Verdana" panose="020B0604030504040204" pitchFamily="34" charset="0"/>
                <a:ea typeface="Verdana" panose="020B0604030504040204" pitchFamily="34" charset="0"/>
                <a:cs typeface="Verdana" panose="020B0604030504040204" pitchFamily="34" charset="0"/>
              </a:rPr>
              <a:t>-</a:t>
            </a:r>
            <a:r>
              <a:rPr lang="ro-RO" altLang="en-US" sz="1600">
                <a:solidFill>
                  <a:srgbClr val="FF0000"/>
                </a:solidFill>
                <a:latin typeface="Verdana" panose="020B0604030504040204" pitchFamily="34" charset="0"/>
                <a:ea typeface="Verdana" panose="020B0604030504040204" pitchFamily="34" charset="0"/>
                <a:cs typeface="Verdana" panose="020B0604030504040204" pitchFamily="34" charset="0"/>
              </a:rPr>
              <a:t>evolutie între mai multe subsisteme, și anume </a:t>
            </a:r>
            <a:r>
              <a:rPr lang="ro-RO" altLang="en-US" sz="1600">
                <a:solidFill>
                  <a:srgbClr val="00B050"/>
                </a:solidFill>
                <a:latin typeface="Verdana" panose="020B0604030504040204" pitchFamily="34" charset="0"/>
                <a:ea typeface="Verdana" panose="020B0604030504040204" pitchFamily="34" charset="0"/>
                <a:cs typeface="Verdana" panose="020B0604030504040204" pitchFamily="34" charset="0"/>
              </a:rPr>
              <a:t>cunoștințe, valori, organizații, tehnologie și mediu</a:t>
            </a:r>
            <a:r>
              <a:rPr lang="ro-RO" altLang="en-US" sz="1600">
                <a:solidFill>
                  <a:srgbClr val="202124"/>
                </a:solidFill>
                <a:latin typeface="Verdana" panose="020B0604030504040204" pitchFamily="34" charset="0"/>
                <a:ea typeface="Verdana" panose="020B0604030504040204" pitchFamily="34" charset="0"/>
                <a:cs typeface="Verdana" panose="020B0604030504040204" pitchFamily="34" charset="0"/>
              </a:rPr>
              <a:t>, astfel încât fiecare dintre aceste subsisteme creează presiune selectivă asupra celorlalte. </a:t>
            </a:r>
            <a:r>
              <a:rPr lang="ro-RO" altLang="en-US" sz="1600">
                <a:solidFill>
                  <a:srgbClr val="FF0000"/>
                </a:solidFill>
                <a:latin typeface="Verdana" panose="020B0604030504040204" pitchFamily="34" charset="0"/>
                <a:ea typeface="Verdana" panose="020B0604030504040204" pitchFamily="34" charset="0"/>
                <a:cs typeface="Verdana" panose="020B0604030504040204" pitchFamily="34" charset="0"/>
              </a:rPr>
              <a:t>Norgaard (1994) </a:t>
            </a:r>
            <a:r>
              <a:rPr lang="ro-RO" altLang="en-US" sz="1600">
                <a:solidFill>
                  <a:srgbClr val="202124"/>
                </a:solidFill>
                <a:latin typeface="Verdana" panose="020B0604030504040204" pitchFamily="34" charset="0"/>
                <a:ea typeface="Verdana" panose="020B0604030504040204" pitchFamily="34" charset="0"/>
                <a:cs typeface="Verdana" panose="020B0604030504040204" pitchFamily="34" charset="0"/>
              </a:rPr>
              <a:t>explică </a:t>
            </a:r>
            <a:r>
              <a:rPr lang="ro-RO" altLang="en-US" sz="1600">
                <a:solidFill>
                  <a:srgbClr val="00B050"/>
                </a:solidFill>
                <a:latin typeface="Verdana" panose="020B0604030504040204" pitchFamily="34" charset="0"/>
                <a:ea typeface="Verdana" panose="020B0604030504040204" pitchFamily="34" charset="0"/>
                <a:cs typeface="Verdana" panose="020B0604030504040204" pitchFamily="34" charset="0"/>
              </a:rPr>
              <a:t>tehnologiil</a:t>
            </a:r>
            <a:r>
              <a:rPr lang="en-US" altLang="en-US" sz="1600">
                <a:solidFill>
                  <a:srgbClr val="00B050"/>
                </a:solidFill>
                <a:latin typeface="Verdana" panose="020B0604030504040204" pitchFamily="34" charset="0"/>
                <a:ea typeface="Verdana" panose="020B0604030504040204" pitchFamily="34" charset="0"/>
                <a:cs typeface="Verdana" panose="020B0604030504040204" pitchFamily="34" charset="0"/>
              </a:rPr>
              <a:t>e actuale</a:t>
            </a:r>
            <a:r>
              <a:rPr lang="ro-RO" altLang="en-US" sz="1600">
                <a:solidFill>
                  <a:srgbClr val="00B050"/>
                </a:solidFill>
                <a:latin typeface="Verdana" panose="020B0604030504040204" pitchFamily="34" charset="0"/>
                <a:ea typeface="Verdana" panose="020B0604030504040204" pitchFamily="34" charset="0"/>
                <a:cs typeface="Verdana" panose="020B0604030504040204" pitchFamily="34" charset="0"/>
              </a:rPr>
              <a:t> de combustibili fosili </a:t>
            </a:r>
            <a:r>
              <a:rPr lang="ro-RO" altLang="en-US" sz="1600">
                <a:solidFill>
                  <a:srgbClr val="202124"/>
                </a:solidFill>
                <a:latin typeface="Verdana" panose="020B0604030504040204" pitchFamily="34" charset="0"/>
                <a:ea typeface="Verdana" panose="020B0604030504040204" pitchFamily="34" charset="0"/>
                <a:cs typeface="Verdana" panose="020B0604030504040204" pitchFamily="34" charset="0"/>
              </a:rPr>
              <a:t>ca rezultat al unei co-evoluții a urbanizării, a progresului tehnic și a dezvoltării industriei auto.</a:t>
            </a:r>
            <a:r>
              <a:rPr lang="ro-RO" altLang="en-US" sz="1600">
                <a:latin typeface="Verdana" panose="020B0604030504040204" pitchFamily="34" charset="0"/>
                <a:ea typeface="Verdana" panose="020B0604030504040204" pitchFamily="34" charset="0"/>
                <a:cs typeface="Verdana" panose="020B0604030504040204" pitchFamily="34" charset="0"/>
              </a:rPr>
              <a:t> </a:t>
            </a:r>
            <a:endParaRPr lang="en-US" altLang="en-US" sz="1600">
              <a:latin typeface="Verdana" panose="020B0604030504040204" pitchFamily="34" charset="0"/>
              <a:ea typeface="Verdana" panose="020B0604030504040204" pitchFamily="34" charset="0"/>
              <a:cs typeface="Verdana" panose="020B0604030504040204" pitchFamily="34" charset="0"/>
            </a:endParaRPr>
          </a:p>
          <a:p>
            <a:pPr marL="457200" indent="-457200" algn="just">
              <a:lnSpc>
                <a:spcPct val="100000"/>
              </a:lnSpc>
              <a:spcBef>
                <a:spcPct val="0"/>
              </a:spcBef>
              <a:buFontTx/>
              <a:buAutoNum type="arabicPeriod"/>
            </a:pPr>
            <a:r>
              <a:rPr lang="en-US" altLang="en-US" sz="1600" b="1">
                <a:solidFill>
                  <a:srgbClr val="FF0000"/>
                </a:solidFill>
                <a:latin typeface="Verdana" panose="020B0604030504040204" pitchFamily="34" charset="0"/>
                <a:ea typeface="Verdana" panose="020B0604030504040204" pitchFamily="34" charset="0"/>
                <a:cs typeface="Verdana" panose="020B0604030504040204" pitchFamily="34" charset="0"/>
              </a:rPr>
              <a:t>M</a:t>
            </a:r>
            <a:r>
              <a:rPr lang="ro-RO" altLang="en-US" sz="1600" b="1">
                <a:solidFill>
                  <a:srgbClr val="FF0000"/>
                </a:solidFill>
                <a:latin typeface="Verdana" panose="020B0604030504040204" pitchFamily="34" charset="0"/>
                <a:ea typeface="Verdana" panose="020B0604030504040204" pitchFamily="34" charset="0"/>
                <a:cs typeface="Verdana" panose="020B0604030504040204" pitchFamily="34" charset="0"/>
              </a:rPr>
              <a:t>odelul co</a:t>
            </a:r>
            <a:r>
              <a:rPr lang="en-US" altLang="en-US" sz="1600" b="1">
                <a:solidFill>
                  <a:srgbClr val="FF0000"/>
                </a:solidFill>
                <a:latin typeface="Verdana" panose="020B0604030504040204" pitchFamily="34" charset="0"/>
                <a:ea typeface="Verdana" panose="020B0604030504040204" pitchFamily="34" charset="0"/>
                <a:cs typeface="Verdana" panose="020B0604030504040204" pitchFamily="34" charset="0"/>
              </a:rPr>
              <a:t>-</a:t>
            </a:r>
            <a:r>
              <a:rPr lang="ro-RO" altLang="en-US" sz="1600" b="1">
                <a:solidFill>
                  <a:srgbClr val="FF0000"/>
                </a:solidFill>
                <a:latin typeface="Verdana" panose="020B0604030504040204" pitchFamily="34" charset="0"/>
                <a:ea typeface="Verdana" panose="020B0604030504040204" pitchFamily="34" charset="0"/>
                <a:cs typeface="Verdana" panose="020B0604030504040204" pitchFamily="34" charset="0"/>
              </a:rPr>
              <a:t>evolutiv al activității umane și al schimbărilor climatice </a:t>
            </a:r>
            <a:r>
              <a:rPr lang="ro-RO" altLang="en-US" sz="1600">
                <a:solidFill>
                  <a:srgbClr val="FF0000"/>
                </a:solidFill>
                <a:latin typeface="Verdana" panose="020B0604030504040204" pitchFamily="34" charset="0"/>
                <a:ea typeface="Verdana" panose="020B0604030504040204" pitchFamily="34" charset="0"/>
                <a:cs typeface="Verdana" panose="020B0604030504040204" pitchFamily="34" charset="0"/>
              </a:rPr>
              <a:t>(Schneider și Londer 1984). </a:t>
            </a:r>
            <a:r>
              <a:rPr lang="ro-RO" altLang="en-US" sz="1600">
                <a:solidFill>
                  <a:srgbClr val="202124"/>
                </a:solidFill>
                <a:latin typeface="Verdana" panose="020B0604030504040204" pitchFamily="34" charset="0"/>
                <a:ea typeface="Verdana" panose="020B0604030504040204" pitchFamily="34" charset="0"/>
                <a:cs typeface="Verdana" panose="020B0604030504040204" pitchFamily="34" charset="0"/>
              </a:rPr>
              <a:t>Prin modificarea compoziției atmosferei, </a:t>
            </a:r>
            <a:r>
              <a:rPr lang="ro-RO" altLang="en-US" sz="1600">
                <a:solidFill>
                  <a:srgbClr val="00B050"/>
                </a:solidFill>
                <a:latin typeface="Verdana" panose="020B0604030504040204" pitchFamily="34" charset="0"/>
                <a:ea typeface="Verdana" panose="020B0604030504040204" pitchFamily="34" charset="0"/>
                <a:cs typeface="Verdana" panose="020B0604030504040204" pitchFamily="34" charset="0"/>
              </a:rPr>
              <a:t>activitatea umană induce schimbări climatice</a:t>
            </a:r>
            <a:r>
              <a:rPr lang="ro-RO" altLang="en-US" sz="1600">
                <a:solidFill>
                  <a:srgbClr val="202124"/>
                </a:solidFill>
                <a:latin typeface="Verdana" panose="020B0604030504040204" pitchFamily="34" charset="0"/>
                <a:ea typeface="Verdana" panose="020B0604030504040204" pitchFamily="34" charset="0"/>
                <a:cs typeface="Verdana" panose="020B0604030504040204" pitchFamily="34" charset="0"/>
              </a:rPr>
              <a:t>, care obligă societatea să se adapteze prin gestionarea îmbunătățită a resurselor naturale. Schimbările climatice în combinație cu pășunatul intensiv, de exemplu, pot provoca deșertificarea în anumite zone, care, la rândul lor, pot forța oamenii să migreze sau să adopte culturi adaptate climelor aride.</a:t>
            </a:r>
            <a:r>
              <a:rPr lang="ro-RO" altLang="en-US" sz="1600">
                <a:latin typeface="Verdana" panose="020B0604030504040204" pitchFamily="34" charset="0"/>
                <a:ea typeface="Verdana" panose="020B0604030504040204" pitchFamily="34" charset="0"/>
                <a:cs typeface="Verdana" panose="020B0604030504040204" pitchFamily="34" charset="0"/>
              </a:rPr>
              <a:t> </a:t>
            </a:r>
            <a:endParaRPr lang="en-US" altLang="en-US" sz="1600">
              <a:latin typeface="Verdana" panose="020B0604030504040204" pitchFamily="34" charset="0"/>
              <a:ea typeface="Verdana" panose="020B0604030504040204" pitchFamily="34" charset="0"/>
              <a:cs typeface="Verdana" panose="020B0604030504040204" pitchFamily="34" charset="0"/>
            </a:endParaRPr>
          </a:p>
          <a:p>
            <a:pPr marL="457200" indent="-457200" algn="just">
              <a:lnSpc>
                <a:spcPct val="100000"/>
              </a:lnSpc>
              <a:spcBef>
                <a:spcPct val="0"/>
              </a:spcBef>
              <a:buFontTx/>
              <a:buAutoNum type="arabicPeriod"/>
            </a:pPr>
            <a:r>
              <a:rPr lang="en-US" altLang="en-US" sz="1600" b="1">
                <a:solidFill>
                  <a:srgbClr val="FF0000"/>
                </a:solidFill>
                <a:latin typeface="Verdana" panose="020B0604030504040204" pitchFamily="34" charset="0"/>
                <a:ea typeface="Verdana" panose="020B0604030504040204" pitchFamily="34" charset="0"/>
                <a:cs typeface="Verdana" panose="020B0604030504040204" pitchFamily="34" charset="0"/>
              </a:rPr>
              <a:t>C</a:t>
            </a:r>
            <a:r>
              <a:rPr lang="ro-RO" altLang="en-US" sz="1600" b="1">
                <a:solidFill>
                  <a:srgbClr val="FF0000"/>
                </a:solidFill>
                <a:latin typeface="Verdana" panose="020B0604030504040204" pitchFamily="34" charset="0"/>
                <a:ea typeface="Verdana" panose="020B0604030504040204" pitchFamily="34" charset="0"/>
                <a:cs typeface="Verdana" panose="020B0604030504040204" pitchFamily="34" charset="0"/>
              </a:rPr>
              <a:t>oevolutia mediu-economie</a:t>
            </a:r>
            <a:r>
              <a:rPr lang="en-US" altLang="en-US" sz="1600">
                <a:latin typeface="Verdana" panose="020B0604030504040204" pitchFamily="34" charset="0"/>
                <a:ea typeface="Verdana" panose="020B0604030504040204" pitchFamily="34" charset="0"/>
                <a:cs typeface="Verdana" panose="020B0604030504040204" pitchFamily="34" charset="0"/>
              </a:rPr>
              <a:t>: </a:t>
            </a:r>
            <a:r>
              <a:rPr lang="ro-RO" altLang="en-US" sz="1600">
                <a:latin typeface="Verdana" panose="020B0604030504040204" pitchFamily="34" charset="0"/>
                <a:ea typeface="Verdana" panose="020B0604030504040204" pitchFamily="34" charset="0"/>
                <a:cs typeface="Verdana" panose="020B0604030504040204" pitchFamily="34" charset="0"/>
              </a:rPr>
              <a:t>activitatile economice selecteaza trasaturile genetice ale speciilor biologice. Un exemplu bine studiat al unei astfel de coevoluții este </a:t>
            </a:r>
            <a:r>
              <a:rPr lang="ro-RO" altLang="en-US" sz="1600">
                <a:solidFill>
                  <a:srgbClr val="FF0000"/>
                </a:solidFill>
                <a:latin typeface="Verdana" panose="020B0604030504040204" pitchFamily="34" charset="0"/>
                <a:ea typeface="Verdana" panose="020B0604030504040204" pitchFamily="34" charset="0"/>
                <a:cs typeface="Verdana" panose="020B0604030504040204" pitchFamily="34" charset="0"/>
              </a:rPr>
              <a:t>impactul activităților de pescuit asupra evoluției genetice a peștilor</a:t>
            </a:r>
            <a:r>
              <a:rPr lang="ro-RO" altLang="en-US" sz="1600">
                <a:latin typeface="Verdana" panose="020B0604030504040204" pitchFamily="34" charset="0"/>
                <a:ea typeface="Verdana" panose="020B0604030504040204" pitchFamily="34" charset="0"/>
                <a:cs typeface="Verdana" panose="020B0604030504040204" pitchFamily="34" charset="0"/>
              </a:rPr>
              <a:t> </a:t>
            </a:r>
            <a:r>
              <a:rPr lang="ro-RO" altLang="en-US" sz="1600">
                <a:solidFill>
                  <a:srgbClr val="FF0000"/>
                </a:solidFill>
                <a:latin typeface="Verdana" panose="020B0604030504040204" pitchFamily="34" charset="0"/>
                <a:ea typeface="Verdana" panose="020B0604030504040204" pitchFamily="34" charset="0"/>
                <a:cs typeface="Verdana" panose="020B0604030504040204" pitchFamily="34" charset="0"/>
              </a:rPr>
              <a:t>(Stokes și colab. 1993; Heino 1997). </a:t>
            </a:r>
            <a:r>
              <a:rPr lang="ro-RO" altLang="en-US" sz="1600">
                <a:solidFill>
                  <a:srgbClr val="00B050"/>
                </a:solidFill>
                <a:latin typeface="Verdana" panose="020B0604030504040204" pitchFamily="34" charset="0"/>
                <a:ea typeface="Verdana" panose="020B0604030504040204" pitchFamily="34" charset="0"/>
                <a:cs typeface="Verdana" panose="020B0604030504040204" pitchFamily="34" charset="0"/>
              </a:rPr>
              <a:t>Alegerea uneltelor de pescuit și a dimensiunilor ochiurilor de pescuit</a:t>
            </a:r>
            <a:r>
              <a:rPr lang="ro-RO" altLang="en-US" sz="1600">
                <a:latin typeface="Verdana" panose="020B0604030504040204" pitchFamily="34" charset="0"/>
                <a:ea typeface="Verdana" panose="020B0604030504040204" pitchFamily="34" charset="0"/>
                <a:cs typeface="Verdana" panose="020B0604030504040204" pitchFamily="34" charset="0"/>
              </a:rPr>
              <a:t> selectează dimensiunea și abilitățile de înot dintre diferitele specii de pești </a:t>
            </a:r>
            <a:r>
              <a:rPr lang="ro-RO" altLang="en-US" sz="1600">
                <a:solidFill>
                  <a:srgbClr val="FF0000"/>
                </a:solidFill>
                <a:latin typeface="Verdana" panose="020B0604030504040204" pitchFamily="34" charset="0"/>
                <a:ea typeface="Verdana" panose="020B0604030504040204" pitchFamily="34" charset="0"/>
                <a:cs typeface="Verdana" panose="020B0604030504040204" pitchFamily="34" charset="0"/>
              </a:rPr>
              <a:t>(Policansky 1993). </a:t>
            </a:r>
            <a:r>
              <a:rPr lang="ro-RO" altLang="en-US" sz="1600">
                <a:latin typeface="Verdana" panose="020B0604030504040204" pitchFamily="34" charset="0"/>
                <a:ea typeface="Verdana" panose="020B0604030504040204" pitchFamily="34" charset="0"/>
                <a:cs typeface="Verdana" panose="020B0604030504040204" pitchFamily="34" charset="0"/>
              </a:rPr>
              <a:t>La rândul lor, aceste modificări genetice îi obligă pe pescari să își adapteze și să-și modifice strategiile de pescuit.</a:t>
            </a:r>
            <a:r>
              <a:rPr lang="en-US" altLang="en-US" sz="1600">
                <a:latin typeface="Verdana" panose="020B0604030504040204" pitchFamily="34" charset="0"/>
                <a:ea typeface="Verdana" panose="020B0604030504040204" pitchFamily="34" charset="0"/>
                <a:cs typeface="Verdana" panose="020B0604030504040204" pitchFamily="34" charset="0"/>
              </a:rPr>
              <a:t> </a:t>
            </a:r>
            <a:r>
              <a:rPr lang="en-US" altLang="en-US" sz="1600">
                <a:solidFill>
                  <a:srgbClr val="FF0000"/>
                </a:solidFill>
                <a:latin typeface="Verdana" panose="020B0604030504040204" pitchFamily="34" charset="0"/>
                <a:ea typeface="Verdana" panose="020B0604030504040204" pitchFamily="34" charset="0"/>
                <a:cs typeface="Verdana" panose="020B0604030504040204" pitchFamily="34" charset="0"/>
              </a:rPr>
              <a:t>Alt exemplu</a:t>
            </a:r>
            <a:r>
              <a:rPr lang="en-US" altLang="en-US" sz="1600">
                <a:latin typeface="Verdana" panose="020B0604030504040204" pitchFamily="34" charset="0"/>
                <a:ea typeface="Verdana" panose="020B0604030504040204" pitchFamily="34" charset="0"/>
                <a:cs typeface="Verdana" panose="020B0604030504040204" pitchFamily="34" charset="0"/>
              </a:rPr>
              <a:t>: </a:t>
            </a:r>
            <a:r>
              <a:rPr lang="en-US" altLang="en-US" sz="1600">
                <a:solidFill>
                  <a:srgbClr val="00B050"/>
                </a:solidFill>
                <a:latin typeface="Verdana" panose="020B0604030504040204" pitchFamily="34" charset="0"/>
                <a:ea typeface="Verdana" panose="020B0604030504040204" pitchFamily="34" charset="0"/>
                <a:cs typeface="Verdana" panose="020B0604030504040204" pitchFamily="34" charset="0"/>
              </a:rPr>
              <a:t>r</a:t>
            </a:r>
            <a:r>
              <a:rPr lang="ro-RO" altLang="en-US" sz="1600">
                <a:solidFill>
                  <a:srgbClr val="00B050"/>
                </a:solidFill>
                <a:latin typeface="Verdana" panose="020B0604030504040204" pitchFamily="34" charset="0"/>
                <a:ea typeface="Verdana" panose="020B0604030504040204" pitchFamily="34" charset="0"/>
                <a:cs typeface="Verdana" panose="020B0604030504040204" pitchFamily="34" charset="0"/>
              </a:rPr>
              <a:t>ezistența la pesticide </a:t>
            </a:r>
            <a:r>
              <a:rPr lang="ro-RO" altLang="en-US" sz="1600">
                <a:latin typeface="Verdana" panose="020B0604030504040204" pitchFamily="34" charset="0"/>
                <a:ea typeface="Verdana" panose="020B0604030504040204" pitchFamily="34" charset="0"/>
                <a:cs typeface="Verdana" panose="020B0604030504040204" pitchFamily="34" charset="0"/>
              </a:rPr>
              <a:t>a specii</a:t>
            </a:r>
            <a:r>
              <a:rPr lang="en-US" altLang="en-US" sz="1600">
                <a:latin typeface="Verdana" panose="020B0604030504040204" pitchFamily="34" charset="0"/>
                <a:ea typeface="Verdana" panose="020B0604030504040204" pitchFamily="34" charset="0"/>
                <a:cs typeface="Verdana" panose="020B0604030504040204" pitchFamily="34" charset="0"/>
              </a:rPr>
              <a:t>lor</a:t>
            </a:r>
            <a:r>
              <a:rPr lang="ro-RO" altLang="en-US" sz="1600">
                <a:latin typeface="Verdana" panose="020B0604030504040204" pitchFamily="34" charset="0"/>
                <a:ea typeface="Verdana" panose="020B0604030504040204" pitchFamily="34" charset="0"/>
                <a:cs typeface="Verdana" panose="020B0604030504040204" pitchFamily="34" charset="0"/>
              </a:rPr>
              <a:t> dăunătoare de importanță agricolă</a:t>
            </a:r>
            <a:r>
              <a:rPr lang="en-US" altLang="en-US" sz="1600">
                <a:latin typeface="Verdana" panose="020B0604030504040204" pitchFamily="34" charset="0"/>
                <a:ea typeface="Verdana" panose="020B0604030504040204" pitchFamily="34" charset="0"/>
                <a:cs typeface="Verdana" panose="020B0604030504040204" pitchFamily="34" charset="0"/>
              </a:rPr>
              <a:t>.</a:t>
            </a:r>
          </a:p>
          <a:p>
            <a:pPr marL="457200" indent="-457200" algn="just">
              <a:lnSpc>
                <a:spcPct val="100000"/>
              </a:lnSpc>
              <a:spcBef>
                <a:spcPct val="0"/>
              </a:spcBef>
              <a:buFontTx/>
              <a:buAutoNum type="arabicPeriod"/>
            </a:pPr>
            <a:r>
              <a:rPr lang="en-US" altLang="en-US" sz="1600" b="1">
                <a:solidFill>
                  <a:srgbClr val="FF0000"/>
                </a:solidFill>
                <a:latin typeface="Verdana" panose="020B0604030504040204" pitchFamily="34" charset="0"/>
                <a:ea typeface="Verdana" panose="020B0604030504040204" pitchFamily="34" charset="0"/>
                <a:cs typeface="Verdana" panose="020B0604030504040204" pitchFamily="34" charset="0"/>
              </a:rPr>
              <a:t>D</a:t>
            </a:r>
            <a:r>
              <a:rPr lang="ro-RO" altLang="en-US" sz="1600" b="1">
                <a:solidFill>
                  <a:srgbClr val="FF0000"/>
                </a:solidFill>
                <a:latin typeface="Verdana" panose="020B0604030504040204" pitchFamily="34" charset="0"/>
                <a:ea typeface="Verdana" panose="020B0604030504040204" pitchFamily="34" charset="0"/>
                <a:cs typeface="Verdana" panose="020B0604030504040204" pitchFamily="34" charset="0"/>
              </a:rPr>
              <a:t>ezvoltare</a:t>
            </a:r>
            <a:r>
              <a:rPr lang="en-US" altLang="en-US" sz="1600" b="1">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ro-RO" altLang="en-US" sz="1600" b="1">
                <a:solidFill>
                  <a:srgbClr val="FF0000"/>
                </a:solidFill>
                <a:latin typeface="Verdana" panose="020B0604030504040204" pitchFamily="34" charset="0"/>
                <a:ea typeface="Verdana" panose="020B0604030504040204" pitchFamily="34" charset="0"/>
                <a:cs typeface="Verdana" panose="020B0604030504040204" pitchFamily="34" charset="0"/>
              </a:rPr>
              <a:t> economică și politică pe termen lung</a:t>
            </a:r>
            <a:r>
              <a:rPr lang="ro-RO" altLang="en-US" sz="1600">
                <a:latin typeface="Verdana" panose="020B0604030504040204" pitchFamily="34" charset="0"/>
                <a:ea typeface="Verdana" panose="020B0604030504040204" pitchFamily="34" charset="0"/>
                <a:cs typeface="Verdana" panose="020B0604030504040204" pitchFamily="34" charset="0"/>
              </a:rPr>
              <a:t>, </a:t>
            </a:r>
            <a:r>
              <a:rPr lang="en-US" altLang="en-US" sz="1600">
                <a:latin typeface="Verdana" panose="020B0604030504040204" pitchFamily="34" charset="0"/>
                <a:ea typeface="Verdana" panose="020B0604030504040204" pitchFamily="34" charset="0"/>
                <a:cs typeface="Verdana" panose="020B0604030504040204" pitchFamily="34" charset="0"/>
              </a:rPr>
              <a:t>din punct de vedere al </a:t>
            </a:r>
            <a:r>
              <a:rPr lang="ro-RO" altLang="en-US" sz="1600">
                <a:latin typeface="Verdana" panose="020B0604030504040204" pitchFamily="34" charset="0"/>
                <a:ea typeface="Verdana" panose="020B0604030504040204" pitchFamily="34" charset="0"/>
                <a:cs typeface="Verdana" panose="020B0604030504040204" pitchFamily="34" charset="0"/>
              </a:rPr>
              <a:t>factori</a:t>
            </a:r>
            <a:r>
              <a:rPr lang="en-US" altLang="en-US" sz="1600">
                <a:latin typeface="Verdana" panose="020B0604030504040204" pitchFamily="34" charset="0"/>
                <a:ea typeface="Verdana" panose="020B0604030504040204" pitchFamily="34" charset="0"/>
                <a:cs typeface="Verdana" panose="020B0604030504040204" pitchFamily="34" charset="0"/>
              </a:rPr>
              <a:t>lor</a:t>
            </a:r>
            <a:r>
              <a:rPr lang="ro-RO" altLang="en-US" sz="1600">
                <a:latin typeface="Verdana" panose="020B0604030504040204" pitchFamily="34" charset="0"/>
                <a:ea typeface="Verdana" panose="020B0604030504040204" pitchFamily="34" charset="0"/>
                <a:cs typeface="Verdana" panose="020B0604030504040204" pitchFamily="34" charset="0"/>
              </a:rPr>
              <a:t> de producție și de conflictele politice dintre proprietarii de factori cu privire la modul de împărțire a rezultatelor. Principala formă de capital în economie evoluează de la teren la capital fizic și apoi la capital uman, ceea ce le permite proprietarilor respectivi (proprietari, capitaliști și muncitori) să câștige puteri politice în aceeași succesiune, modelând calea dezvoltării politice de la monarhie la conducerea elitei și în cele din urmă la votul deplin. Când este prea costisitor pentru orice grup de proprietari de factori să-i reprime pe alții, se ajunge la un compromis politic și progresul economic nu este blocat; în caz contrar, conflictele politice pot duce la stagnare economică.</a:t>
            </a:r>
            <a:endParaRPr lang="en-US" altLang="en-US" sz="1600">
              <a:latin typeface="Verdana" panose="020B0604030504040204" pitchFamily="34" charset="0"/>
              <a:ea typeface="Verdana" panose="020B0604030504040204" pitchFamily="34" charset="0"/>
              <a:cs typeface="Verdana" panose="020B0604030504040204" pitchFamily="34" charset="0"/>
            </a:endParaRPr>
          </a:p>
          <a:p>
            <a:pPr marL="457200" indent="-457200" algn="just">
              <a:lnSpc>
                <a:spcPct val="100000"/>
              </a:lnSpc>
              <a:spcBef>
                <a:spcPct val="0"/>
              </a:spcBef>
              <a:buFontTx/>
              <a:buAutoNum type="arabicPeriod"/>
            </a:pPr>
            <a:r>
              <a:rPr lang="en-US" altLang="en-US" sz="1600" b="1">
                <a:solidFill>
                  <a:srgbClr val="FF0000"/>
                </a:solidFill>
                <a:latin typeface="Verdana" panose="020B0604030504040204" pitchFamily="34" charset="0"/>
                <a:ea typeface="Verdana" panose="020B0604030504040204" pitchFamily="34" charset="0"/>
                <a:cs typeface="Verdana" panose="020B0604030504040204" pitchFamily="34" charset="0"/>
              </a:rPr>
              <a:t>E</a:t>
            </a:r>
            <a:r>
              <a:rPr lang="ro-RO" altLang="en-US" sz="1600" b="1">
                <a:solidFill>
                  <a:srgbClr val="FF0000"/>
                </a:solidFill>
                <a:latin typeface="Verdana" panose="020B0604030504040204" pitchFamily="34" charset="0"/>
                <a:ea typeface="Verdana" panose="020B0604030504040204" pitchFamily="34" charset="0"/>
                <a:cs typeface="Verdana" panose="020B0604030504040204" pitchFamily="34" charset="0"/>
              </a:rPr>
              <a:t>ntitățile sau organizațiile evoluează în raport cu mediile </a:t>
            </a:r>
            <a:r>
              <a:rPr lang="ro-RO" altLang="en-US" sz="1600">
                <a:latin typeface="Verdana" panose="020B0604030504040204" pitchFamily="34" charset="0"/>
                <a:ea typeface="Verdana" panose="020B0604030504040204" pitchFamily="34" charset="0"/>
                <a:cs typeface="Verdana" panose="020B0604030504040204" pitchFamily="34" charset="0"/>
              </a:rPr>
              <a:t>lor</a:t>
            </a:r>
            <a:r>
              <a:rPr lang="en-US" altLang="en-US" sz="1600">
                <a:latin typeface="Verdana" panose="020B0604030504040204" pitchFamily="34" charset="0"/>
                <a:ea typeface="Verdana" panose="020B0604030504040204" pitchFamily="34" charset="0"/>
                <a:cs typeface="Verdana" panose="020B0604030504040204" pitchFamily="34" charset="0"/>
              </a:rPr>
              <a:t> si,</a:t>
            </a:r>
            <a:r>
              <a:rPr lang="ro-RO" altLang="en-US" sz="1600">
                <a:latin typeface="Verdana" panose="020B0604030504040204" pitchFamily="34" charset="0"/>
                <a:ea typeface="Verdana" panose="020B0604030504040204" pitchFamily="34" charset="0"/>
                <a:cs typeface="Verdana" panose="020B0604030504040204" pitchFamily="34" charset="0"/>
              </a:rPr>
              <a:t> în </a:t>
            </a:r>
            <a:r>
              <a:rPr lang="en-US" altLang="en-US" sz="1600">
                <a:latin typeface="Verdana" panose="020B0604030504040204" pitchFamily="34" charset="0"/>
                <a:ea typeface="Verdana" panose="020B0604030504040204" pitchFamily="34" charset="0"/>
                <a:cs typeface="Verdana" panose="020B0604030504040204" pitchFamily="34" charset="0"/>
              </a:rPr>
              <a:t>acelasi </a:t>
            </a:r>
            <a:r>
              <a:rPr lang="ro-RO" altLang="en-US" sz="1600">
                <a:latin typeface="Verdana" panose="020B0604030504040204" pitchFamily="34" charset="0"/>
                <a:ea typeface="Verdana" panose="020B0604030504040204" pitchFamily="34" charset="0"/>
                <a:cs typeface="Verdana" panose="020B0604030504040204" pitchFamily="34" charset="0"/>
              </a:rPr>
              <a:t>timp</a:t>
            </a:r>
            <a:r>
              <a:rPr lang="en-US" altLang="en-US" sz="1600">
                <a:latin typeface="Verdana" panose="020B0604030504040204" pitchFamily="34" charset="0"/>
                <a:ea typeface="Verdana" panose="020B0604030504040204" pitchFamily="34" charset="0"/>
                <a:cs typeface="Verdana" panose="020B0604030504040204" pitchFamily="34" charset="0"/>
              </a:rPr>
              <a:t>,</a:t>
            </a:r>
            <a:r>
              <a:rPr lang="ro-RO" altLang="en-US" sz="1600">
                <a:latin typeface="Verdana" panose="020B0604030504040204" pitchFamily="34" charset="0"/>
                <a:ea typeface="Verdana" panose="020B0604030504040204" pitchFamily="34" charset="0"/>
                <a:cs typeface="Verdana" panose="020B0604030504040204" pitchFamily="34" charset="0"/>
              </a:rPr>
              <a:t> aceste medii evoluează în raport cu ele</a:t>
            </a:r>
            <a:r>
              <a:rPr lang="en-US" altLang="en-US" sz="1600">
                <a:latin typeface="Verdana" panose="020B0604030504040204" pitchFamily="34" charset="0"/>
                <a:ea typeface="Verdana" panose="020B0604030504040204" pitchFamily="34" charset="0"/>
                <a:cs typeface="Verdana" panose="020B0604030504040204" pitchFamily="34" charset="0"/>
              </a:rPr>
              <a:t>.</a:t>
            </a:r>
            <a:r>
              <a:rPr lang="ro-RO" altLang="en-US" sz="1600">
                <a:latin typeface="Verdana" panose="020B0604030504040204" pitchFamily="34" charset="0"/>
                <a:ea typeface="Verdana" panose="020B0604030504040204" pitchFamily="34" charset="0"/>
                <a:cs typeface="Verdana" panose="020B0604030504040204" pitchFamily="34"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2A30ECE4-CCB0-3FA4-B114-00179DF7395F}"/>
              </a:ext>
            </a:extLst>
          </p:cNvPr>
          <p:cNvSpPr>
            <a:spLocks noGrp="1"/>
          </p:cNvSpPr>
          <p:nvPr>
            <p:ph type="title"/>
          </p:nvPr>
        </p:nvSpPr>
        <p:spPr>
          <a:xfrm>
            <a:off x="838200" y="0"/>
            <a:ext cx="10515600" cy="425450"/>
          </a:xfrm>
        </p:spPr>
        <p:txBody>
          <a:bodyPr/>
          <a:lstStyle/>
          <a:p>
            <a:r>
              <a:rPr lang="en-US" altLang="en-US" sz="3600" b="1">
                <a:solidFill>
                  <a:srgbClr val="0070C0"/>
                </a:solidFill>
              </a:rPr>
              <a:t>Co-evolutie in economie</a:t>
            </a:r>
          </a:p>
        </p:txBody>
      </p:sp>
      <p:sp>
        <p:nvSpPr>
          <p:cNvPr id="14339" name="Content Placeholder 2">
            <a:extLst>
              <a:ext uri="{FF2B5EF4-FFF2-40B4-BE49-F238E27FC236}">
                <a16:creationId xmlns:a16="http://schemas.microsoft.com/office/drawing/2014/main" id="{D6E93EBD-D264-E9CE-C968-21D05E6F08CB}"/>
              </a:ext>
            </a:extLst>
          </p:cNvPr>
          <p:cNvSpPr>
            <a:spLocks noGrp="1"/>
          </p:cNvSpPr>
          <p:nvPr>
            <p:ph idx="1"/>
          </p:nvPr>
        </p:nvSpPr>
        <p:spPr>
          <a:xfrm>
            <a:off x="352425" y="490538"/>
            <a:ext cx="11839575" cy="6305550"/>
          </a:xfrm>
        </p:spPr>
        <p:txBody>
          <a:bodyPr/>
          <a:lstStyle/>
          <a:p>
            <a:r>
              <a:rPr lang="en-US" altLang="en-US" sz="1200" b="1">
                <a:solidFill>
                  <a:srgbClr val="FF0000"/>
                </a:solidFill>
              </a:rPr>
              <a:t>Inovare</a:t>
            </a:r>
            <a:r>
              <a:rPr lang="en-US" altLang="en-US" sz="1200">
                <a:solidFill>
                  <a:srgbClr val="FF0000"/>
                </a:solidFill>
              </a:rPr>
              <a:t> </a:t>
            </a:r>
            <a:r>
              <a:rPr lang="en-US" altLang="en-US" sz="1200"/>
              <a:t>&lt;-&gt; </a:t>
            </a:r>
            <a:r>
              <a:rPr lang="en-US" altLang="en-US" sz="1200" b="1">
                <a:solidFill>
                  <a:srgbClr val="FF0000"/>
                </a:solidFill>
              </a:rPr>
              <a:t>cerere</a:t>
            </a:r>
            <a:r>
              <a:rPr lang="en-US" altLang="en-US" sz="1200"/>
              <a:t>: produse noi și interesante &lt;-&gt; nevoile consumatorilor.</a:t>
            </a:r>
          </a:p>
          <a:p>
            <a:r>
              <a:rPr lang="en-US" altLang="en-US" sz="1200" b="1">
                <a:solidFill>
                  <a:srgbClr val="FF0000"/>
                </a:solidFill>
              </a:rPr>
              <a:t>Marketing</a:t>
            </a:r>
            <a:r>
              <a:rPr lang="en-US" altLang="en-US" sz="1200">
                <a:solidFill>
                  <a:srgbClr val="FF0000"/>
                </a:solidFill>
              </a:rPr>
              <a:t> </a:t>
            </a:r>
            <a:r>
              <a:rPr lang="en-US" altLang="en-US" sz="1200"/>
              <a:t>&lt;-&gt;</a:t>
            </a:r>
            <a:r>
              <a:rPr lang="en-US" altLang="en-US" sz="1200" b="1">
                <a:solidFill>
                  <a:srgbClr val="FF0000"/>
                </a:solidFill>
              </a:rPr>
              <a:t>tehnologie</a:t>
            </a:r>
            <a:r>
              <a:rPr lang="en-US" altLang="en-US" sz="1200"/>
              <a:t>: Teama de a rămâne în urmă și de a pierde cota de piață face ca firmele să utilizeze tehnologia pentru a ajunge la consumatori prin diverse canale de marketing.</a:t>
            </a:r>
          </a:p>
          <a:p>
            <a:r>
              <a:rPr lang="en-US" altLang="en-US" sz="1200" b="1">
                <a:solidFill>
                  <a:srgbClr val="FF0000"/>
                </a:solidFill>
              </a:rPr>
              <a:t>Prețurile</a:t>
            </a:r>
            <a:r>
              <a:rPr lang="en-US" altLang="en-US" sz="1200">
                <a:solidFill>
                  <a:srgbClr val="FF0000"/>
                </a:solidFill>
              </a:rPr>
              <a:t> </a:t>
            </a:r>
            <a:r>
              <a:rPr lang="en-US" altLang="en-US" sz="1200"/>
              <a:t>&lt;-&gt; </a:t>
            </a:r>
            <a:r>
              <a:rPr lang="en-US" altLang="en-US" sz="1200" b="1">
                <a:solidFill>
                  <a:srgbClr val="FF0000"/>
                </a:solidFill>
              </a:rPr>
              <a:t>piața</a:t>
            </a:r>
            <a:r>
              <a:rPr lang="en-US" altLang="en-US" sz="1200"/>
              <a:t>: cerere vs. pret</a:t>
            </a:r>
          </a:p>
          <a:p>
            <a:r>
              <a:rPr lang="en-US" altLang="en-US" sz="1200" b="1">
                <a:solidFill>
                  <a:srgbClr val="FF0000"/>
                </a:solidFill>
              </a:rPr>
              <a:t>Dezvoltarea</a:t>
            </a:r>
            <a:r>
              <a:rPr lang="en-US" altLang="en-US" sz="1200">
                <a:solidFill>
                  <a:srgbClr val="FF0000"/>
                </a:solidFill>
              </a:rPr>
              <a:t> </a:t>
            </a:r>
            <a:r>
              <a:rPr lang="en-US" altLang="en-US" sz="1200" b="1">
                <a:solidFill>
                  <a:srgbClr val="FF0000"/>
                </a:solidFill>
              </a:rPr>
              <a:t>durabilă</a:t>
            </a:r>
            <a:r>
              <a:rPr lang="en-US" altLang="en-US" sz="1200">
                <a:solidFill>
                  <a:srgbClr val="FF0000"/>
                </a:solidFill>
              </a:rPr>
              <a:t> </a:t>
            </a:r>
            <a:r>
              <a:rPr lang="en-US" altLang="en-US" sz="1200"/>
              <a:t>&lt;-&gt; </a:t>
            </a:r>
            <a:r>
              <a:rPr lang="en-US" altLang="en-US" sz="1200" b="1">
                <a:solidFill>
                  <a:srgbClr val="FF0000"/>
                </a:solidFill>
              </a:rPr>
              <a:t>investițiile</a:t>
            </a:r>
            <a:r>
              <a:rPr lang="en-US" altLang="en-US" sz="1200"/>
              <a:t>: creștere a investițiilor în afaceri care sunt sustenabile și ecologice.</a:t>
            </a:r>
          </a:p>
          <a:p>
            <a:r>
              <a:rPr lang="en-US" altLang="en-US" sz="1200" b="1">
                <a:solidFill>
                  <a:srgbClr val="FF0000"/>
                </a:solidFill>
              </a:rPr>
              <a:t>Muncitorii</a:t>
            </a:r>
            <a:r>
              <a:rPr lang="en-US" altLang="en-US" sz="1200">
                <a:solidFill>
                  <a:srgbClr val="FF0000"/>
                </a:solidFill>
              </a:rPr>
              <a:t> </a:t>
            </a:r>
            <a:r>
              <a:rPr lang="en-US" altLang="en-US" sz="1200"/>
              <a:t>&lt;-&gt; </a:t>
            </a:r>
            <a:r>
              <a:rPr lang="en-US" altLang="en-US" sz="1200" b="1">
                <a:solidFill>
                  <a:srgbClr val="FF0000"/>
                </a:solidFill>
              </a:rPr>
              <a:t>tehnologia</a:t>
            </a:r>
            <a:r>
              <a:rPr lang="en-US" altLang="en-US" sz="1200"/>
              <a:t>: îmbunătățirea productivității și la necesitatea muncitorilor de a fi mai bine pregătiți și mai specializați.</a:t>
            </a:r>
          </a:p>
          <a:p>
            <a:r>
              <a:rPr lang="en-US" altLang="en-US" sz="1200" b="1">
                <a:solidFill>
                  <a:srgbClr val="FF0000"/>
                </a:solidFill>
              </a:rPr>
              <a:t>Comerțul</a:t>
            </a:r>
            <a:r>
              <a:rPr lang="en-US" altLang="en-US" sz="1200">
                <a:solidFill>
                  <a:srgbClr val="FF0000"/>
                </a:solidFill>
              </a:rPr>
              <a:t> </a:t>
            </a:r>
            <a:r>
              <a:rPr lang="en-US" altLang="en-US" sz="1200" b="1">
                <a:solidFill>
                  <a:srgbClr val="FF0000"/>
                </a:solidFill>
              </a:rPr>
              <a:t>internațional</a:t>
            </a:r>
            <a:r>
              <a:rPr lang="en-US" altLang="en-US" sz="1200">
                <a:solidFill>
                  <a:srgbClr val="FF0000"/>
                </a:solidFill>
              </a:rPr>
              <a:t> </a:t>
            </a:r>
            <a:r>
              <a:rPr lang="en-US" altLang="en-US" sz="1200"/>
              <a:t>&lt;-&gt; </a:t>
            </a:r>
            <a:r>
              <a:rPr lang="en-US" altLang="en-US" sz="1200" b="1">
                <a:solidFill>
                  <a:srgbClr val="FF0000"/>
                </a:solidFill>
              </a:rPr>
              <a:t>inovația</a:t>
            </a:r>
            <a:r>
              <a:rPr lang="en-US" altLang="en-US" sz="1200"/>
              <a:t>: dezvoltarea de noi produse care să corespundă cererii și preferințelor consumatorilor din diferite părți ale lumii.</a:t>
            </a:r>
          </a:p>
          <a:p>
            <a:r>
              <a:rPr lang="en-US" altLang="en-US" sz="1200" b="1">
                <a:solidFill>
                  <a:srgbClr val="FF0000"/>
                </a:solidFill>
              </a:rPr>
              <a:t>Sectorul</a:t>
            </a:r>
            <a:r>
              <a:rPr lang="en-US" altLang="en-US" sz="1200">
                <a:solidFill>
                  <a:srgbClr val="FF0000"/>
                </a:solidFill>
              </a:rPr>
              <a:t> </a:t>
            </a:r>
            <a:r>
              <a:rPr lang="en-US" altLang="en-US" sz="1200" b="1">
                <a:solidFill>
                  <a:srgbClr val="FF0000"/>
                </a:solidFill>
              </a:rPr>
              <a:t>bancar</a:t>
            </a:r>
            <a:r>
              <a:rPr lang="en-US" altLang="en-US" sz="1200">
                <a:solidFill>
                  <a:srgbClr val="FF0000"/>
                </a:solidFill>
              </a:rPr>
              <a:t> </a:t>
            </a:r>
            <a:r>
              <a:rPr lang="en-US" altLang="en-US" sz="1200"/>
              <a:t>&lt;-&gt; </a:t>
            </a:r>
            <a:r>
              <a:rPr lang="en-US" altLang="en-US" sz="1200" b="1">
                <a:solidFill>
                  <a:srgbClr val="FF0000"/>
                </a:solidFill>
              </a:rPr>
              <a:t>inovația</a:t>
            </a:r>
            <a:r>
              <a:rPr lang="en-US" altLang="en-US" sz="1200"/>
              <a:t>: dezvoltarea de noi tehnologii pentru gestionarea și tranzacționarea banilor.</a:t>
            </a:r>
          </a:p>
          <a:p>
            <a:r>
              <a:rPr lang="en-US" altLang="en-US" sz="1200" b="1">
                <a:solidFill>
                  <a:srgbClr val="FF0000"/>
                </a:solidFill>
              </a:rPr>
              <a:t>Turismul</a:t>
            </a:r>
            <a:r>
              <a:rPr lang="en-US" altLang="en-US" sz="1200">
                <a:solidFill>
                  <a:srgbClr val="FF0000"/>
                </a:solidFill>
              </a:rPr>
              <a:t> </a:t>
            </a:r>
            <a:r>
              <a:rPr lang="en-US" altLang="en-US" sz="1200"/>
              <a:t>&lt;-&gt; </a:t>
            </a:r>
            <a:r>
              <a:rPr lang="en-US" altLang="en-US" sz="1200" b="1">
                <a:solidFill>
                  <a:srgbClr val="FF0000"/>
                </a:solidFill>
              </a:rPr>
              <a:t>dezvoltarea</a:t>
            </a:r>
            <a:r>
              <a:rPr lang="en-US" altLang="en-US" sz="1200">
                <a:solidFill>
                  <a:srgbClr val="FF0000"/>
                </a:solidFill>
              </a:rPr>
              <a:t> </a:t>
            </a:r>
            <a:r>
              <a:rPr lang="en-US" altLang="en-US" sz="1200" b="1">
                <a:solidFill>
                  <a:srgbClr val="FF0000"/>
                </a:solidFill>
              </a:rPr>
              <a:t>infrastructurii</a:t>
            </a:r>
            <a:r>
              <a:rPr lang="en-US" altLang="en-US" sz="1200"/>
              <a:t>: construcția de noi aeroporturi, hoteluri și drumuri, care pot stimula creșterea economică în regiuni și țări.</a:t>
            </a:r>
          </a:p>
          <a:p>
            <a:r>
              <a:rPr lang="en-US" altLang="en-US" sz="1200" b="1">
                <a:solidFill>
                  <a:srgbClr val="FF0000"/>
                </a:solidFill>
              </a:rPr>
              <a:t>Inovarea</a:t>
            </a:r>
            <a:r>
              <a:rPr lang="en-US" altLang="en-US" sz="1200">
                <a:solidFill>
                  <a:srgbClr val="FF0000"/>
                </a:solidFill>
              </a:rPr>
              <a:t> </a:t>
            </a:r>
            <a:r>
              <a:rPr lang="en-US" altLang="en-US" sz="1200"/>
              <a:t>&lt;-&gt; </a:t>
            </a:r>
            <a:r>
              <a:rPr lang="en-US" altLang="en-US" sz="1200" b="1">
                <a:solidFill>
                  <a:srgbClr val="FF0000"/>
                </a:solidFill>
              </a:rPr>
              <a:t>antreprenoriatul</a:t>
            </a:r>
            <a:r>
              <a:rPr lang="en-US" altLang="en-US" sz="1200"/>
              <a:t>: crearea de noi afaceri care să satisfacă nevoile consumatorilor cu produse și servicii inovatoare.</a:t>
            </a:r>
          </a:p>
          <a:p>
            <a:r>
              <a:rPr lang="en-US" altLang="en-US" sz="1200" b="1">
                <a:solidFill>
                  <a:srgbClr val="FF0000"/>
                </a:solidFill>
              </a:rPr>
              <a:t>Reglementările</a:t>
            </a:r>
            <a:r>
              <a:rPr lang="en-US" altLang="en-US" sz="1200">
                <a:solidFill>
                  <a:srgbClr val="FF0000"/>
                </a:solidFill>
              </a:rPr>
              <a:t> </a:t>
            </a:r>
            <a:r>
              <a:rPr lang="en-US" altLang="en-US" sz="1200"/>
              <a:t>&lt;-&gt; </a:t>
            </a:r>
            <a:r>
              <a:rPr lang="en-US" altLang="en-US" sz="1200" b="1">
                <a:solidFill>
                  <a:srgbClr val="FF0000"/>
                </a:solidFill>
              </a:rPr>
              <a:t>afacerile</a:t>
            </a:r>
            <a:r>
              <a:rPr lang="en-US" altLang="en-US" sz="1200"/>
              <a:t>: Reglementările guvernamentale și politica fiscală pot influența afacerile și piețele, dar, la rândul lor, afacerile pot influența și schimba reglementările și politica fiscală prin lobby și alte mijloace.</a:t>
            </a:r>
          </a:p>
          <a:p>
            <a:r>
              <a:rPr lang="en-US" altLang="en-US" sz="1200" b="1">
                <a:solidFill>
                  <a:srgbClr val="FF0000"/>
                </a:solidFill>
              </a:rPr>
              <a:t>Distribuția</a:t>
            </a:r>
            <a:r>
              <a:rPr lang="en-US" altLang="en-US" sz="1200">
                <a:solidFill>
                  <a:srgbClr val="FF0000"/>
                </a:solidFill>
              </a:rPr>
              <a:t> </a:t>
            </a:r>
            <a:r>
              <a:rPr lang="en-US" altLang="en-US" sz="1200"/>
              <a:t>&lt;-&gt; </a:t>
            </a:r>
            <a:r>
              <a:rPr lang="en-US" altLang="en-US" sz="1200" b="1">
                <a:solidFill>
                  <a:srgbClr val="FF0000"/>
                </a:solidFill>
              </a:rPr>
              <a:t>transportul</a:t>
            </a:r>
            <a:r>
              <a:rPr lang="en-US" altLang="en-US" sz="1200"/>
              <a:t>: Îmbunătățirea și extinderea rețelelor de transport a condus la o creștere a piețelor de desfacere și la o distribuție mai eficientă a produselor.</a:t>
            </a:r>
          </a:p>
          <a:p>
            <a:r>
              <a:rPr lang="en-US" altLang="en-US" sz="1200" b="1">
                <a:solidFill>
                  <a:srgbClr val="FF0000"/>
                </a:solidFill>
              </a:rPr>
              <a:t>Condițiile</a:t>
            </a:r>
            <a:r>
              <a:rPr lang="en-US" altLang="en-US" sz="1200">
                <a:solidFill>
                  <a:srgbClr val="FF0000"/>
                </a:solidFill>
              </a:rPr>
              <a:t> </a:t>
            </a:r>
            <a:r>
              <a:rPr lang="en-US" altLang="en-US" sz="1200" b="1">
                <a:solidFill>
                  <a:srgbClr val="FF0000"/>
                </a:solidFill>
              </a:rPr>
              <a:t>de</a:t>
            </a:r>
            <a:r>
              <a:rPr lang="en-US" altLang="en-US" sz="1200">
                <a:solidFill>
                  <a:srgbClr val="FF0000"/>
                </a:solidFill>
              </a:rPr>
              <a:t> </a:t>
            </a:r>
            <a:r>
              <a:rPr lang="en-US" altLang="en-US" sz="1200" b="1">
                <a:solidFill>
                  <a:srgbClr val="FF0000"/>
                </a:solidFill>
              </a:rPr>
              <a:t>muncă</a:t>
            </a:r>
            <a:r>
              <a:rPr lang="en-US" altLang="en-US" sz="1200">
                <a:solidFill>
                  <a:srgbClr val="FF0000"/>
                </a:solidFill>
              </a:rPr>
              <a:t> </a:t>
            </a:r>
            <a:r>
              <a:rPr lang="en-US" altLang="en-US" sz="1200"/>
              <a:t>&lt;-&gt; </a:t>
            </a:r>
            <a:r>
              <a:rPr lang="en-US" altLang="en-US" sz="1200" b="1">
                <a:solidFill>
                  <a:srgbClr val="FF0000"/>
                </a:solidFill>
              </a:rPr>
              <a:t>productivitatea</a:t>
            </a:r>
            <a:r>
              <a:rPr lang="en-US" altLang="en-US" sz="1200"/>
              <a:t>: Creșterea salariilor și îmbunătățirea condițiilor de muncă -&gt; creștere a productivității și la o reducere a absenteismului și a fluctuației forței de muncă.</a:t>
            </a:r>
          </a:p>
          <a:p>
            <a:r>
              <a:rPr lang="en-US" altLang="en-US" sz="1200" b="1">
                <a:solidFill>
                  <a:srgbClr val="FF0000"/>
                </a:solidFill>
              </a:rPr>
              <a:t>Consumul</a:t>
            </a:r>
            <a:r>
              <a:rPr lang="en-US" altLang="en-US" sz="1200">
                <a:solidFill>
                  <a:srgbClr val="FF0000"/>
                </a:solidFill>
              </a:rPr>
              <a:t> </a:t>
            </a:r>
            <a:r>
              <a:rPr lang="en-US" altLang="en-US" sz="1200"/>
              <a:t>&lt;-&gt; </a:t>
            </a:r>
            <a:r>
              <a:rPr lang="en-US" altLang="en-US" sz="1200" b="1">
                <a:solidFill>
                  <a:srgbClr val="FF0000"/>
                </a:solidFill>
              </a:rPr>
              <a:t>distribuția</a:t>
            </a:r>
            <a:r>
              <a:rPr lang="en-US" altLang="en-US" sz="1200"/>
              <a:t>: adaptarea lanțurilor de aprovizionare și a strategiilor de marketing.</a:t>
            </a:r>
          </a:p>
          <a:p>
            <a:r>
              <a:rPr lang="en-US" altLang="en-US" sz="1200" b="1">
                <a:solidFill>
                  <a:srgbClr val="FF0000"/>
                </a:solidFill>
              </a:rPr>
              <a:t>Prețurile</a:t>
            </a:r>
            <a:r>
              <a:rPr lang="en-US" altLang="en-US" sz="1200">
                <a:solidFill>
                  <a:srgbClr val="FF0000"/>
                </a:solidFill>
              </a:rPr>
              <a:t> </a:t>
            </a:r>
            <a:r>
              <a:rPr lang="en-US" altLang="en-US" sz="1200"/>
              <a:t>&lt;-&gt; </a:t>
            </a:r>
            <a:r>
              <a:rPr lang="en-US" altLang="en-US" sz="1200" b="1">
                <a:solidFill>
                  <a:srgbClr val="FF0000"/>
                </a:solidFill>
              </a:rPr>
              <a:t>veniturile</a:t>
            </a:r>
            <a:r>
              <a:rPr lang="en-US" altLang="en-US" sz="1200"/>
              <a:t>: Schimbările în prețuri au dus la ajustări în veniturile consumatorilor și la modificări ale cererii și ofertei pentru produse.</a:t>
            </a:r>
          </a:p>
          <a:p>
            <a:r>
              <a:rPr lang="en-US" altLang="en-US" sz="1200" b="1">
                <a:solidFill>
                  <a:srgbClr val="FF0000"/>
                </a:solidFill>
              </a:rPr>
              <a:t>Comerțul</a:t>
            </a:r>
            <a:r>
              <a:rPr lang="en-US" altLang="en-US" sz="1200">
                <a:solidFill>
                  <a:srgbClr val="FF0000"/>
                </a:solidFill>
              </a:rPr>
              <a:t> </a:t>
            </a:r>
            <a:r>
              <a:rPr lang="en-US" altLang="en-US" sz="1200" b="1">
                <a:solidFill>
                  <a:srgbClr val="FF0000"/>
                </a:solidFill>
              </a:rPr>
              <a:t>internațional</a:t>
            </a:r>
            <a:r>
              <a:rPr lang="en-US" altLang="en-US" sz="1200">
                <a:solidFill>
                  <a:srgbClr val="FF0000"/>
                </a:solidFill>
              </a:rPr>
              <a:t> </a:t>
            </a:r>
            <a:r>
              <a:rPr lang="en-US" altLang="en-US" sz="1200"/>
              <a:t>&lt;-&gt; </a:t>
            </a:r>
            <a:r>
              <a:rPr lang="en-US" altLang="en-US" sz="1200" b="1">
                <a:solidFill>
                  <a:srgbClr val="FF0000"/>
                </a:solidFill>
              </a:rPr>
              <a:t>infrastructura</a:t>
            </a:r>
            <a:r>
              <a:rPr lang="en-US" altLang="en-US" sz="1200"/>
              <a:t>: Creșterea comerțului internațional -&gt; dezvoltarea infrastructurii portuare și a rețelelor de transport și la adaptarea reglementărilor vamale.</a:t>
            </a:r>
          </a:p>
          <a:p>
            <a:r>
              <a:rPr lang="en-US" altLang="en-US" sz="1200" b="1">
                <a:solidFill>
                  <a:srgbClr val="FF0000"/>
                </a:solidFill>
              </a:rPr>
              <a:t>Demografia</a:t>
            </a:r>
            <a:r>
              <a:rPr lang="en-US" altLang="en-US" sz="1200">
                <a:solidFill>
                  <a:srgbClr val="FF0000"/>
                </a:solidFill>
              </a:rPr>
              <a:t> </a:t>
            </a:r>
            <a:r>
              <a:rPr lang="en-US" altLang="en-US" sz="1200"/>
              <a:t>&lt;-&gt; </a:t>
            </a:r>
            <a:r>
              <a:rPr lang="en-US" altLang="en-US" sz="1200" b="1">
                <a:solidFill>
                  <a:srgbClr val="FF0000"/>
                </a:solidFill>
              </a:rPr>
              <a:t>producția</a:t>
            </a:r>
            <a:r>
              <a:rPr lang="en-US" altLang="en-US" sz="1200"/>
              <a:t>: Schimbările în structura populației și în distribuția geografică a forței de muncă au dus la schimbări în locația și natura producției.</a:t>
            </a:r>
          </a:p>
          <a:p>
            <a:r>
              <a:rPr lang="en-US" altLang="en-US" sz="1200" b="1">
                <a:solidFill>
                  <a:srgbClr val="FF0000"/>
                </a:solidFill>
              </a:rPr>
              <a:t>Schimbările</a:t>
            </a:r>
            <a:r>
              <a:rPr lang="en-US" altLang="en-US" sz="1200">
                <a:solidFill>
                  <a:srgbClr val="FF0000"/>
                </a:solidFill>
              </a:rPr>
              <a:t> </a:t>
            </a:r>
            <a:r>
              <a:rPr lang="en-US" altLang="en-US" sz="1200" b="1">
                <a:solidFill>
                  <a:srgbClr val="FF0000"/>
                </a:solidFill>
              </a:rPr>
              <a:t>politice</a:t>
            </a:r>
            <a:r>
              <a:rPr lang="en-US" altLang="en-US" sz="1200">
                <a:solidFill>
                  <a:srgbClr val="FF0000"/>
                </a:solidFill>
              </a:rPr>
              <a:t> </a:t>
            </a:r>
            <a:r>
              <a:rPr lang="en-US" altLang="en-US" sz="1200"/>
              <a:t>&lt;-&gt; </a:t>
            </a:r>
            <a:r>
              <a:rPr lang="en-US" altLang="en-US" sz="1200" b="1">
                <a:solidFill>
                  <a:srgbClr val="FF0000"/>
                </a:solidFill>
              </a:rPr>
              <a:t>economice</a:t>
            </a:r>
            <a:r>
              <a:rPr lang="en-US" altLang="en-US" sz="1200"/>
              <a:t>: Schimbările politice și economice -&gt; relațiile de afaceri și regulamentele -&gt; comportamentul de cumpărare și vânzare.</a:t>
            </a:r>
          </a:p>
          <a:p>
            <a:r>
              <a:rPr lang="en-US" altLang="en-US" sz="1200" b="1">
                <a:solidFill>
                  <a:srgbClr val="FF0000"/>
                </a:solidFill>
              </a:rPr>
              <a:t>Urbanizarea</a:t>
            </a:r>
            <a:r>
              <a:rPr lang="en-US" altLang="en-US" sz="1200">
                <a:solidFill>
                  <a:srgbClr val="FF0000"/>
                </a:solidFill>
              </a:rPr>
              <a:t> </a:t>
            </a:r>
            <a:r>
              <a:rPr lang="en-US" altLang="en-US" sz="1200"/>
              <a:t>&lt;-&gt; </a:t>
            </a:r>
            <a:r>
              <a:rPr lang="en-US" altLang="en-US" sz="1200" b="1">
                <a:solidFill>
                  <a:srgbClr val="FF0000"/>
                </a:solidFill>
              </a:rPr>
              <a:t>locația</a:t>
            </a:r>
            <a:r>
              <a:rPr lang="en-US" altLang="en-US" sz="1200">
                <a:solidFill>
                  <a:srgbClr val="FF0000"/>
                </a:solidFill>
              </a:rPr>
              <a:t> </a:t>
            </a:r>
            <a:r>
              <a:rPr lang="en-US" altLang="en-US" sz="1200" b="1">
                <a:solidFill>
                  <a:srgbClr val="FF0000"/>
                </a:solidFill>
              </a:rPr>
              <a:t>afacerilor</a:t>
            </a:r>
            <a:r>
              <a:rPr lang="en-US" altLang="en-US" sz="1200"/>
              <a:t>: Creșterea urbanizării a dus la schimbări în locația și structura afacerilor și la modificări în cererea pentru produse și servicii.</a:t>
            </a:r>
          </a:p>
          <a:p>
            <a:r>
              <a:rPr lang="en-US" altLang="en-US" sz="1200" b="1">
                <a:solidFill>
                  <a:srgbClr val="FF0000"/>
                </a:solidFill>
              </a:rPr>
              <a:t>Tehnologia</a:t>
            </a:r>
            <a:r>
              <a:rPr lang="en-US" altLang="en-US" sz="1200">
                <a:solidFill>
                  <a:srgbClr val="FF0000"/>
                </a:solidFill>
              </a:rPr>
              <a:t> </a:t>
            </a:r>
            <a:r>
              <a:rPr lang="en-US" altLang="en-US" sz="1200"/>
              <a:t>&lt;-&gt; </a:t>
            </a:r>
            <a:r>
              <a:rPr lang="en-US" altLang="en-US" sz="1200" b="1">
                <a:solidFill>
                  <a:srgbClr val="FF0000"/>
                </a:solidFill>
              </a:rPr>
              <a:t>infrastructura</a:t>
            </a:r>
            <a:r>
              <a:rPr lang="en-US" altLang="en-US" sz="1200"/>
              <a:t>: Tehnologia poate influența infrastructura necesară pentru a suporta o anumită industrie sau a aduce îmbunătățiri la infrastructura existentă.</a:t>
            </a:r>
          </a:p>
          <a:p>
            <a:r>
              <a:rPr lang="en-US" altLang="en-US" sz="1200" b="1">
                <a:solidFill>
                  <a:srgbClr val="FF0000"/>
                </a:solidFill>
              </a:rPr>
              <a:t>Demografia</a:t>
            </a:r>
            <a:r>
              <a:rPr lang="en-US" altLang="en-US" sz="1200">
                <a:solidFill>
                  <a:srgbClr val="FF0000"/>
                </a:solidFill>
              </a:rPr>
              <a:t> </a:t>
            </a:r>
            <a:r>
              <a:rPr lang="en-US" altLang="en-US" sz="1200"/>
              <a:t>&lt;-&gt; </a:t>
            </a:r>
            <a:r>
              <a:rPr lang="en-US" altLang="en-US" sz="1200" b="1">
                <a:solidFill>
                  <a:srgbClr val="FF0000"/>
                </a:solidFill>
              </a:rPr>
              <a:t>consumul</a:t>
            </a:r>
            <a:r>
              <a:rPr lang="en-US" altLang="en-US" sz="1200"/>
              <a:t>: Schimbările demografice (Ex. îmbătrânirea populației) -&gt; schimbări în modul în care consumatorii cheltuiesc banii și în preferințele lor de produse.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2381AB5C-A0D0-F7DF-8093-7CE7C08F6002}"/>
              </a:ext>
            </a:extLst>
          </p:cNvPr>
          <p:cNvSpPr>
            <a:spLocks noGrp="1"/>
          </p:cNvSpPr>
          <p:nvPr>
            <p:ph type="title"/>
          </p:nvPr>
        </p:nvSpPr>
        <p:spPr>
          <a:xfrm>
            <a:off x="631825" y="0"/>
            <a:ext cx="10515600" cy="466725"/>
          </a:xfrm>
        </p:spPr>
        <p:txBody>
          <a:bodyPr/>
          <a:lstStyle/>
          <a:p>
            <a:r>
              <a:rPr lang="en-US" altLang="en-US" b="1">
                <a:solidFill>
                  <a:srgbClr val="0070C0"/>
                </a:solidFill>
              </a:rPr>
              <a:t>Co-evolutie firme</a:t>
            </a:r>
          </a:p>
        </p:txBody>
      </p:sp>
      <p:sp>
        <p:nvSpPr>
          <p:cNvPr id="15363" name="Content Placeholder 2">
            <a:extLst>
              <a:ext uri="{FF2B5EF4-FFF2-40B4-BE49-F238E27FC236}">
                <a16:creationId xmlns:a16="http://schemas.microsoft.com/office/drawing/2014/main" id="{4D83332A-22E0-82D5-EEE2-91DCA688EB11}"/>
              </a:ext>
            </a:extLst>
          </p:cNvPr>
          <p:cNvSpPr>
            <a:spLocks noGrp="1"/>
          </p:cNvSpPr>
          <p:nvPr>
            <p:ph idx="1"/>
          </p:nvPr>
        </p:nvSpPr>
        <p:spPr>
          <a:xfrm>
            <a:off x="0" y="581025"/>
            <a:ext cx="12192000" cy="5967413"/>
          </a:xfrm>
        </p:spPr>
        <p:txBody>
          <a:bodyPr/>
          <a:lstStyle/>
          <a:p>
            <a:r>
              <a:rPr lang="en-US" altLang="en-US" sz="1800" b="1">
                <a:solidFill>
                  <a:srgbClr val="FF0000"/>
                </a:solidFill>
              </a:rPr>
              <a:t>Lanțul</a:t>
            </a:r>
            <a:r>
              <a:rPr lang="en-US" altLang="en-US" sz="1800" b="1"/>
              <a:t> </a:t>
            </a:r>
            <a:r>
              <a:rPr lang="en-US" altLang="en-US" sz="1800" b="1">
                <a:solidFill>
                  <a:srgbClr val="FF0000"/>
                </a:solidFill>
              </a:rPr>
              <a:t>de</a:t>
            </a:r>
            <a:r>
              <a:rPr lang="en-US" altLang="en-US" sz="1800" b="1"/>
              <a:t> </a:t>
            </a:r>
            <a:r>
              <a:rPr lang="en-US" altLang="en-US" sz="1800" b="1">
                <a:solidFill>
                  <a:srgbClr val="FF0000"/>
                </a:solidFill>
              </a:rPr>
              <a:t>aprovizionare</a:t>
            </a:r>
            <a:r>
              <a:rPr lang="en-US" altLang="en-US" sz="1800"/>
              <a:t>: Schimbările într-una dintre firme pot afecta direct sau indirect performanța celeilalte firme.</a:t>
            </a:r>
          </a:p>
          <a:p>
            <a:r>
              <a:rPr lang="en-US" altLang="en-US" sz="1800" b="1">
                <a:solidFill>
                  <a:srgbClr val="FF0000"/>
                </a:solidFill>
              </a:rPr>
              <a:t>Rivalitatea</a:t>
            </a:r>
            <a:r>
              <a:rPr lang="en-US" altLang="en-US" sz="1800" b="1"/>
              <a:t> </a:t>
            </a:r>
            <a:r>
              <a:rPr lang="en-US" altLang="en-US" sz="1800" b="1">
                <a:solidFill>
                  <a:srgbClr val="FF0000"/>
                </a:solidFill>
              </a:rPr>
              <a:t>și</a:t>
            </a:r>
            <a:r>
              <a:rPr lang="en-US" altLang="en-US" sz="1800" b="1"/>
              <a:t> </a:t>
            </a:r>
            <a:r>
              <a:rPr lang="en-US" altLang="en-US" sz="1800" b="1">
                <a:solidFill>
                  <a:srgbClr val="FF0000"/>
                </a:solidFill>
              </a:rPr>
              <a:t>competiția</a:t>
            </a:r>
            <a:r>
              <a:rPr lang="en-US" altLang="en-US" sz="1800"/>
              <a:t>: Cele două firme se adaptează una la cealaltă prin inovare și/sau prin ajustarea prețurilor și strategiilor de marketing.</a:t>
            </a:r>
          </a:p>
          <a:p>
            <a:r>
              <a:rPr lang="en-US" altLang="en-US" sz="1800" b="1">
                <a:solidFill>
                  <a:srgbClr val="FF0000"/>
                </a:solidFill>
              </a:rPr>
              <a:t>Cooperarea</a:t>
            </a:r>
            <a:r>
              <a:rPr lang="en-US" altLang="en-US" sz="1800">
                <a:solidFill>
                  <a:srgbClr val="FF0000"/>
                </a:solidFill>
              </a:rPr>
              <a:t> </a:t>
            </a:r>
            <a:r>
              <a:rPr lang="en-US" altLang="en-US" sz="1800" b="1">
                <a:solidFill>
                  <a:srgbClr val="FF0000"/>
                </a:solidFill>
              </a:rPr>
              <a:t>și</a:t>
            </a:r>
            <a:r>
              <a:rPr lang="en-US" altLang="en-US" sz="1800">
                <a:solidFill>
                  <a:srgbClr val="FF0000"/>
                </a:solidFill>
              </a:rPr>
              <a:t> </a:t>
            </a:r>
            <a:r>
              <a:rPr lang="en-US" altLang="en-US" sz="1800" b="1">
                <a:solidFill>
                  <a:srgbClr val="FF0000"/>
                </a:solidFill>
              </a:rPr>
              <a:t>colaborarea</a:t>
            </a:r>
            <a:r>
              <a:rPr lang="en-US" altLang="en-US" sz="1800"/>
              <a:t>: Cele două firme pot colabora pentru a îmbunătăți performanța ambelor, prin încheierea unui parteneriat strategic sau prin schimbul de informații și resurse.</a:t>
            </a:r>
          </a:p>
          <a:p>
            <a:r>
              <a:rPr lang="en-US" altLang="en-US" sz="1800" b="1">
                <a:solidFill>
                  <a:srgbClr val="FF0000"/>
                </a:solidFill>
              </a:rPr>
              <a:t>Relațiile</a:t>
            </a:r>
            <a:r>
              <a:rPr lang="en-US" altLang="en-US" sz="1800">
                <a:solidFill>
                  <a:srgbClr val="FF0000"/>
                </a:solidFill>
              </a:rPr>
              <a:t> </a:t>
            </a:r>
            <a:r>
              <a:rPr lang="en-US" altLang="en-US" sz="1800" b="1">
                <a:solidFill>
                  <a:srgbClr val="FF0000"/>
                </a:solidFill>
              </a:rPr>
              <a:t>cu</a:t>
            </a:r>
            <a:r>
              <a:rPr lang="en-US" altLang="en-US" sz="1800">
                <a:solidFill>
                  <a:srgbClr val="FF0000"/>
                </a:solidFill>
              </a:rPr>
              <a:t> </a:t>
            </a:r>
            <a:r>
              <a:rPr lang="en-US" altLang="en-US" sz="1800" b="1">
                <a:solidFill>
                  <a:srgbClr val="FF0000"/>
                </a:solidFill>
              </a:rPr>
              <a:t>clienții</a:t>
            </a:r>
            <a:r>
              <a:rPr lang="en-US" altLang="en-US" sz="1800"/>
              <a:t>: Schimbările în preferințele și comportamentul clienților pot influența modul în care cele două firme își construiesc și își adaptează relațiile cu clienții.</a:t>
            </a:r>
          </a:p>
          <a:p>
            <a:r>
              <a:rPr lang="en-US" altLang="en-US" sz="1800" b="1">
                <a:solidFill>
                  <a:srgbClr val="FF0000"/>
                </a:solidFill>
              </a:rPr>
              <a:t>Pe</a:t>
            </a:r>
            <a:r>
              <a:rPr lang="en-US" altLang="en-US" sz="1800" b="1"/>
              <a:t> </a:t>
            </a:r>
            <a:r>
              <a:rPr lang="en-US" altLang="en-US" sz="1800" b="1">
                <a:solidFill>
                  <a:srgbClr val="FF0000"/>
                </a:solidFill>
              </a:rPr>
              <a:t>piață</a:t>
            </a:r>
            <a:r>
              <a:rPr lang="en-US" altLang="en-US" sz="1800"/>
              <a:t>: Schimbările în cadrul pieței pot influența modul în care cele două firme își dezvoltă produsele și serviciile, strategiile de marketing și prețurile.</a:t>
            </a:r>
          </a:p>
          <a:p>
            <a:r>
              <a:rPr lang="en-US" altLang="en-US" sz="1800" b="1">
                <a:solidFill>
                  <a:srgbClr val="FF0000"/>
                </a:solidFill>
              </a:rPr>
              <a:t>Reglementări</a:t>
            </a:r>
            <a:r>
              <a:rPr lang="en-US" altLang="en-US" sz="1800"/>
              <a:t>: Schimbările în reglementările guvernamentale și legislative pot influența modul în care cele două firme își desfășoară activitățile și își adaptează strategiile de afaceri.</a:t>
            </a:r>
          </a:p>
          <a:p>
            <a:r>
              <a:rPr lang="en-US" altLang="en-US" sz="1800" b="1">
                <a:solidFill>
                  <a:srgbClr val="FF0000"/>
                </a:solidFill>
              </a:rPr>
              <a:t>Furnizorii</a:t>
            </a:r>
            <a:r>
              <a:rPr lang="en-US" altLang="en-US" sz="1800"/>
              <a:t>: Schimbările în ceea ce privește furnizorii pot influența modul în care cele două firme își aprovizionează cu materii prime și alte resurse necesare activităților lor.</a:t>
            </a:r>
          </a:p>
          <a:p>
            <a:r>
              <a:rPr lang="en-US" altLang="en-US" sz="1800" b="1">
                <a:solidFill>
                  <a:srgbClr val="FF0000"/>
                </a:solidFill>
              </a:rPr>
              <a:t>Cultura</a:t>
            </a:r>
            <a:r>
              <a:rPr lang="en-US" altLang="en-US" sz="1800">
                <a:solidFill>
                  <a:srgbClr val="FF0000"/>
                </a:solidFill>
              </a:rPr>
              <a:t> </a:t>
            </a:r>
            <a:r>
              <a:rPr lang="en-US" altLang="en-US" sz="1800" b="1">
                <a:solidFill>
                  <a:srgbClr val="FF0000"/>
                </a:solidFill>
              </a:rPr>
              <a:t>organizațională</a:t>
            </a:r>
            <a:r>
              <a:rPr lang="en-US" altLang="en-US" sz="1800"/>
              <a:t>: Cele două firme pot adapta cultura organizațională pentru a se potrivi cu schimbările din industrie sau cu noile tendințe și tehnologii.</a:t>
            </a:r>
          </a:p>
          <a:p>
            <a:r>
              <a:rPr lang="en-US" altLang="en-US" sz="1800" b="1">
                <a:solidFill>
                  <a:srgbClr val="FF0000"/>
                </a:solidFill>
              </a:rPr>
              <a:t>Strategiile</a:t>
            </a:r>
            <a:r>
              <a:rPr lang="en-US" altLang="en-US" sz="1800">
                <a:solidFill>
                  <a:srgbClr val="FF0000"/>
                </a:solidFill>
              </a:rPr>
              <a:t> </a:t>
            </a:r>
            <a:r>
              <a:rPr lang="en-US" altLang="en-US" sz="1800" b="1">
                <a:solidFill>
                  <a:srgbClr val="FF0000"/>
                </a:solidFill>
              </a:rPr>
              <a:t>de</a:t>
            </a:r>
            <a:r>
              <a:rPr lang="en-US" altLang="en-US" sz="1800">
                <a:solidFill>
                  <a:srgbClr val="FF0000"/>
                </a:solidFill>
              </a:rPr>
              <a:t> </a:t>
            </a:r>
            <a:r>
              <a:rPr lang="en-US" altLang="en-US" sz="1800" b="1">
                <a:solidFill>
                  <a:srgbClr val="FF0000"/>
                </a:solidFill>
              </a:rPr>
              <a:t>inovație</a:t>
            </a:r>
            <a:r>
              <a:rPr lang="en-US" altLang="en-US" sz="1800"/>
              <a:t>: Cele două firme pot dezvolta în mod coevolutiv noi produse sau servicii prin investiții și îmbunătățiri continue.</a:t>
            </a:r>
          </a:p>
          <a:p>
            <a:r>
              <a:rPr lang="en-US" altLang="en-US" sz="1800" b="1">
                <a:solidFill>
                  <a:srgbClr val="FF0000"/>
                </a:solidFill>
              </a:rPr>
              <a:t>Reputație</a:t>
            </a:r>
            <a:r>
              <a:rPr lang="en-US" altLang="en-US" sz="1800"/>
              <a:t>: Reputația fiecărei firme poate afecta performanța celeilalte, prin influențarea perceptiei clienților și a altor stakeholderi.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48FE9756-0C7F-0FD3-C5DA-AFAF34ABB5AA}"/>
              </a:ext>
            </a:extLst>
          </p:cNvPr>
          <p:cNvSpPr>
            <a:spLocks noGrp="1"/>
          </p:cNvSpPr>
          <p:nvPr>
            <p:ph type="title"/>
          </p:nvPr>
        </p:nvSpPr>
        <p:spPr>
          <a:xfrm>
            <a:off x="153988" y="0"/>
            <a:ext cx="10515600" cy="458788"/>
          </a:xfrm>
        </p:spPr>
        <p:txBody>
          <a:bodyPr/>
          <a:lstStyle/>
          <a:p>
            <a:r>
              <a:rPr lang="en-US" altLang="en-US" b="1">
                <a:solidFill>
                  <a:srgbClr val="0070C0"/>
                </a:solidFill>
              </a:rPr>
              <a:t>Co-evolutie firme</a:t>
            </a:r>
          </a:p>
        </p:txBody>
      </p:sp>
      <p:sp>
        <p:nvSpPr>
          <p:cNvPr id="16387" name="Content Placeholder 2">
            <a:extLst>
              <a:ext uri="{FF2B5EF4-FFF2-40B4-BE49-F238E27FC236}">
                <a16:creationId xmlns:a16="http://schemas.microsoft.com/office/drawing/2014/main" id="{7034892D-0455-76D6-FE0F-3487B6D6BCD9}"/>
              </a:ext>
            </a:extLst>
          </p:cNvPr>
          <p:cNvSpPr>
            <a:spLocks noGrp="1"/>
          </p:cNvSpPr>
          <p:nvPr>
            <p:ph idx="1"/>
          </p:nvPr>
        </p:nvSpPr>
        <p:spPr>
          <a:xfrm>
            <a:off x="0" y="590550"/>
            <a:ext cx="12192000" cy="6267450"/>
          </a:xfrm>
        </p:spPr>
        <p:txBody>
          <a:bodyPr/>
          <a:lstStyle/>
          <a:p>
            <a:r>
              <a:rPr lang="en-US" altLang="en-US" sz="1600" b="1">
                <a:solidFill>
                  <a:srgbClr val="FF0000"/>
                </a:solidFill>
              </a:rPr>
              <a:t>Microsoft</a:t>
            </a:r>
            <a:r>
              <a:rPr lang="en-US" altLang="en-US" sz="1600">
                <a:solidFill>
                  <a:srgbClr val="FF0000"/>
                </a:solidFill>
              </a:rPr>
              <a:t> </a:t>
            </a:r>
            <a:r>
              <a:rPr lang="en-US" altLang="en-US" sz="1600"/>
              <a:t>și </a:t>
            </a:r>
            <a:r>
              <a:rPr lang="en-US" altLang="en-US" sz="1600" b="1">
                <a:solidFill>
                  <a:srgbClr val="FF0000"/>
                </a:solidFill>
              </a:rPr>
              <a:t>Intel</a:t>
            </a:r>
            <a:r>
              <a:rPr lang="en-US" altLang="en-US" sz="1600"/>
              <a:t>: Microsoft a dezvoltat sistemul de operare Windows în timp ce Intel a creat procesoarele compatibile cu Windows, astfel încât cele două companii au avut o relație de coevoluție în dezvoltarea PC-urilor.</a:t>
            </a:r>
          </a:p>
          <a:p>
            <a:r>
              <a:rPr lang="en-US" altLang="en-US" sz="1600" b="1">
                <a:solidFill>
                  <a:srgbClr val="FF0000"/>
                </a:solidFill>
              </a:rPr>
              <a:t>Coca-Cola</a:t>
            </a:r>
            <a:r>
              <a:rPr lang="en-US" altLang="en-US" sz="1600">
                <a:solidFill>
                  <a:srgbClr val="FF0000"/>
                </a:solidFill>
              </a:rPr>
              <a:t> </a:t>
            </a:r>
            <a:r>
              <a:rPr lang="en-US" altLang="en-US" sz="1600"/>
              <a:t>și </a:t>
            </a:r>
            <a:r>
              <a:rPr lang="en-US" altLang="en-US" sz="1600" b="1">
                <a:solidFill>
                  <a:srgbClr val="FF0000"/>
                </a:solidFill>
              </a:rPr>
              <a:t>McDonald's</a:t>
            </a:r>
            <a:r>
              <a:rPr lang="en-US" altLang="en-US" sz="1600"/>
              <a:t>: Coca-Cola și McDonald's au avut o relație de coevoluție încă din anii 1950, când McDonald's a început să servească Coca-Cola în locul băuturilor tradiționale din SUA.</a:t>
            </a:r>
          </a:p>
          <a:p>
            <a:r>
              <a:rPr lang="en-US" altLang="en-US" sz="1600" b="1">
                <a:solidFill>
                  <a:srgbClr val="FF0000"/>
                </a:solidFill>
              </a:rPr>
              <a:t>Apple</a:t>
            </a:r>
            <a:r>
              <a:rPr lang="en-US" altLang="en-US" sz="1600">
                <a:solidFill>
                  <a:srgbClr val="FF0000"/>
                </a:solidFill>
              </a:rPr>
              <a:t> </a:t>
            </a:r>
            <a:r>
              <a:rPr lang="en-US" altLang="en-US" sz="1600"/>
              <a:t>și </a:t>
            </a:r>
            <a:r>
              <a:rPr lang="en-US" altLang="en-US" sz="1600" b="1">
                <a:solidFill>
                  <a:srgbClr val="FF0000"/>
                </a:solidFill>
              </a:rPr>
              <a:t>Google</a:t>
            </a:r>
            <a:r>
              <a:rPr lang="en-US" altLang="en-US" sz="1600"/>
              <a:t>: Apple și Google au avut o relație de coevoluție în dezvoltarea smartphone-urilor și a sistemelor de operare mobile. Deși au fost rivali în industria tech, cele două companii au colaborat pentru a dezvolta Google Maps și a integra această aplicație în sistemul de operare iOS.</a:t>
            </a:r>
          </a:p>
          <a:p>
            <a:r>
              <a:rPr lang="en-US" altLang="en-US" sz="1600" b="1">
                <a:solidFill>
                  <a:srgbClr val="FF0000"/>
                </a:solidFill>
              </a:rPr>
              <a:t>Boeing</a:t>
            </a:r>
            <a:r>
              <a:rPr lang="en-US" altLang="en-US" sz="1600">
                <a:solidFill>
                  <a:srgbClr val="FF0000"/>
                </a:solidFill>
              </a:rPr>
              <a:t> </a:t>
            </a:r>
            <a:r>
              <a:rPr lang="en-US" altLang="en-US" sz="1600"/>
              <a:t>și </a:t>
            </a:r>
            <a:r>
              <a:rPr lang="en-US" altLang="en-US" sz="1600" b="1">
                <a:solidFill>
                  <a:srgbClr val="FF0000"/>
                </a:solidFill>
              </a:rPr>
              <a:t>General</a:t>
            </a:r>
            <a:r>
              <a:rPr lang="en-US" altLang="en-US" sz="1600">
                <a:solidFill>
                  <a:srgbClr val="FF0000"/>
                </a:solidFill>
              </a:rPr>
              <a:t> </a:t>
            </a:r>
            <a:r>
              <a:rPr lang="en-US" altLang="en-US" sz="1600" b="1">
                <a:solidFill>
                  <a:srgbClr val="FF0000"/>
                </a:solidFill>
              </a:rPr>
              <a:t>Electric</a:t>
            </a:r>
            <a:r>
              <a:rPr lang="en-US" altLang="en-US" sz="1600"/>
              <a:t>: Boeing și General Electric au avut o relație de coevoluție în dezvoltarea motoarelor de avioane, cu General Electric furnizând motoare pentru multe dintre avioanele Boeing.</a:t>
            </a:r>
          </a:p>
          <a:p>
            <a:r>
              <a:rPr lang="en-US" altLang="en-US" sz="1600" b="1">
                <a:solidFill>
                  <a:srgbClr val="FF0000"/>
                </a:solidFill>
              </a:rPr>
              <a:t>Visa</a:t>
            </a:r>
            <a:r>
              <a:rPr lang="en-US" altLang="en-US" sz="1600">
                <a:solidFill>
                  <a:srgbClr val="FF0000"/>
                </a:solidFill>
              </a:rPr>
              <a:t> </a:t>
            </a:r>
            <a:r>
              <a:rPr lang="en-US" altLang="en-US" sz="1600"/>
              <a:t>și </a:t>
            </a:r>
            <a:r>
              <a:rPr lang="en-US" altLang="en-US" sz="1600" b="1">
                <a:solidFill>
                  <a:srgbClr val="FF0000"/>
                </a:solidFill>
              </a:rPr>
              <a:t>Mastercard</a:t>
            </a:r>
            <a:r>
              <a:rPr lang="en-US" altLang="en-US" sz="1600"/>
              <a:t>: Visa și Mastercard au avut o relație de coevoluție în dezvoltarea sistemelor de plăți electronice, de la dezvoltarea primelor carduri de credit până la dezvoltarea tehnologiilor de securitate și de autentificare a plăților.</a:t>
            </a:r>
          </a:p>
          <a:p>
            <a:r>
              <a:rPr lang="en-US" altLang="en-US" sz="1600" b="1">
                <a:solidFill>
                  <a:srgbClr val="FF0000"/>
                </a:solidFill>
              </a:rPr>
              <a:t>Nike</a:t>
            </a:r>
            <a:r>
              <a:rPr lang="en-US" altLang="en-US" sz="1600">
                <a:solidFill>
                  <a:srgbClr val="FF0000"/>
                </a:solidFill>
              </a:rPr>
              <a:t> </a:t>
            </a:r>
            <a:r>
              <a:rPr lang="en-US" altLang="en-US" sz="1600"/>
              <a:t>și </a:t>
            </a:r>
            <a:r>
              <a:rPr lang="en-US" altLang="en-US" sz="1600" b="1">
                <a:solidFill>
                  <a:srgbClr val="FF0000"/>
                </a:solidFill>
              </a:rPr>
              <a:t>Apple</a:t>
            </a:r>
            <a:r>
              <a:rPr lang="en-US" altLang="en-US" sz="1600"/>
              <a:t>: Nike și Apple au avut o relație de coevoluție în dezvoltarea tehnologiilor wearable, prin colaborarea pentru crearea brățării de fitness Nike+.</a:t>
            </a:r>
          </a:p>
          <a:p>
            <a:r>
              <a:rPr lang="en-US" altLang="en-US" sz="1600" b="1">
                <a:solidFill>
                  <a:srgbClr val="FF0000"/>
                </a:solidFill>
              </a:rPr>
              <a:t>IBM</a:t>
            </a:r>
            <a:r>
              <a:rPr lang="en-US" altLang="en-US" sz="1600">
                <a:solidFill>
                  <a:srgbClr val="FF0000"/>
                </a:solidFill>
              </a:rPr>
              <a:t> </a:t>
            </a:r>
            <a:r>
              <a:rPr lang="en-US" altLang="en-US" sz="1600"/>
              <a:t>și </a:t>
            </a:r>
            <a:r>
              <a:rPr lang="en-US" altLang="en-US" sz="1600" b="1">
                <a:solidFill>
                  <a:srgbClr val="FF0000"/>
                </a:solidFill>
              </a:rPr>
              <a:t>Microsoft</a:t>
            </a:r>
            <a:r>
              <a:rPr lang="en-US" altLang="en-US" sz="1600"/>
              <a:t>: IBM și Microsoft au avut o relație de coevoluție încă din anii 1980, când Microsoft a dezvoltat software-ul pentru PC-urile IBM. Cele două companii au continuat să colaboreze pentru dezvoltarea altor produse și servicii.</a:t>
            </a:r>
          </a:p>
          <a:p>
            <a:r>
              <a:rPr lang="en-US" altLang="en-US" sz="1600" b="1">
                <a:solidFill>
                  <a:srgbClr val="FF0000"/>
                </a:solidFill>
              </a:rPr>
              <a:t>Amazon</a:t>
            </a:r>
            <a:r>
              <a:rPr lang="en-US" altLang="en-US" sz="1600">
                <a:solidFill>
                  <a:srgbClr val="FF0000"/>
                </a:solidFill>
              </a:rPr>
              <a:t> </a:t>
            </a:r>
            <a:r>
              <a:rPr lang="en-US" altLang="en-US" sz="1600"/>
              <a:t>și </a:t>
            </a:r>
            <a:r>
              <a:rPr lang="en-US" altLang="en-US" sz="1600" b="1">
                <a:solidFill>
                  <a:srgbClr val="FF0000"/>
                </a:solidFill>
              </a:rPr>
              <a:t>UPS</a:t>
            </a:r>
            <a:r>
              <a:rPr lang="en-US" altLang="en-US" sz="1600"/>
              <a:t>: Amazon și UPS au avut o relație de coevoluție în ceea ce privește transportul și logistica. Amazon a dezvoltat propriul său serviciu de livrare, iar UPS a adaptat serviciile sale pentru a se potrivi cu cerințele Amazon.</a:t>
            </a:r>
          </a:p>
          <a:p>
            <a:r>
              <a:rPr lang="en-US" altLang="en-US" sz="1600" b="1">
                <a:solidFill>
                  <a:srgbClr val="FF0000"/>
                </a:solidFill>
              </a:rPr>
              <a:t>Toyota</a:t>
            </a:r>
            <a:r>
              <a:rPr lang="en-US" altLang="en-US" sz="1600">
                <a:solidFill>
                  <a:srgbClr val="FF0000"/>
                </a:solidFill>
              </a:rPr>
              <a:t> </a:t>
            </a:r>
            <a:r>
              <a:rPr lang="en-US" altLang="en-US" sz="1600"/>
              <a:t>și </a:t>
            </a:r>
            <a:r>
              <a:rPr lang="en-US" altLang="en-US" sz="1600" b="1">
                <a:solidFill>
                  <a:srgbClr val="FF0000"/>
                </a:solidFill>
              </a:rPr>
              <a:t>Denso</a:t>
            </a:r>
            <a:r>
              <a:rPr lang="en-US" altLang="en-US" sz="1600"/>
              <a:t>: Toyota și Denso au avut o relație de coevoluție în dezvoltarea sistemelor de automobile hibride. Denso a dezvoltat multe dintre componentele cheie ale sistemului hibrid, cum ar fi bateriile și motoarele electrice.</a:t>
            </a:r>
          </a:p>
          <a:p>
            <a:r>
              <a:rPr lang="en-US" altLang="en-US" sz="1600" b="1">
                <a:solidFill>
                  <a:srgbClr val="FF0000"/>
                </a:solidFill>
              </a:rPr>
              <a:t>Samsung</a:t>
            </a:r>
            <a:r>
              <a:rPr lang="en-US" altLang="en-US" sz="1600">
                <a:solidFill>
                  <a:srgbClr val="FF0000"/>
                </a:solidFill>
              </a:rPr>
              <a:t> </a:t>
            </a:r>
            <a:r>
              <a:rPr lang="en-US" altLang="en-US" sz="1600"/>
              <a:t>și </a:t>
            </a:r>
            <a:r>
              <a:rPr lang="en-US" altLang="en-US" sz="1600" b="1">
                <a:solidFill>
                  <a:srgbClr val="FF0000"/>
                </a:solidFill>
              </a:rPr>
              <a:t>Qualcomm</a:t>
            </a:r>
            <a:r>
              <a:rPr lang="en-US" altLang="en-US" sz="1600"/>
              <a:t>: Samsung și Qualcomm au avut o relație de coevoluție în dezvoltarea smartphone-urilor, cu Qualcomm furnizând procesoare pentru multe dintre modelele de smartphone Samsung.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Substituent conținut 1">
            <a:extLst>
              <a:ext uri="{FF2B5EF4-FFF2-40B4-BE49-F238E27FC236}">
                <a16:creationId xmlns:a16="http://schemas.microsoft.com/office/drawing/2014/main" id="{14C44032-EA8C-29DF-703F-49D1CC21488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76325" y="0"/>
            <a:ext cx="9494838" cy="6816725"/>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1A4AFF91-5E98-24E6-656D-D7FFD92DA54D}"/>
              </a:ext>
            </a:extLst>
          </p:cNvPr>
          <p:cNvSpPr>
            <a:spLocks noGrp="1"/>
          </p:cNvSpPr>
          <p:nvPr>
            <p:ph type="title"/>
          </p:nvPr>
        </p:nvSpPr>
        <p:spPr>
          <a:xfrm>
            <a:off x="0" y="157163"/>
            <a:ext cx="10515600" cy="549275"/>
          </a:xfrm>
        </p:spPr>
        <p:txBody>
          <a:bodyPr/>
          <a:lstStyle/>
          <a:p>
            <a:r>
              <a:rPr lang="en-US" altLang="en-US" b="1">
                <a:solidFill>
                  <a:srgbClr val="0070C0"/>
                </a:solidFill>
              </a:rPr>
              <a:t>Metode de analiza a coevolutiei</a:t>
            </a:r>
          </a:p>
        </p:txBody>
      </p:sp>
      <p:sp>
        <p:nvSpPr>
          <p:cNvPr id="18435" name="Content Placeholder 2">
            <a:extLst>
              <a:ext uri="{FF2B5EF4-FFF2-40B4-BE49-F238E27FC236}">
                <a16:creationId xmlns:a16="http://schemas.microsoft.com/office/drawing/2014/main" id="{C2EFB40B-FB83-F5CB-9FFC-A2D8C25F8142}"/>
              </a:ext>
            </a:extLst>
          </p:cNvPr>
          <p:cNvSpPr>
            <a:spLocks noGrp="1"/>
          </p:cNvSpPr>
          <p:nvPr>
            <p:ph idx="1"/>
          </p:nvPr>
        </p:nvSpPr>
        <p:spPr>
          <a:xfrm>
            <a:off x="311150" y="1141413"/>
            <a:ext cx="11963400" cy="6145212"/>
          </a:xfrm>
        </p:spPr>
        <p:txBody>
          <a:bodyPr/>
          <a:lstStyle/>
          <a:p>
            <a:r>
              <a:rPr lang="en-US" altLang="en-US" sz="2200" b="1">
                <a:solidFill>
                  <a:srgbClr val="FF0000"/>
                </a:solidFill>
              </a:rPr>
              <a:t>Analiza</a:t>
            </a:r>
            <a:r>
              <a:rPr lang="en-US" altLang="en-US" sz="2200" b="1"/>
              <a:t> </a:t>
            </a:r>
            <a:r>
              <a:rPr lang="en-US" altLang="en-US" sz="2200" b="1">
                <a:solidFill>
                  <a:srgbClr val="FF0000"/>
                </a:solidFill>
              </a:rPr>
              <a:t>de</a:t>
            </a:r>
            <a:r>
              <a:rPr lang="en-US" altLang="en-US" sz="2200" b="1"/>
              <a:t> </a:t>
            </a:r>
            <a:r>
              <a:rPr lang="en-US" altLang="en-US" sz="2200" b="1">
                <a:solidFill>
                  <a:srgbClr val="FF0000"/>
                </a:solidFill>
              </a:rPr>
              <a:t>rețea</a:t>
            </a:r>
            <a:r>
              <a:rPr lang="en-US" altLang="en-US" sz="2200"/>
              <a:t>: măsoară gradul de interconectivitate între entități, cum ar fi companii, instituții sau persoane. Prin analiza rețelei, putem măsura gradele de conectivitate, centralitate și proximitate, și putem identifica modurile în care entitățile se influențează reciproc.</a:t>
            </a:r>
          </a:p>
          <a:p>
            <a:r>
              <a:rPr lang="en-US" altLang="en-US" sz="2200" b="1">
                <a:solidFill>
                  <a:srgbClr val="FF0000"/>
                </a:solidFill>
              </a:rPr>
              <a:t>Analiza</a:t>
            </a:r>
            <a:r>
              <a:rPr lang="en-US" altLang="en-US" sz="2200" b="1"/>
              <a:t> </a:t>
            </a:r>
            <a:r>
              <a:rPr lang="en-US" altLang="en-US" sz="2200" b="1">
                <a:solidFill>
                  <a:srgbClr val="FF0000"/>
                </a:solidFill>
              </a:rPr>
              <a:t>datelor</a:t>
            </a:r>
            <a:r>
              <a:rPr lang="en-US" altLang="en-US" sz="2200" b="1"/>
              <a:t> </a:t>
            </a:r>
            <a:r>
              <a:rPr lang="en-US" altLang="en-US" sz="2200" b="1">
                <a:solidFill>
                  <a:srgbClr val="FF0000"/>
                </a:solidFill>
              </a:rPr>
              <a:t>temporale</a:t>
            </a:r>
            <a:r>
              <a:rPr lang="en-US" altLang="en-US" sz="2200"/>
              <a:t>: analizarea evoluției unui set de date pe o perioadă de timp și identificarea schimbărilor în timp a acestora. Acest lucru poate fi aplicat la o varietate de domenii, cum ar fi evoluția pieței, evoluția tehnologiilor sau evoluția relațiilor între companii.</a:t>
            </a:r>
          </a:p>
          <a:p>
            <a:r>
              <a:rPr lang="en-US" altLang="en-US" sz="2200" b="1">
                <a:solidFill>
                  <a:srgbClr val="FF0000"/>
                </a:solidFill>
              </a:rPr>
              <a:t>Analiza</a:t>
            </a:r>
            <a:r>
              <a:rPr lang="en-US" altLang="en-US" sz="2200" b="1"/>
              <a:t> </a:t>
            </a:r>
            <a:r>
              <a:rPr lang="en-US" altLang="en-US" sz="2200" b="1">
                <a:solidFill>
                  <a:srgbClr val="FF0000"/>
                </a:solidFill>
              </a:rPr>
              <a:t>de</a:t>
            </a:r>
            <a:r>
              <a:rPr lang="en-US" altLang="en-US" sz="2200" b="1"/>
              <a:t> </a:t>
            </a:r>
            <a:r>
              <a:rPr lang="en-US" altLang="en-US" sz="2200" b="1">
                <a:solidFill>
                  <a:srgbClr val="FF0000"/>
                </a:solidFill>
              </a:rPr>
              <a:t>conținut</a:t>
            </a:r>
            <a:r>
              <a:rPr lang="en-US" altLang="en-US" sz="2200"/>
              <a:t>: analizarea conținutului și a discursului pentru a identifica modurile în care entitățile se influențează reciproc. Aceasta poate fi aplicată la o varietate de domenii, cum ar fi mass-media, relațiile publice sau comunicarea în cadrul unei organizații.</a:t>
            </a:r>
          </a:p>
          <a:p>
            <a:r>
              <a:rPr lang="en-US" altLang="en-US" sz="2200" b="1">
                <a:solidFill>
                  <a:srgbClr val="FF0000"/>
                </a:solidFill>
              </a:rPr>
              <a:t>Analiza</a:t>
            </a:r>
            <a:r>
              <a:rPr lang="en-US" altLang="en-US" sz="2200" b="1"/>
              <a:t> </a:t>
            </a:r>
            <a:r>
              <a:rPr lang="en-US" altLang="en-US" sz="2200" b="1">
                <a:solidFill>
                  <a:srgbClr val="FF0000"/>
                </a:solidFill>
              </a:rPr>
              <a:t>de</a:t>
            </a:r>
            <a:r>
              <a:rPr lang="en-US" altLang="en-US" sz="2200" b="1"/>
              <a:t> </a:t>
            </a:r>
            <a:r>
              <a:rPr lang="en-US" altLang="en-US" sz="2200" b="1">
                <a:solidFill>
                  <a:srgbClr val="FF0000"/>
                </a:solidFill>
              </a:rPr>
              <a:t>interdependență</a:t>
            </a:r>
            <a:r>
              <a:rPr lang="en-US" altLang="en-US" sz="2200"/>
              <a:t>: identificarea modului în care entitățile se bazează reciproc și depind unul de celălalt. Aceasta poate fi aplicată la o varietate de domenii, cum ar fi comerțul internațional, rețelele de aprovizionare sau ecosistemele.</a:t>
            </a:r>
          </a:p>
          <a:p>
            <a:r>
              <a:rPr lang="en-US" altLang="en-US" sz="2200" b="1">
                <a:solidFill>
                  <a:srgbClr val="FF0000"/>
                </a:solidFill>
              </a:rPr>
              <a:t>Modelarea</a:t>
            </a:r>
            <a:r>
              <a:rPr lang="en-US" altLang="en-US" sz="2200" b="1"/>
              <a:t> </a:t>
            </a:r>
            <a:r>
              <a:rPr lang="en-US" altLang="en-US" sz="2200" b="1">
                <a:solidFill>
                  <a:srgbClr val="FF0000"/>
                </a:solidFill>
              </a:rPr>
              <a:t>matematică</a:t>
            </a:r>
            <a:r>
              <a:rPr lang="en-US" altLang="en-US" sz="2200"/>
              <a:t>: dezvoltarea de modele matematice pentru a descrie relațiile dintre entități și pentru a evalua gradul de interacțiune și interdependență între acestea.</a:t>
            </a:r>
          </a:p>
          <a:p>
            <a:endParaRPr lang="en-US" altLang="en-US" sz="1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097A63FF-BFD4-3A3E-EC1B-F4FD32450D5F}"/>
              </a:ext>
            </a:extLst>
          </p:cNvPr>
          <p:cNvSpPr>
            <a:spLocks noGrp="1"/>
          </p:cNvSpPr>
          <p:nvPr>
            <p:ph type="title"/>
          </p:nvPr>
        </p:nvSpPr>
        <p:spPr>
          <a:xfrm>
            <a:off x="0" y="184150"/>
            <a:ext cx="10515600" cy="515938"/>
          </a:xfrm>
        </p:spPr>
        <p:txBody>
          <a:bodyPr/>
          <a:lstStyle/>
          <a:p>
            <a:r>
              <a:rPr lang="en-US" altLang="en-US" b="1">
                <a:solidFill>
                  <a:srgbClr val="0070C0"/>
                </a:solidFill>
              </a:rPr>
              <a:t>Modele matematice</a:t>
            </a:r>
          </a:p>
        </p:txBody>
      </p:sp>
      <p:sp>
        <p:nvSpPr>
          <p:cNvPr id="19459" name="Content Placeholder 2">
            <a:extLst>
              <a:ext uri="{FF2B5EF4-FFF2-40B4-BE49-F238E27FC236}">
                <a16:creationId xmlns:a16="http://schemas.microsoft.com/office/drawing/2014/main" id="{EFBBFC7D-2213-3E90-2236-F5CE7DFFB96E}"/>
              </a:ext>
            </a:extLst>
          </p:cNvPr>
          <p:cNvSpPr>
            <a:spLocks noGrp="1"/>
          </p:cNvSpPr>
          <p:nvPr>
            <p:ph idx="1"/>
          </p:nvPr>
        </p:nvSpPr>
        <p:spPr>
          <a:xfrm>
            <a:off x="344488" y="914400"/>
            <a:ext cx="11847512" cy="5329238"/>
          </a:xfrm>
        </p:spPr>
        <p:txBody>
          <a:bodyPr/>
          <a:lstStyle/>
          <a:p>
            <a:r>
              <a:rPr lang="en-US" altLang="en-US" sz="2400" b="1" dirty="0" err="1">
                <a:solidFill>
                  <a:srgbClr val="FF0000"/>
                </a:solidFill>
              </a:rPr>
              <a:t>Lotka</a:t>
            </a:r>
            <a:r>
              <a:rPr lang="en-US" altLang="en-US" sz="2400" b="1" dirty="0">
                <a:solidFill>
                  <a:srgbClr val="FF0000"/>
                </a:solidFill>
              </a:rPr>
              <a:t>-Volterra</a:t>
            </a:r>
            <a:r>
              <a:rPr lang="en-US" altLang="en-US" sz="2400" dirty="0"/>
              <a:t>: </a:t>
            </a:r>
            <a:r>
              <a:rPr lang="en-US" altLang="en-US" sz="2400" dirty="0" err="1"/>
              <a:t>măsoară</a:t>
            </a:r>
            <a:r>
              <a:rPr lang="en-US" altLang="en-US" sz="2400" dirty="0"/>
              <a:t> co-</a:t>
            </a:r>
            <a:r>
              <a:rPr lang="en-US" altLang="en-US" sz="2400" dirty="0" err="1"/>
              <a:t>evoluția</a:t>
            </a:r>
            <a:r>
              <a:rPr lang="en-US" altLang="en-US" sz="2400" dirty="0"/>
              <a:t> </a:t>
            </a:r>
            <a:r>
              <a:rPr lang="en-US" altLang="en-US" sz="2400" dirty="0" err="1"/>
              <a:t>în</a:t>
            </a:r>
            <a:r>
              <a:rPr lang="en-US" altLang="en-US" sz="2400" dirty="0"/>
              <a:t> </a:t>
            </a:r>
            <a:r>
              <a:rPr lang="en-US" altLang="en-US" sz="2400" dirty="0" err="1"/>
              <a:t>interacțiunile</a:t>
            </a:r>
            <a:r>
              <a:rPr lang="en-US" altLang="en-US" sz="2400" dirty="0"/>
              <a:t> dintre </a:t>
            </a:r>
            <a:r>
              <a:rPr lang="en-US" altLang="en-US" sz="2400" dirty="0" err="1"/>
              <a:t>două</a:t>
            </a:r>
            <a:r>
              <a:rPr lang="en-US" altLang="en-US" sz="2400" dirty="0"/>
              <a:t> </a:t>
            </a:r>
            <a:r>
              <a:rPr lang="en-US" altLang="en-US" sz="2400" dirty="0" err="1"/>
              <a:t>specii</a:t>
            </a:r>
            <a:r>
              <a:rPr lang="en-US" altLang="en-US" sz="2400" dirty="0"/>
              <a:t> </a:t>
            </a:r>
            <a:r>
              <a:rPr lang="en-US" altLang="en-US" sz="2400" dirty="0" err="1"/>
              <a:t>într</a:t>
            </a:r>
            <a:r>
              <a:rPr lang="en-US" altLang="en-US" sz="2400" dirty="0"/>
              <a:t>-un </a:t>
            </a:r>
            <a:r>
              <a:rPr lang="en-US" altLang="en-US" sz="2400" dirty="0" err="1"/>
              <a:t>ecosistem</a:t>
            </a:r>
            <a:r>
              <a:rPr lang="en-US" altLang="en-US" sz="2400" dirty="0"/>
              <a:t>. </a:t>
            </a:r>
            <a:r>
              <a:rPr lang="en-US" altLang="en-US" sz="2400" dirty="0" err="1"/>
              <a:t>Modelul</a:t>
            </a:r>
            <a:r>
              <a:rPr lang="en-US" altLang="en-US" sz="2400" dirty="0"/>
              <a:t> se </a:t>
            </a:r>
            <a:r>
              <a:rPr lang="en-US" altLang="en-US" sz="2400" dirty="0" err="1"/>
              <a:t>bazează</a:t>
            </a:r>
            <a:r>
              <a:rPr lang="en-US" altLang="en-US" sz="2400" dirty="0"/>
              <a:t> pe </a:t>
            </a:r>
            <a:r>
              <a:rPr lang="en-US" altLang="en-US" sz="2400" dirty="0" err="1"/>
              <a:t>relația</a:t>
            </a:r>
            <a:r>
              <a:rPr lang="en-US" altLang="en-US" sz="2400" dirty="0"/>
              <a:t> de </a:t>
            </a:r>
            <a:r>
              <a:rPr lang="en-US" altLang="en-US" sz="2400" dirty="0" err="1"/>
              <a:t>pradă-vânător</a:t>
            </a:r>
            <a:r>
              <a:rPr lang="en-US" altLang="en-US" sz="2400" dirty="0"/>
              <a:t> </a:t>
            </a:r>
            <a:r>
              <a:rPr lang="en-US" altLang="en-US" sz="2400" dirty="0" err="1"/>
              <a:t>și</a:t>
            </a:r>
            <a:r>
              <a:rPr lang="en-US" altLang="en-US" sz="2400" dirty="0"/>
              <a:t> </a:t>
            </a:r>
            <a:r>
              <a:rPr lang="en-US" altLang="en-US" sz="2400" dirty="0" err="1"/>
              <a:t>își</a:t>
            </a:r>
            <a:r>
              <a:rPr lang="en-US" altLang="en-US" sz="2400" dirty="0"/>
              <a:t> </a:t>
            </a:r>
            <a:r>
              <a:rPr lang="en-US" altLang="en-US" sz="2400" dirty="0" err="1"/>
              <a:t>propune</a:t>
            </a:r>
            <a:r>
              <a:rPr lang="en-US" altLang="en-US" sz="2400" dirty="0"/>
              <a:t> </a:t>
            </a:r>
            <a:r>
              <a:rPr lang="en-US" altLang="en-US" sz="2400" dirty="0" err="1"/>
              <a:t>să</a:t>
            </a:r>
            <a:r>
              <a:rPr lang="en-US" altLang="en-US" sz="2400" dirty="0"/>
              <a:t> </a:t>
            </a:r>
            <a:r>
              <a:rPr lang="en-US" altLang="en-US" sz="2400" dirty="0" err="1"/>
              <a:t>evalueze</a:t>
            </a:r>
            <a:r>
              <a:rPr lang="en-US" altLang="en-US" sz="2400" dirty="0"/>
              <a:t> </a:t>
            </a:r>
            <a:r>
              <a:rPr lang="en-US" altLang="en-US" sz="2400" dirty="0" err="1"/>
              <a:t>modul</a:t>
            </a:r>
            <a:r>
              <a:rPr lang="en-US" altLang="en-US" sz="2400" dirty="0"/>
              <a:t> </a:t>
            </a:r>
            <a:r>
              <a:rPr lang="en-US" altLang="en-US" sz="2400" dirty="0" err="1"/>
              <a:t>în</a:t>
            </a:r>
            <a:r>
              <a:rPr lang="en-US" altLang="en-US" sz="2400" dirty="0"/>
              <a:t> care </a:t>
            </a:r>
            <a:r>
              <a:rPr lang="en-US" altLang="en-US" sz="2400" dirty="0" err="1"/>
              <a:t>evoluția</a:t>
            </a:r>
            <a:r>
              <a:rPr lang="en-US" altLang="en-US" sz="2400" dirty="0"/>
              <a:t> </a:t>
            </a:r>
            <a:r>
              <a:rPr lang="en-US" altLang="en-US" sz="2400" dirty="0" err="1"/>
              <a:t>unei</a:t>
            </a:r>
            <a:r>
              <a:rPr lang="en-US" altLang="en-US" sz="2400" dirty="0"/>
              <a:t> </a:t>
            </a:r>
            <a:r>
              <a:rPr lang="en-US" altLang="en-US" sz="2400" dirty="0" err="1"/>
              <a:t>specii</a:t>
            </a:r>
            <a:r>
              <a:rPr lang="en-US" altLang="en-US" sz="2400" dirty="0"/>
              <a:t> </a:t>
            </a:r>
            <a:r>
              <a:rPr lang="en-US" altLang="en-US" sz="2400" dirty="0" err="1"/>
              <a:t>influențează</a:t>
            </a:r>
            <a:r>
              <a:rPr lang="en-US" altLang="en-US" sz="2400" dirty="0"/>
              <a:t> </a:t>
            </a:r>
            <a:r>
              <a:rPr lang="en-US" altLang="en-US" sz="2400" dirty="0" err="1"/>
              <a:t>evoluția</a:t>
            </a:r>
            <a:r>
              <a:rPr lang="en-US" altLang="en-US" sz="2400" dirty="0"/>
              <a:t> </a:t>
            </a:r>
            <a:r>
              <a:rPr lang="en-US" altLang="en-US" sz="2400" dirty="0" err="1"/>
              <a:t>celeilalte</a:t>
            </a:r>
            <a:r>
              <a:rPr lang="en-US" altLang="en-US" sz="2400" dirty="0"/>
              <a:t> </a:t>
            </a:r>
            <a:r>
              <a:rPr lang="en-US" altLang="en-US" sz="2400" dirty="0" err="1"/>
              <a:t>specii</a:t>
            </a:r>
            <a:r>
              <a:rPr lang="en-US" altLang="en-US" sz="2400" dirty="0"/>
              <a:t>.(</a:t>
            </a:r>
            <a:r>
              <a:rPr lang="en-US" altLang="en-US" sz="1600" dirty="0" err="1">
                <a:hlinkClick r:id="rId2"/>
              </a:rPr>
              <a:t>Lotka</a:t>
            </a:r>
            <a:r>
              <a:rPr lang="en-US" altLang="en-US" sz="1600" dirty="0">
                <a:hlinkClick r:id="rId2"/>
              </a:rPr>
              <a:t>–Volterra equations – Wikipedia</a:t>
            </a:r>
            <a:r>
              <a:rPr lang="en-US" altLang="en-US" sz="1600" dirty="0"/>
              <a:t>)</a:t>
            </a:r>
            <a:endParaRPr lang="en-US" altLang="en-US" sz="2400" dirty="0"/>
          </a:p>
          <a:p>
            <a:r>
              <a:rPr lang="en-US" altLang="en-US" sz="2400" b="1" dirty="0">
                <a:solidFill>
                  <a:srgbClr val="FF0000"/>
                </a:solidFill>
              </a:rPr>
              <a:t>Schelling</a:t>
            </a:r>
            <a:r>
              <a:rPr lang="en-US" altLang="en-US" sz="2400" dirty="0"/>
              <a:t>: </a:t>
            </a:r>
            <a:r>
              <a:rPr lang="en-US" altLang="en-US" sz="2400" dirty="0" err="1"/>
              <a:t>măsoară</a:t>
            </a:r>
            <a:r>
              <a:rPr lang="en-US" altLang="en-US" sz="2400" dirty="0"/>
              <a:t> co-</a:t>
            </a:r>
            <a:r>
              <a:rPr lang="en-US" altLang="en-US" sz="2400" dirty="0" err="1"/>
              <a:t>evoluția</a:t>
            </a:r>
            <a:r>
              <a:rPr lang="en-US" altLang="en-US" sz="2400" dirty="0"/>
              <a:t> </a:t>
            </a:r>
            <a:r>
              <a:rPr lang="en-US" altLang="en-US" sz="2400" dirty="0" err="1"/>
              <a:t>în</a:t>
            </a:r>
            <a:r>
              <a:rPr lang="en-US" altLang="en-US" sz="2400" dirty="0"/>
              <a:t> </a:t>
            </a:r>
            <a:r>
              <a:rPr lang="en-US" altLang="en-US" sz="2400" dirty="0" err="1"/>
              <a:t>dinamica</a:t>
            </a:r>
            <a:r>
              <a:rPr lang="en-US" altLang="en-US" sz="2400" dirty="0"/>
              <a:t> </a:t>
            </a:r>
            <a:r>
              <a:rPr lang="en-US" altLang="en-US" sz="2400" dirty="0" err="1"/>
              <a:t>populației</a:t>
            </a:r>
            <a:r>
              <a:rPr lang="en-US" altLang="en-US" sz="2400" dirty="0"/>
              <a:t> </a:t>
            </a:r>
            <a:r>
              <a:rPr lang="en-US" altLang="en-US" sz="2400" dirty="0" err="1"/>
              <a:t>și</a:t>
            </a:r>
            <a:r>
              <a:rPr lang="en-US" altLang="en-US" sz="2400" dirty="0"/>
              <a:t> </a:t>
            </a:r>
            <a:r>
              <a:rPr lang="en-US" altLang="en-US" sz="2400" dirty="0" err="1"/>
              <a:t>segregarea</a:t>
            </a:r>
            <a:r>
              <a:rPr lang="en-US" altLang="en-US" sz="2400" dirty="0"/>
              <a:t> </a:t>
            </a:r>
            <a:r>
              <a:rPr lang="en-US" altLang="en-US" sz="2400" dirty="0" err="1"/>
              <a:t>socială</a:t>
            </a:r>
            <a:r>
              <a:rPr lang="en-US" altLang="en-US" sz="2400" dirty="0"/>
              <a:t>. </a:t>
            </a:r>
            <a:r>
              <a:rPr lang="en-US" altLang="en-US" sz="2400" dirty="0" err="1"/>
              <a:t>Modelul</a:t>
            </a:r>
            <a:r>
              <a:rPr lang="en-US" altLang="en-US" sz="2400" dirty="0"/>
              <a:t> se </a:t>
            </a:r>
            <a:r>
              <a:rPr lang="en-US" altLang="en-US" sz="2400" dirty="0" err="1"/>
              <a:t>bazează</a:t>
            </a:r>
            <a:r>
              <a:rPr lang="en-US" altLang="en-US" sz="2400" dirty="0"/>
              <a:t> pe </a:t>
            </a:r>
            <a:r>
              <a:rPr lang="en-US" altLang="en-US" sz="2400" dirty="0" err="1"/>
              <a:t>ideea</a:t>
            </a:r>
            <a:r>
              <a:rPr lang="en-US" altLang="en-US" sz="2400" dirty="0"/>
              <a:t> </a:t>
            </a:r>
            <a:r>
              <a:rPr lang="en-US" altLang="en-US" sz="2400" dirty="0" err="1"/>
              <a:t>că</a:t>
            </a:r>
            <a:r>
              <a:rPr lang="en-US" altLang="en-US" sz="2400" dirty="0"/>
              <a:t> </a:t>
            </a:r>
            <a:r>
              <a:rPr lang="en-US" altLang="en-US" sz="2400" dirty="0" err="1"/>
              <a:t>indivizii</a:t>
            </a:r>
            <a:r>
              <a:rPr lang="en-US" altLang="en-US" sz="2400" dirty="0"/>
              <a:t> se </a:t>
            </a:r>
            <a:r>
              <a:rPr lang="en-US" altLang="en-US" sz="2400" dirty="0" err="1"/>
              <a:t>deplasează</a:t>
            </a:r>
            <a:r>
              <a:rPr lang="en-US" altLang="en-US" sz="2400" dirty="0"/>
              <a:t> </a:t>
            </a:r>
            <a:r>
              <a:rPr lang="en-US" altLang="en-US" sz="2400" dirty="0" err="1"/>
              <a:t>în</a:t>
            </a:r>
            <a:r>
              <a:rPr lang="en-US" altLang="en-US" sz="2400" dirty="0"/>
              <a:t> </a:t>
            </a:r>
            <a:r>
              <a:rPr lang="en-US" altLang="en-US" sz="2400" dirty="0" err="1"/>
              <a:t>funcție</a:t>
            </a:r>
            <a:r>
              <a:rPr lang="en-US" altLang="en-US" sz="2400" dirty="0"/>
              <a:t> de </a:t>
            </a:r>
            <a:r>
              <a:rPr lang="en-US" altLang="en-US" sz="2400" dirty="0" err="1"/>
              <a:t>preferințele</a:t>
            </a:r>
            <a:r>
              <a:rPr lang="en-US" altLang="en-US" sz="2400" dirty="0"/>
              <a:t> lor, </a:t>
            </a:r>
            <a:r>
              <a:rPr lang="en-US" altLang="en-US" sz="2400" dirty="0" err="1"/>
              <a:t>creând</a:t>
            </a:r>
            <a:r>
              <a:rPr lang="en-US" altLang="en-US" sz="2400" dirty="0"/>
              <a:t> </a:t>
            </a:r>
            <a:r>
              <a:rPr lang="en-US" altLang="en-US" sz="2400" dirty="0" err="1"/>
              <a:t>astfel</a:t>
            </a:r>
            <a:r>
              <a:rPr lang="en-US" altLang="en-US" sz="2400" dirty="0"/>
              <a:t> </a:t>
            </a:r>
            <a:r>
              <a:rPr lang="en-US" altLang="en-US" sz="2400" dirty="0" err="1"/>
              <a:t>grupe</a:t>
            </a:r>
            <a:r>
              <a:rPr lang="en-US" altLang="en-US" sz="2400" dirty="0"/>
              <a:t> </a:t>
            </a:r>
            <a:r>
              <a:rPr lang="en-US" altLang="en-US" sz="2400" dirty="0" err="1"/>
              <a:t>sau</a:t>
            </a:r>
            <a:r>
              <a:rPr lang="en-US" altLang="en-US" sz="2400" dirty="0"/>
              <a:t> </a:t>
            </a:r>
            <a:r>
              <a:rPr lang="en-US" altLang="en-US" sz="2400" dirty="0" err="1"/>
              <a:t>comunități</a:t>
            </a:r>
            <a:r>
              <a:rPr lang="en-US" altLang="en-US" sz="2400" dirty="0"/>
              <a:t> </a:t>
            </a:r>
            <a:r>
              <a:rPr lang="en-US" altLang="en-US" sz="2400" dirty="0" err="1"/>
              <a:t>omogene</a:t>
            </a:r>
            <a:r>
              <a:rPr lang="en-US" altLang="en-US" sz="2400" dirty="0"/>
              <a:t>.(</a:t>
            </a:r>
            <a:r>
              <a:rPr lang="en-US" altLang="en-US" sz="1600" dirty="0">
                <a:hlinkClick r:id="rId3"/>
              </a:rPr>
              <a:t>Schelling's model of segregation – Wikipedia</a:t>
            </a:r>
            <a:r>
              <a:rPr lang="en-US" altLang="en-US" sz="1600" dirty="0"/>
              <a:t>)</a:t>
            </a:r>
            <a:endParaRPr lang="en-US" altLang="en-US" sz="2400" dirty="0"/>
          </a:p>
          <a:p>
            <a:r>
              <a:rPr lang="en-US" altLang="en-US" sz="2400" b="1" dirty="0">
                <a:solidFill>
                  <a:srgbClr val="FF0000"/>
                </a:solidFill>
              </a:rPr>
              <a:t>NK(Kaufman 1969)</a:t>
            </a:r>
            <a:r>
              <a:rPr lang="en-US" altLang="en-US" sz="2400" dirty="0"/>
              <a:t>: </a:t>
            </a:r>
            <a:r>
              <a:rPr lang="en-US" altLang="en-US" sz="2400" dirty="0" err="1"/>
              <a:t>măsoară</a:t>
            </a:r>
            <a:r>
              <a:rPr lang="en-US" altLang="en-US" sz="2400" dirty="0"/>
              <a:t> co-</a:t>
            </a:r>
            <a:r>
              <a:rPr lang="en-US" altLang="en-US" sz="2400" dirty="0" err="1"/>
              <a:t>evoluția</a:t>
            </a:r>
            <a:r>
              <a:rPr lang="en-US" altLang="en-US" sz="2400" dirty="0"/>
              <a:t> </a:t>
            </a:r>
            <a:r>
              <a:rPr lang="en-US" altLang="en-US" sz="2400" dirty="0" err="1"/>
              <a:t>în</a:t>
            </a:r>
            <a:r>
              <a:rPr lang="en-US" altLang="en-US" sz="2400" dirty="0"/>
              <a:t> </a:t>
            </a:r>
            <a:r>
              <a:rPr lang="en-US" altLang="en-US" sz="2400" dirty="0" err="1"/>
              <a:t>evoluția</a:t>
            </a:r>
            <a:r>
              <a:rPr lang="en-US" altLang="en-US" sz="2400" dirty="0"/>
              <a:t> </a:t>
            </a:r>
            <a:r>
              <a:rPr lang="en-US" altLang="en-US" sz="2400" dirty="0" err="1"/>
              <a:t>genelor</a:t>
            </a:r>
            <a:r>
              <a:rPr lang="en-US" altLang="en-US" sz="2400" dirty="0"/>
              <a:t> </a:t>
            </a:r>
            <a:r>
              <a:rPr lang="en-US" altLang="en-US" sz="2400" dirty="0" err="1"/>
              <a:t>și</a:t>
            </a:r>
            <a:r>
              <a:rPr lang="en-US" altLang="en-US" sz="2400" dirty="0"/>
              <a:t> </a:t>
            </a:r>
            <a:r>
              <a:rPr lang="en-US" altLang="en-US" sz="2400" dirty="0" err="1"/>
              <a:t>rețelelor</a:t>
            </a:r>
            <a:r>
              <a:rPr lang="en-US" altLang="en-US" sz="2400" dirty="0"/>
              <a:t> </a:t>
            </a:r>
            <a:r>
              <a:rPr lang="en-US" altLang="en-US" sz="2400" dirty="0" err="1"/>
              <a:t>genetice</a:t>
            </a:r>
            <a:r>
              <a:rPr lang="en-US" altLang="en-US" sz="2400" dirty="0"/>
              <a:t> pe </a:t>
            </a:r>
            <a:r>
              <a:rPr lang="en-US" altLang="en-US" sz="2400" dirty="0" err="1"/>
              <a:t>baza</a:t>
            </a:r>
            <a:r>
              <a:rPr lang="en-US" altLang="en-US" sz="2400" dirty="0"/>
              <a:t> </a:t>
            </a:r>
            <a:r>
              <a:rPr lang="en-US" altLang="en-US" sz="2400" dirty="0" err="1"/>
              <a:t>retelelor</a:t>
            </a:r>
            <a:r>
              <a:rPr lang="en-US" altLang="en-US" sz="2400" dirty="0"/>
              <a:t> </a:t>
            </a:r>
            <a:r>
              <a:rPr lang="en-US" altLang="en-US" sz="2400" dirty="0" err="1"/>
              <a:t>booleene</a:t>
            </a:r>
            <a:r>
              <a:rPr lang="en-US" altLang="en-US" sz="2400" dirty="0"/>
              <a:t> </a:t>
            </a:r>
            <a:r>
              <a:rPr lang="en-US" altLang="en-US" sz="2400" dirty="0" err="1"/>
              <a:t>aleatorii</a:t>
            </a:r>
            <a:r>
              <a:rPr lang="en-US" altLang="en-US" sz="2400" dirty="0"/>
              <a:t>. </a:t>
            </a:r>
            <a:r>
              <a:rPr lang="en-US" altLang="en-US" sz="2400" dirty="0" err="1"/>
              <a:t>Modelul</a:t>
            </a:r>
            <a:r>
              <a:rPr lang="en-US" altLang="en-US" sz="2400" dirty="0"/>
              <a:t> </a:t>
            </a:r>
            <a:r>
              <a:rPr lang="en-US" altLang="en-US" sz="2400" dirty="0" err="1"/>
              <a:t>își</a:t>
            </a:r>
            <a:r>
              <a:rPr lang="en-US" altLang="en-US" sz="2400" dirty="0"/>
              <a:t> </a:t>
            </a:r>
            <a:r>
              <a:rPr lang="en-US" altLang="en-US" sz="2400" dirty="0" err="1"/>
              <a:t>propune</a:t>
            </a:r>
            <a:r>
              <a:rPr lang="en-US" altLang="en-US" sz="2400" dirty="0"/>
              <a:t> </a:t>
            </a:r>
            <a:r>
              <a:rPr lang="en-US" altLang="en-US" sz="2400" dirty="0" err="1"/>
              <a:t>să</a:t>
            </a:r>
            <a:r>
              <a:rPr lang="en-US" altLang="en-US" sz="2400" dirty="0"/>
              <a:t> </a:t>
            </a:r>
            <a:r>
              <a:rPr lang="en-US" altLang="en-US" sz="2400" dirty="0" err="1"/>
              <a:t>evalueze</a:t>
            </a:r>
            <a:r>
              <a:rPr lang="en-US" altLang="en-US" sz="2400" dirty="0"/>
              <a:t> </a:t>
            </a:r>
            <a:r>
              <a:rPr lang="en-US" altLang="en-US" sz="2400" dirty="0" err="1"/>
              <a:t>modul</a:t>
            </a:r>
            <a:r>
              <a:rPr lang="en-US" altLang="en-US" sz="2400" dirty="0"/>
              <a:t> </a:t>
            </a:r>
            <a:r>
              <a:rPr lang="en-US" altLang="en-US" sz="2400" dirty="0" err="1"/>
              <a:t>în</a:t>
            </a:r>
            <a:r>
              <a:rPr lang="en-US" altLang="en-US" sz="2400" dirty="0"/>
              <a:t> care </a:t>
            </a:r>
            <a:r>
              <a:rPr lang="en-US" altLang="en-US" sz="2400" dirty="0" err="1"/>
              <a:t>mutațiile</a:t>
            </a:r>
            <a:r>
              <a:rPr lang="en-US" altLang="en-US" sz="2400" dirty="0"/>
              <a:t> </a:t>
            </a:r>
            <a:r>
              <a:rPr lang="en-US" altLang="en-US" sz="2400" dirty="0" err="1"/>
              <a:t>genetice</a:t>
            </a:r>
            <a:r>
              <a:rPr lang="en-US" altLang="en-US" sz="2400" dirty="0"/>
              <a:t> </a:t>
            </a:r>
            <a:r>
              <a:rPr lang="en-US" altLang="en-US" sz="2400" dirty="0" err="1"/>
              <a:t>influențează</a:t>
            </a:r>
            <a:r>
              <a:rPr lang="en-US" altLang="en-US" sz="2400" dirty="0"/>
              <a:t> </a:t>
            </a:r>
            <a:r>
              <a:rPr lang="en-US" altLang="en-US" sz="2400" dirty="0" err="1"/>
              <a:t>evoluția</a:t>
            </a:r>
            <a:r>
              <a:rPr lang="en-US" altLang="en-US" sz="2400" dirty="0"/>
              <a:t> </a:t>
            </a:r>
            <a:r>
              <a:rPr lang="en-US" altLang="en-US" sz="2400" dirty="0" err="1"/>
              <a:t>rețelelor</a:t>
            </a:r>
            <a:r>
              <a:rPr lang="en-US" altLang="en-US" sz="2400" dirty="0"/>
              <a:t> </a:t>
            </a:r>
            <a:r>
              <a:rPr lang="en-US" altLang="en-US" sz="2400" dirty="0" err="1"/>
              <a:t>genetice</a:t>
            </a:r>
            <a:r>
              <a:rPr lang="en-US" altLang="en-US" sz="2400" dirty="0"/>
              <a:t>.(</a:t>
            </a:r>
            <a:r>
              <a:rPr lang="en-US" altLang="en-US" sz="1600" dirty="0">
                <a:hlinkClick r:id="rId4"/>
              </a:rPr>
              <a:t>NK model – Wikipedia</a:t>
            </a:r>
            <a:r>
              <a:rPr lang="en-US" altLang="en-US" sz="1600" dirty="0"/>
              <a:t>)</a:t>
            </a:r>
            <a:endParaRPr lang="en-US" altLang="en-US" sz="2400" dirty="0"/>
          </a:p>
          <a:p>
            <a:r>
              <a:rPr lang="en-US" altLang="en-US" sz="2400" b="1" dirty="0" err="1">
                <a:solidFill>
                  <a:srgbClr val="FF0000"/>
                </a:solidFill>
              </a:rPr>
              <a:t>Bak-Sneppen</a:t>
            </a:r>
            <a:r>
              <a:rPr lang="en-US" altLang="en-US" sz="2400" dirty="0"/>
              <a:t>: </a:t>
            </a:r>
            <a:r>
              <a:rPr lang="en-US" altLang="en-US" sz="2400" dirty="0" err="1"/>
              <a:t>măsoară</a:t>
            </a:r>
            <a:r>
              <a:rPr lang="en-US" altLang="en-US" sz="2400" dirty="0"/>
              <a:t> co-</a:t>
            </a:r>
            <a:r>
              <a:rPr lang="en-US" altLang="en-US" sz="2400" dirty="0" err="1"/>
              <a:t>evoluția</a:t>
            </a:r>
            <a:r>
              <a:rPr lang="en-US" altLang="en-US" sz="2400" dirty="0"/>
              <a:t> </a:t>
            </a:r>
            <a:r>
              <a:rPr lang="en-US" altLang="en-US" sz="2400" dirty="0" err="1"/>
              <a:t>în</a:t>
            </a:r>
            <a:r>
              <a:rPr lang="en-US" altLang="en-US" sz="2400" dirty="0"/>
              <a:t> </a:t>
            </a:r>
            <a:r>
              <a:rPr lang="en-US" altLang="en-US" sz="2400" dirty="0" err="1"/>
              <a:t>dinamica</a:t>
            </a:r>
            <a:r>
              <a:rPr lang="en-US" altLang="en-US" sz="2400" dirty="0"/>
              <a:t> </a:t>
            </a:r>
            <a:r>
              <a:rPr lang="en-US" altLang="en-US" sz="2400" dirty="0" err="1"/>
              <a:t>evoluției</a:t>
            </a:r>
            <a:r>
              <a:rPr lang="en-US" altLang="en-US" sz="2400" dirty="0"/>
              <a:t> </a:t>
            </a:r>
            <a:r>
              <a:rPr lang="en-US" altLang="en-US" sz="2400" dirty="0" err="1"/>
              <a:t>speciilor</a:t>
            </a:r>
            <a:r>
              <a:rPr lang="en-US" altLang="en-US" sz="2400" dirty="0"/>
              <a:t>. </a:t>
            </a:r>
            <a:r>
              <a:rPr lang="en-US" altLang="en-US" sz="2400" dirty="0" err="1"/>
              <a:t>Modelul</a:t>
            </a:r>
            <a:r>
              <a:rPr lang="en-US" altLang="en-US" sz="2400" dirty="0"/>
              <a:t> se </a:t>
            </a:r>
            <a:r>
              <a:rPr lang="en-US" altLang="en-US" sz="2400" dirty="0" err="1"/>
              <a:t>bazează</a:t>
            </a:r>
            <a:r>
              <a:rPr lang="en-US" altLang="en-US" sz="2400" dirty="0"/>
              <a:t> pe </a:t>
            </a:r>
            <a:r>
              <a:rPr lang="en-US" altLang="en-US" sz="2400" dirty="0" err="1"/>
              <a:t>ideea</a:t>
            </a:r>
            <a:r>
              <a:rPr lang="en-US" altLang="en-US" sz="2400" dirty="0"/>
              <a:t> </a:t>
            </a:r>
            <a:r>
              <a:rPr lang="en-US" altLang="en-US" sz="2400" dirty="0" err="1"/>
              <a:t>că</a:t>
            </a:r>
            <a:r>
              <a:rPr lang="en-US" altLang="en-US" sz="2400" dirty="0"/>
              <a:t> </a:t>
            </a:r>
            <a:r>
              <a:rPr lang="en-US" altLang="en-US" sz="2400" dirty="0" err="1"/>
              <a:t>evoluția</a:t>
            </a:r>
            <a:r>
              <a:rPr lang="en-US" altLang="en-US" sz="2400" dirty="0"/>
              <a:t> </a:t>
            </a:r>
            <a:r>
              <a:rPr lang="en-US" altLang="en-US" sz="2400" dirty="0" err="1"/>
              <a:t>unei</a:t>
            </a:r>
            <a:r>
              <a:rPr lang="en-US" altLang="en-US" sz="2400" dirty="0"/>
              <a:t> </a:t>
            </a:r>
            <a:r>
              <a:rPr lang="en-US" altLang="en-US" sz="2400" dirty="0" err="1"/>
              <a:t>specii</a:t>
            </a:r>
            <a:r>
              <a:rPr lang="en-US" altLang="en-US" sz="2400" dirty="0"/>
              <a:t> </a:t>
            </a:r>
            <a:r>
              <a:rPr lang="en-US" altLang="en-US" sz="2400" dirty="0" err="1"/>
              <a:t>depinde</a:t>
            </a:r>
            <a:r>
              <a:rPr lang="en-US" altLang="en-US" sz="2400" dirty="0"/>
              <a:t> de </a:t>
            </a:r>
            <a:r>
              <a:rPr lang="en-US" altLang="en-US" sz="2400" dirty="0" err="1"/>
              <a:t>evoluția</a:t>
            </a:r>
            <a:r>
              <a:rPr lang="en-US" altLang="en-US" sz="2400" dirty="0"/>
              <a:t> </a:t>
            </a:r>
            <a:r>
              <a:rPr lang="en-US" altLang="en-US" sz="2400" dirty="0" err="1"/>
              <a:t>celorlalte</a:t>
            </a:r>
            <a:r>
              <a:rPr lang="en-US" altLang="en-US" sz="2400" dirty="0"/>
              <a:t> </a:t>
            </a:r>
            <a:r>
              <a:rPr lang="en-US" altLang="en-US" sz="2400" dirty="0" err="1"/>
              <a:t>specii</a:t>
            </a:r>
            <a:r>
              <a:rPr lang="en-US" altLang="en-US" sz="2400" dirty="0"/>
              <a:t> </a:t>
            </a:r>
            <a:r>
              <a:rPr lang="en-US" altLang="en-US" sz="2400" dirty="0" err="1"/>
              <a:t>și</a:t>
            </a:r>
            <a:r>
              <a:rPr lang="en-US" altLang="en-US" sz="2400" dirty="0"/>
              <a:t> de </a:t>
            </a:r>
            <a:r>
              <a:rPr lang="en-US" altLang="en-US" sz="2400" dirty="0" err="1"/>
              <a:t>schimbările</a:t>
            </a:r>
            <a:r>
              <a:rPr lang="en-US" altLang="en-US" sz="2400" dirty="0"/>
              <a:t> </a:t>
            </a:r>
            <a:r>
              <a:rPr lang="en-US" altLang="en-US" sz="2400" dirty="0" err="1"/>
              <a:t>în</a:t>
            </a:r>
            <a:r>
              <a:rPr lang="en-US" altLang="en-US" sz="2400" dirty="0"/>
              <a:t> </a:t>
            </a:r>
            <a:r>
              <a:rPr lang="en-US" altLang="en-US" sz="2400" dirty="0" err="1"/>
              <a:t>mediul</a:t>
            </a:r>
            <a:r>
              <a:rPr lang="en-US" altLang="en-US" sz="2400" dirty="0"/>
              <a:t> </a:t>
            </a:r>
            <a:r>
              <a:rPr lang="en-US" altLang="en-US" sz="2400" dirty="0" err="1"/>
              <a:t>înconjurător</a:t>
            </a:r>
            <a:r>
              <a:rPr lang="en-US" altLang="en-US" sz="2400" dirty="0"/>
              <a:t>.(</a:t>
            </a:r>
            <a:r>
              <a:rPr lang="en-US" altLang="en-US" sz="1600" dirty="0" err="1">
                <a:hlinkClick r:id="rId5"/>
              </a:rPr>
              <a:t>Bak</a:t>
            </a:r>
            <a:r>
              <a:rPr lang="en-US" altLang="en-US" sz="1600" dirty="0">
                <a:hlinkClick r:id="rId5"/>
              </a:rPr>
              <a:t>–</a:t>
            </a:r>
            <a:r>
              <a:rPr lang="en-US" altLang="en-US" sz="1600" dirty="0" err="1">
                <a:hlinkClick r:id="rId5"/>
              </a:rPr>
              <a:t>Sneppen</a:t>
            </a:r>
            <a:r>
              <a:rPr lang="en-US" altLang="en-US" sz="1600" dirty="0">
                <a:hlinkClick r:id="rId5"/>
              </a:rPr>
              <a:t> model – Wikipedia</a:t>
            </a:r>
            <a:r>
              <a:rPr lang="en-US" altLang="en-US" sz="1600" dirty="0"/>
              <a:t>)</a:t>
            </a:r>
            <a:endParaRPr lang="en-US" altLang="en-US" sz="2400" dirty="0"/>
          </a:p>
          <a:p>
            <a:r>
              <a:rPr lang="en-US" altLang="en-US" sz="2400" b="1" dirty="0" err="1">
                <a:solidFill>
                  <a:srgbClr val="FF0000"/>
                </a:solidFill>
              </a:rPr>
              <a:t>Jocuri</a:t>
            </a:r>
            <a:r>
              <a:rPr lang="en-US" altLang="en-US" sz="2400" dirty="0"/>
              <a:t>: </a:t>
            </a:r>
            <a:r>
              <a:rPr lang="en-US" altLang="en-US" sz="2400" dirty="0" err="1"/>
              <a:t>măsoară</a:t>
            </a:r>
            <a:r>
              <a:rPr lang="en-US" altLang="en-US" sz="2400" dirty="0"/>
              <a:t> co-</a:t>
            </a:r>
            <a:r>
              <a:rPr lang="en-US" altLang="en-US" sz="2400" dirty="0" err="1"/>
              <a:t>evoluția</a:t>
            </a:r>
            <a:r>
              <a:rPr lang="en-US" altLang="en-US" sz="2400" dirty="0"/>
              <a:t> </a:t>
            </a:r>
            <a:r>
              <a:rPr lang="en-US" altLang="en-US" sz="2400" dirty="0" err="1"/>
              <a:t>în</a:t>
            </a:r>
            <a:r>
              <a:rPr lang="en-US" altLang="en-US" sz="2400" dirty="0"/>
              <a:t> </a:t>
            </a:r>
            <a:r>
              <a:rPr lang="en-US" altLang="en-US" sz="2400" dirty="0" err="1"/>
              <a:t>interacțiunile</a:t>
            </a:r>
            <a:r>
              <a:rPr lang="en-US" altLang="en-US" sz="2400" dirty="0"/>
              <a:t> </a:t>
            </a:r>
            <a:r>
              <a:rPr lang="en-US" altLang="en-US" sz="2400" dirty="0" err="1"/>
              <a:t>sociale</a:t>
            </a:r>
            <a:r>
              <a:rPr lang="en-US" altLang="en-US" sz="2400" dirty="0"/>
              <a:t> </a:t>
            </a:r>
            <a:r>
              <a:rPr lang="en-US" altLang="en-US" sz="2400" dirty="0" err="1"/>
              <a:t>și</a:t>
            </a:r>
            <a:r>
              <a:rPr lang="en-US" altLang="en-US" sz="2400" dirty="0"/>
              <a:t> </a:t>
            </a:r>
            <a:r>
              <a:rPr lang="en-US" altLang="en-US" sz="2400" dirty="0" err="1"/>
              <a:t>economice</a:t>
            </a:r>
            <a:r>
              <a:rPr lang="en-US" altLang="en-US" sz="2400" dirty="0"/>
              <a:t>. </a:t>
            </a:r>
            <a:r>
              <a:rPr lang="en-US" altLang="en-US" sz="2400" dirty="0" err="1"/>
              <a:t>Modelul</a:t>
            </a:r>
            <a:r>
              <a:rPr lang="en-US" altLang="en-US" sz="2400" dirty="0"/>
              <a:t> se </a:t>
            </a:r>
            <a:r>
              <a:rPr lang="en-US" altLang="en-US" sz="2400" dirty="0" err="1"/>
              <a:t>bazează</a:t>
            </a:r>
            <a:r>
              <a:rPr lang="en-US" altLang="en-US" sz="2400" dirty="0"/>
              <a:t> pe </a:t>
            </a:r>
            <a:r>
              <a:rPr lang="en-US" altLang="en-US" sz="2400" dirty="0" err="1"/>
              <a:t>ideea</a:t>
            </a:r>
            <a:r>
              <a:rPr lang="en-US" altLang="en-US" sz="2400" dirty="0"/>
              <a:t> </a:t>
            </a:r>
            <a:r>
              <a:rPr lang="en-US" altLang="en-US" sz="2400" dirty="0" err="1"/>
              <a:t>că</a:t>
            </a:r>
            <a:r>
              <a:rPr lang="en-US" altLang="en-US" sz="2400" dirty="0"/>
              <a:t> </a:t>
            </a:r>
            <a:r>
              <a:rPr lang="en-US" altLang="en-US" sz="2400" dirty="0" err="1"/>
              <a:t>indivizii</a:t>
            </a:r>
            <a:r>
              <a:rPr lang="en-US" altLang="en-US" sz="2400" dirty="0"/>
              <a:t> iau </a:t>
            </a:r>
            <a:r>
              <a:rPr lang="en-US" altLang="en-US" sz="2400" dirty="0" err="1"/>
              <a:t>decizii</a:t>
            </a:r>
            <a:r>
              <a:rPr lang="en-US" altLang="en-US" sz="2400" dirty="0"/>
              <a:t> </a:t>
            </a:r>
            <a:r>
              <a:rPr lang="en-US" altLang="en-US" sz="2400" dirty="0" err="1"/>
              <a:t>în</a:t>
            </a:r>
            <a:r>
              <a:rPr lang="en-US" altLang="en-US" sz="2400" dirty="0"/>
              <a:t> </a:t>
            </a:r>
            <a:r>
              <a:rPr lang="en-US" altLang="en-US" sz="2400" dirty="0" err="1"/>
              <a:t>funcție</a:t>
            </a:r>
            <a:r>
              <a:rPr lang="en-US" altLang="en-US" sz="2400" dirty="0"/>
              <a:t> de </a:t>
            </a:r>
            <a:r>
              <a:rPr lang="en-US" altLang="en-US" sz="2400" dirty="0" err="1"/>
              <a:t>recompensele</a:t>
            </a:r>
            <a:r>
              <a:rPr lang="en-US" altLang="en-US" sz="2400" dirty="0"/>
              <a:t> </a:t>
            </a:r>
            <a:r>
              <a:rPr lang="en-US" altLang="en-US" sz="2400" dirty="0" err="1"/>
              <a:t>sociale</a:t>
            </a:r>
            <a:r>
              <a:rPr lang="en-US" altLang="en-US" sz="2400" dirty="0"/>
              <a:t> </a:t>
            </a:r>
            <a:r>
              <a:rPr lang="en-US" altLang="en-US" sz="2400" dirty="0" err="1"/>
              <a:t>sau</a:t>
            </a:r>
            <a:r>
              <a:rPr lang="en-US" altLang="en-US" sz="2400" dirty="0"/>
              <a:t> </a:t>
            </a:r>
            <a:r>
              <a:rPr lang="en-US" altLang="en-US" sz="2400" dirty="0" err="1"/>
              <a:t>economice</a:t>
            </a:r>
            <a:r>
              <a:rPr lang="en-US" altLang="en-US" sz="2400" dirty="0"/>
              <a:t> </a:t>
            </a:r>
            <a:r>
              <a:rPr lang="en-US" altLang="en-US" sz="2400" dirty="0" err="1"/>
              <a:t>și</a:t>
            </a:r>
            <a:r>
              <a:rPr lang="en-US" altLang="en-US" sz="2400" dirty="0"/>
              <a:t> </a:t>
            </a:r>
            <a:r>
              <a:rPr lang="en-US" altLang="en-US" sz="2400" dirty="0" err="1"/>
              <a:t>că</a:t>
            </a:r>
            <a:r>
              <a:rPr lang="en-US" altLang="en-US" sz="2400" dirty="0"/>
              <a:t> </a:t>
            </a:r>
            <a:r>
              <a:rPr lang="en-US" altLang="en-US" sz="2400" dirty="0" err="1"/>
              <a:t>aceste</a:t>
            </a:r>
            <a:r>
              <a:rPr lang="en-US" altLang="en-US" sz="2400" dirty="0"/>
              <a:t> </a:t>
            </a:r>
            <a:r>
              <a:rPr lang="en-US" altLang="en-US" sz="2400" dirty="0" err="1"/>
              <a:t>decizii</a:t>
            </a:r>
            <a:r>
              <a:rPr lang="en-US" altLang="en-US" sz="2400" dirty="0"/>
              <a:t> pot </a:t>
            </a:r>
            <a:r>
              <a:rPr lang="en-US" altLang="en-US" sz="2400" dirty="0" err="1"/>
              <a:t>influența</a:t>
            </a:r>
            <a:r>
              <a:rPr lang="en-US" altLang="en-US" sz="2400" dirty="0"/>
              <a:t> </a:t>
            </a:r>
            <a:r>
              <a:rPr lang="en-US" altLang="en-US" sz="2400" dirty="0" err="1"/>
              <a:t>evoluția</a:t>
            </a:r>
            <a:r>
              <a:rPr lang="en-US" altLang="en-US" sz="2400" dirty="0"/>
              <a:t> </a:t>
            </a:r>
            <a:r>
              <a:rPr lang="en-US" altLang="en-US" sz="2400" dirty="0" err="1"/>
              <a:t>sistemului</a:t>
            </a:r>
            <a:r>
              <a:rPr lang="en-US" altLang="en-US" sz="2400" dirty="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9608D-9E46-6A0D-6034-77C9EEE4BF27}"/>
              </a:ext>
            </a:extLst>
          </p:cNvPr>
          <p:cNvSpPr>
            <a:spLocks noGrp="1"/>
          </p:cNvSpPr>
          <p:nvPr>
            <p:ph type="ctrTitle"/>
          </p:nvPr>
        </p:nvSpPr>
        <p:spPr>
          <a:xfrm>
            <a:off x="0" y="1500188"/>
            <a:ext cx="11358563" cy="874712"/>
          </a:xfrm>
        </p:spPr>
        <p:txBody>
          <a:bodyPr rtlCol="0">
            <a:normAutofit fontScale="90000"/>
          </a:bodyPr>
          <a:lstStyle/>
          <a:p>
            <a:pPr eaLnBrk="1" fontAlgn="auto" hangingPunct="1">
              <a:spcAft>
                <a:spcPts val="0"/>
              </a:spcAft>
              <a:defRPr/>
            </a:pPr>
            <a:r>
              <a:rPr lang="en-US" dirty="0"/>
              <a:t>PREMISA: </a:t>
            </a:r>
            <a:r>
              <a:rPr lang="en-US" sz="2200" dirty="0" err="1">
                <a:latin typeface="Verdana" panose="020B0604030504040204" pitchFamily="34" charset="0"/>
                <a:ea typeface="Verdana" panose="020B0604030504040204" pitchFamily="34" charset="0"/>
              </a:rPr>
              <a:t>gaina</a:t>
            </a:r>
            <a:r>
              <a:rPr lang="en-US" sz="2200" dirty="0">
                <a:latin typeface="Verdana" panose="020B0604030504040204" pitchFamily="34" charset="0"/>
                <a:ea typeface="Verdana" panose="020B0604030504040204" pitchFamily="34" charset="0"/>
              </a:rPr>
              <a:t> e o </a:t>
            </a:r>
            <a:r>
              <a:rPr lang="en-US" sz="2200" dirty="0" err="1">
                <a:latin typeface="Verdana" panose="020B0604030504040204" pitchFamily="34" charset="0"/>
                <a:ea typeface="Verdana" panose="020B0604030504040204" pitchFamily="34" charset="0"/>
              </a:rPr>
              <a:t>metoda</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prin</a:t>
            </a:r>
            <a:r>
              <a:rPr lang="en-US" sz="2200" dirty="0">
                <a:latin typeface="Verdana" panose="020B0604030504040204" pitchFamily="34" charset="0"/>
                <a:ea typeface="Verdana" panose="020B0604030504040204" pitchFamily="34" charset="0"/>
              </a:rPr>
              <a:t> care </a:t>
            </a:r>
            <a:r>
              <a:rPr lang="en-US" sz="2200" dirty="0" err="1">
                <a:latin typeface="Verdana" panose="020B0604030504040204" pitchFamily="34" charset="0"/>
                <a:ea typeface="Verdana" panose="020B0604030504040204" pitchFamily="34" charset="0"/>
              </a:rPr>
              <a:t>oul</a:t>
            </a:r>
            <a:r>
              <a:rPr lang="en-US" sz="2200" dirty="0">
                <a:latin typeface="Verdana" panose="020B0604030504040204" pitchFamily="34" charset="0"/>
                <a:ea typeface="Verdana" panose="020B0604030504040204" pitchFamily="34" charset="0"/>
              </a:rPr>
              <a:t> face un alt </a:t>
            </a:r>
            <a:r>
              <a:rPr lang="en-US" sz="2200" dirty="0" err="1">
                <a:latin typeface="Verdana" panose="020B0604030504040204" pitchFamily="34" charset="0"/>
                <a:ea typeface="Verdana" panose="020B0604030504040204" pitchFamily="34" charset="0"/>
              </a:rPr>
              <a:t>ou</a:t>
            </a:r>
            <a:endParaRPr lang="en-US" sz="2200" dirty="0">
              <a:latin typeface="Verdana" panose="020B0604030504040204" pitchFamily="34" charset="0"/>
              <a:ea typeface="Verdana" panose="020B0604030504040204" pitchFamily="34" charset="0"/>
            </a:endParaRPr>
          </a:p>
        </p:txBody>
      </p:sp>
      <p:sp>
        <p:nvSpPr>
          <p:cNvPr id="3" name="Subtitle 2">
            <a:extLst>
              <a:ext uri="{FF2B5EF4-FFF2-40B4-BE49-F238E27FC236}">
                <a16:creationId xmlns:a16="http://schemas.microsoft.com/office/drawing/2014/main" id="{657F27E4-DEB4-FF8D-E23D-D4312CD217F4}"/>
              </a:ext>
            </a:extLst>
          </p:cNvPr>
          <p:cNvSpPr>
            <a:spLocks noGrp="1"/>
          </p:cNvSpPr>
          <p:nvPr>
            <p:ph type="subTitle" idx="1"/>
          </p:nvPr>
        </p:nvSpPr>
        <p:spPr>
          <a:xfrm>
            <a:off x="706438" y="3046413"/>
            <a:ext cx="10895012" cy="1125537"/>
          </a:xfrm>
        </p:spPr>
        <p:txBody>
          <a:bodyPr rtlCol="0">
            <a:normAutofit fontScale="85000" lnSpcReduction="10000"/>
          </a:bodyPr>
          <a:lstStyle/>
          <a:p>
            <a:pPr eaLnBrk="1" fontAlgn="auto" hangingPunct="1">
              <a:spcAft>
                <a:spcPts val="0"/>
              </a:spcAft>
              <a:defRPr/>
            </a:pPr>
            <a:endParaRPr lang="en-US" dirty="0"/>
          </a:p>
          <a:p>
            <a:pPr eaLnBrk="1" fontAlgn="auto" hangingPunct="1">
              <a:spcAft>
                <a:spcPts val="0"/>
              </a:spcAft>
              <a:defRPr/>
            </a:pPr>
            <a:r>
              <a:rPr lang="en-US" sz="5800" dirty="0">
                <a:latin typeface="+mj-lt"/>
              </a:rPr>
              <a:t>COROLAR</a:t>
            </a:r>
            <a:r>
              <a:rPr lang="en-US" sz="5800" dirty="0"/>
              <a:t>: </a:t>
            </a:r>
            <a:r>
              <a:rPr lang="en-US" dirty="0" err="1">
                <a:latin typeface="Verdana" panose="020B0604030504040204" pitchFamily="34" charset="0"/>
                <a:ea typeface="Verdana" panose="020B0604030504040204" pitchFamily="34" charset="0"/>
              </a:rPr>
              <a:t>omul</a:t>
            </a:r>
            <a:r>
              <a:rPr lang="en-US" dirty="0">
                <a:latin typeface="Verdana" panose="020B0604030504040204" pitchFamily="34" charset="0"/>
                <a:ea typeface="Verdana" panose="020B0604030504040204" pitchFamily="34" charset="0"/>
              </a:rPr>
              <a:t> e o </a:t>
            </a:r>
            <a:r>
              <a:rPr lang="en-US" dirty="0" err="1">
                <a:latin typeface="Verdana" panose="020B0604030504040204" pitchFamily="34" charset="0"/>
                <a:ea typeface="Verdana" panose="020B0604030504040204" pitchFamily="34" charset="0"/>
              </a:rPr>
              <a:t>metoda</a:t>
            </a:r>
            <a:r>
              <a:rPr lang="en-US" dirty="0">
                <a:latin typeface="Verdana" panose="020B0604030504040204" pitchFamily="34" charset="0"/>
                <a:ea typeface="Verdana" panose="020B0604030504040204" pitchFamily="34" charset="0"/>
              </a:rPr>
              <a:t> </a:t>
            </a:r>
            <a:r>
              <a:rPr lang="en-US" dirty="0" err="1">
                <a:latin typeface="Verdana" panose="020B0604030504040204" pitchFamily="34" charset="0"/>
                <a:ea typeface="Verdana" panose="020B0604030504040204" pitchFamily="34" charset="0"/>
              </a:rPr>
              <a:t>prin</a:t>
            </a:r>
            <a:r>
              <a:rPr lang="en-US" dirty="0">
                <a:latin typeface="Verdana" panose="020B0604030504040204" pitchFamily="34" charset="0"/>
                <a:ea typeface="Verdana" panose="020B0604030504040204" pitchFamily="34" charset="0"/>
              </a:rPr>
              <a:t> care </a:t>
            </a:r>
            <a:r>
              <a:rPr lang="en-US" dirty="0" err="1">
                <a:latin typeface="Verdana" panose="020B0604030504040204" pitchFamily="34" charset="0"/>
                <a:ea typeface="Verdana" panose="020B0604030504040204" pitchFamily="34" charset="0"/>
              </a:rPr>
              <a:t>computerul</a:t>
            </a:r>
            <a:r>
              <a:rPr lang="en-US" dirty="0">
                <a:latin typeface="Verdana" panose="020B0604030504040204" pitchFamily="34" charset="0"/>
                <a:ea typeface="Verdana" panose="020B0604030504040204" pitchFamily="34" charset="0"/>
              </a:rPr>
              <a:t> face un alt computer</a:t>
            </a:r>
          </a:p>
        </p:txBody>
      </p:sp>
    </p:spTree>
  </p:cSld>
  <p:clrMapOvr>
    <a:masterClrMapping/>
  </p:clrMapOvr>
  <p:transition spd="slow">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B41B3F7-2530-1ACE-80CB-277F8D37D563}"/>
              </a:ext>
            </a:extLst>
          </p:cNvPr>
          <p:cNvSpPr>
            <a:spLocks noGrp="1"/>
          </p:cNvSpPr>
          <p:nvPr>
            <p:ph type="title"/>
          </p:nvPr>
        </p:nvSpPr>
        <p:spPr>
          <a:xfrm>
            <a:off x="838200" y="365126"/>
            <a:ext cx="10515600" cy="621464"/>
          </a:xfrm>
        </p:spPr>
        <p:txBody>
          <a:bodyPr/>
          <a:lstStyle/>
          <a:p>
            <a:r>
              <a:rPr lang="en-US" b="1" dirty="0">
                <a:solidFill>
                  <a:srgbClr val="0070C0"/>
                </a:solidFill>
              </a:rPr>
              <a:t>NK</a:t>
            </a:r>
          </a:p>
        </p:txBody>
      </p:sp>
      <p:sp>
        <p:nvSpPr>
          <p:cNvPr id="3" name="Substituent conținut 2">
            <a:extLst>
              <a:ext uri="{FF2B5EF4-FFF2-40B4-BE49-F238E27FC236}">
                <a16:creationId xmlns:a16="http://schemas.microsoft.com/office/drawing/2014/main" id="{EB88162F-1298-BA12-FB35-117B752EA854}"/>
              </a:ext>
            </a:extLst>
          </p:cNvPr>
          <p:cNvSpPr>
            <a:spLocks noGrp="1"/>
          </p:cNvSpPr>
          <p:nvPr>
            <p:ph idx="1"/>
          </p:nvPr>
        </p:nvSpPr>
        <p:spPr>
          <a:xfrm>
            <a:off x="72189" y="1047583"/>
            <a:ext cx="11999495" cy="5617912"/>
          </a:xfrm>
        </p:spPr>
        <p:txBody>
          <a:bodyPr/>
          <a:lstStyle/>
          <a:p>
            <a:r>
              <a:rPr lang="en-US" dirty="0" err="1"/>
              <a:t>Nodurile</a:t>
            </a:r>
            <a:r>
              <a:rPr lang="en-US" dirty="0"/>
              <a:t> = </a:t>
            </a:r>
            <a:r>
              <a:rPr lang="en-US" dirty="0" err="1"/>
              <a:t>genele</a:t>
            </a:r>
            <a:endParaRPr lang="en-US" dirty="0"/>
          </a:p>
          <a:p>
            <a:r>
              <a:rPr lang="en-US" dirty="0" err="1"/>
              <a:t>Valorile</a:t>
            </a:r>
            <a:r>
              <a:rPr lang="en-US" dirty="0"/>
              <a:t> </a:t>
            </a:r>
            <a:r>
              <a:rPr lang="en-US" dirty="0" err="1"/>
              <a:t>nodurilor</a:t>
            </a:r>
            <a:r>
              <a:rPr lang="en-US" dirty="0"/>
              <a:t> = 0(inactive) </a:t>
            </a:r>
            <a:r>
              <a:rPr lang="en-US" dirty="0" err="1"/>
              <a:t>sau</a:t>
            </a:r>
            <a:r>
              <a:rPr lang="en-US" dirty="0"/>
              <a:t> 1(active)</a:t>
            </a:r>
          </a:p>
          <a:p>
            <a:r>
              <a:rPr lang="en-US" dirty="0" err="1"/>
              <a:t>Arcele</a:t>
            </a:r>
            <a:r>
              <a:rPr lang="en-US" dirty="0"/>
              <a:t> = orientate = </a:t>
            </a:r>
            <a:r>
              <a:rPr lang="en-US" dirty="0" err="1"/>
              <a:t>influentele</a:t>
            </a:r>
            <a:r>
              <a:rPr lang="en-US" dirty="0"/>
              <a:t> dintre gene</a:t>
            </a:r>
          </a:p>
          <a:p>
            <a:r>
              <a:rPr lang="en-US" dirty="0" err="1"/>
              <a:t>Valorile</a:t>
            </a:r>
            <a:r>
              <a:rPr lang="en-US" dirty="0"/>
              <a:t> Arcelor = 0(</a:t>
            </a:r>
            <a:r>
              <a:rPr lang="en-US" dirty="0" err="1"/>
              <a:t>reprimare</a:t>
            </a:r>
            <a:r>
              <a:rPr lang="en-US" dirty="0"/>
              <a:t>) </a:t>
            </a:r>
            <a:r>
              <a:rPr lang="en-US" dirty="0" err="1"/>
              <a:t>sau</a:t>
            </a:r>
            <a:r>
              <a:rPr lang="en-US" dirty="0"/>
              <a:t> 1(</a:t>
            </a:r>
            <a:r>
              <a:rPr lang="en-US" dirty="0" err="1"/>
              <a:t>activare</a:t>
            </a:r>
            <a:r>
              <a:rPr lang="en-US" dirty="0"/>
              <a:t>)</a:t>
            </a:r>
          </a:p>
          <a:p>
            <a:r>
              <a:rPr lang="en-US" dirty="0">
                <a:solidFill>
                  <a:srgbClr val="FF0000"/>
                </a:solidFill>
              </a:rPr>
              <a:t>Exemplu: </a:t>
            </a:r>
          </a:p>
          <a:p>
            <a:r>
              <a:rPr lang="en-US" dirty="0"/>
              <a:t>3 gene X, Y, Z</a:t>
            </a:r>
          </a:p>
          <a:p>
            <a:r>
              <a:rPr lang="en-US" dirty="0"/>
              <a:t>Reguli: </a:t>
            </a:r>
          </a:p>
          <a:p>
            <a:pPr marL="0" indent="0">
              <a:buNone/>
            </a:pPr>
            <a:r>
              <a:rPr lang="en-US" dirty="0"/>
              <a:t>	X(t+1) = X(t) </a:t>
            </a:r>
            <a:r>
              <a:rPr lang="en-US" dirty="0" err="1"/>
              <a:t>si</a:t>
            </a:r>
            <a:r>
              <a:rPr lang="en-US" dirty="0"/>
              <a:t> Y(t);</a:t>
            </a:r>
          </a:p>
          <a:p>
            <a:pPr marL="0" indent="0">
              <a:buNone/>
            </a:pPr>
            <a:r>
              <a:rPr lang="en-US" dirty="0"/>
              <a:t>	Y(t+1) = X(t) </a:t>
            </a:r>
            <a:r>
              <a:rPr lang="en-US" dirty="0" err="1"/>
              <a:t>sau</a:t>
            </a:r>
            <a:r>
              <a:rPr lang="en-US" dirty="0"/>
              <a:t> Y(t);</a:t>
            </a:r>
          </a:p>
          <a:p>
            <a:pPr marL="0" indent="0">
              <a:buNone/>
            </a:pPr>
            <a:r>
              <a:rPr lang="en-US" dirty="0"/>
              <a:t>	Z(t+1) = X(t) </a:t>
            </a:r>
            <a:r>
              <a:rPr lang="en-US" dirty="0" err="1"/>
              <a:t>sau</a:t>
            </a:r>
            <a:r>
              <a:rPr lang="en-US" dirty="0"/>
              <a:t> (</a:t>
            </a:r>
            <a:r>
              <a:rPr lang="en-US" dirty="0" err="1"/>
              <a:t>nonY</a:t>
            </a:r>
            <a:r>
              <a:rPr lang="en-US" dirty="0"/>
              <a:t>(t) </a:t>
            </a:r>
            <a:r>
              <a:rPr lang="en-US" dirty="0" err="1"/>
              <a:t>si</a:t>
            </a:r>
            <a:r>
              <a:rPr lang="en-US" dirty="0"/>
              <a:t> Z(t))</a:t>
            </a:r>
          </a:p>
        </p:txBody>
      </p:sp>
      <p:pic>
        <p:nvPicPr>
          <p:cNvPr id="5" name="Imagine 4">
            <a:extLst>
              <a:ext uri="{FF2B5EF4-FFF2-40B4-BE49-F238E27FC236}">
                <a16:creationId xmlns:a16="http://schemas.microsoft.com/office/drawing/2014/main" id="{7BD23988-F47D-67F7-C166-9A90608E5647}"/>
              </a:ext>
            </a:extLst>
          </p:cNvPr>
          <p:cNvPicPr>
            <a:picLocks noChangeAspect="1"/>
          </p:cNvPicPr>
          <p:nvPr/>
        </p:nvPicPr>
        <p:blipFill>
          <a:blip r:embed="rId2"/>
          <a:stretch>
            <a:fillRect/>
          </a:stretch>
        </p:blipFill>
        <p:spPr>
          <a:xfrm>
            <a:off x="6174044" y="3572552"/>
            <a:ext cx="4210638" cy="2829320"/>
          </a:xfrm>
          <a:prstGeom prst="rect">
            <a:avLst/>
          </a:prstGeom>
        </p:spPr>
      </p:pic>
    </p:spTree>
    <p:extLst>
      <p:ext uri="{BB962C8B-B14F-4D97-AF65-F5344CB8AC3E}">
        <p14:creationId xmlns:p14="http://schemas.microsoft.com/office/powerpoint/2010/main" val="2079430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9ED9A88-A2AC-A035-C39F-62E402169416}"/>
              </a:ext>
            </a:extLst>
          </p:cNvPr>
          <p:cNvSpPr>
            <a:spLocks noGrp="1"/>
          </p:cNvSpPr>
          <p:nvPr>
            <p:ph type="title"/>
          </p:nvPr>
        </p:nvSpPr>
        <p:spPr>
          <a:xfrm>
            <a:off x="838200" y="365125"/>
            <a:ext cx="10515600" cy="517191"/>
          </a:xfrm>
        </p:spPr>
        <p:txBody>
          <a:bodyPr/>
          <a:lstStyle/>
          <a:p>
            <a:r>
              <a:rPr lang="en-US" b="1" dirty="0">
                <a:solidFill>
                  <a:srgbClr val="0070C0"/>
                </a:solidFill>
              </a:rPr>
              <a:t>NK</a:t>
            </a:r>
            <a:endParaRPr lang="en-US" dirty="0"/>
          </a:p>
        </p:txBody>
      </p:sp>
      <p:pic>
        <p:nvPicPr>
          <p:cNvPr id="5" name="Substituent conținut 4">
            <a:extLst>
              <a:ext uri="{FF2B5EF4-FFF2-40B4-BE49-F238E27FC236}">
                <a16:creationId xmlns:a16="http://schemas.microsoft.com/office/drawing/2014/main" id="{83D3A02F-641C-8347-2B85-265D75A584C0}"/>
              </a:ext>
            </a:extLst>
          </p:cNvPr>
          <p:cNvPicPr>
            <a:picLocks noGrp="1" noChangeAspect="1"/>
          </p:cNvPicPr>
          <p:nvPr>
            <p:ph idx="1"/>
          </p:nvPr>
        </p:nvPicPr>
        <p:blipFill>
          <a:blip r:embed="rId2"/>
          <a:stretch>
            <a:fillRect/>
          </a:stretch>
        </p:blipFill>
        <p:spPr>
          <a:xfrm>
            <a:off x="2911007" y="1321772"/>
            <a:ext cx="5325218" cy="2229161"/>
          </a:xfrm>
        </p:spPr>
      </p:pic>
      <p:graphicFrame>
        <p:nvGraphicFramePr>
          <p:cNvPr id="6" name="Tabel 5">
            <a:extLst>
              <a:ext uri="{FF2B5EF4-FFF2-40B4-BE49-F238E27FC236}">
                <a16:creationId xmlns:a16="http://schemas.microsoft.com/office/drawing/2014/main" id="{50C3B774-82E8-5628-538E-E4E1EC1895C6}"/>
              </a:ext>
            </a:extLst>
          </p:cNvPr>
          <p:cNvGraphicFramePr>
            <a:graphicFrameLocks noGrp="1"/>
          </p:cNvGraphicFramePr>
          <p:nvPr>
            <p:extLst>
              <p:ext uri="{D42A27DB-BD31-4B8C-83A1-F6EECF244321}">
                <p14:modId xmlns:p14="http://schemas.microsoft.com/office/powerpoint/2010/main" val="3481997299"/>
              </p:ext>
            </p:extLst>
          </p:nvPr>
        </p:nvGraphicFramePr>
        <p:xfrm>
          <a:off x="838200" y="1321772"/>
          <a:ext cx="1855560" cy="4488561"/>
        </p:xfrm>
        <a:graphic>
          <a:graphicData uri="http://schemas.openxmlformats.org/drawingml/2006/table">
            <a:tbl>
              <a:tblPr firstRow="1" firstCol="1" bandRow="1">
                <a:tableStyleId>{5C22544A-7EE6-4342-B048-85BDC9FD1C3A}</a:tableStyleId>
              </a:tblPr>
              <a:tblGrid>
                <a:gridCol w="927780">
                  <a:extLst>
                    <a:ext uri="{9D8B030D-6E8A-4147-A177-3AD203B41FA5}">
                      <a16:colId xmlns:a16="http://schemas.microsoft.com/office/drawing/2014/main" val="4081748531"/>
                    </a:ext>
                  </a:extLst>
                </a:gridCol>
                <a:gridCol w="927780">
                  <a:extLst>
                    <a:ext uri="{9D8B030D-6E8A-4147-A177-3AD203B41FA5}">
                      <a16:colId xmlns:a16="http://schemas.microsoft.com/office/drawing/2014/main" val="205006911"/>
                    </a:ext>
                  </a:extLst>
                </a:gridCol>
              </a:tblGrid>
              <a:tr h="483482">
                <a:tc>
                  <a:txBody>
                    <a:bodyPr/>
                    <a:lstStyle/>
                    <a:p>
                      <a:pPr algn="ctr">
                        <a:lnSpc>
                          <a:spcPct val="107000"/>
                        </a:lnSpc>
                        <a:spcAft>
                          <a:spcPts val="800"/>
                        </a:spcAft>
                      </a:pPr>
                      <a:r>
                        <a:rPr lang="en-US" sz="3200" kern="100">
                          <a:effectLst/>
                        </a:rPr>
                        <a:t>t</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19109" marR="19109" marT="0" marB="0"/>
                </a:tc>
                <a:tc>
                  <a:txBody>
                    <a:bodyPr/>
                    <a:lstStyle/>
                    <a:p>
                      <a:pPr algn="ctr">
                        <a:lnSpc>
                          <a:spcPct val="107000"/>
                        </a:lnSpc>
                        <a:spcAft>
                          <a:spcPts val="800"/>
                        </a:spcAft>
                      </a:pPr>
                      <a:r>
                        <a:rPr lang="en-US" sz="3200" kern="100">
                          <a:effectLst/>
                        </a:rPr>
                        <a:t>t+1</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19109" marR="19109" marT="0" marB="0"/>
                </a:tc>
                <a:extLst>
                  <a:ext uri="{0D108BD9-81ED-4DB2-BD59-A6C34878D82A}">
                    <a16:rowId xmlns:a16="http://schemas.microsoft.com/office/drawing/2014/main" val="216453327"/>
                  </a:ext>
                </a:extLst>
              </a:tr>
              <a:tr h="483482">
                <a:tc>
                  <a:txBody>
                    <a:bodyPr/>
                    <a:lstStyle/>
                    <a:p>
                      <a:pPr algn="ctr">
                        <a:lnSpc>
                          <a:spcPct val="107000"/>
                        </a:lnSpc>
                        <a:spcAft>
                          <a:spcPts val="800"/>
                        </a:spcAft>
                      </a:pPr>
                      <a:r>
                        <a:rPr lang="en-US" sz="3200" kern="100">
                          <a:effectLst/>
                        </a:rPr>
                        <a:t>000</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19109" marR="19109" marT="0" marB="0"/>
                </a:tc>
                <a:tc>
                  <a:txBody>
                    <a:bodyPr/>
                    <a:lstStyle/>
                    <a:p>
                      <a:pPr algn="ctr">
                        <a:lnSpc>
                          <a:spcPct val="107000"/>
                        </a:lnSpc>
                        <a:spcAft>
                          <a:spcPts val="800"/>
                        </a:spcAft>
                      </a:pPr>
                      <a:r>
                        <a:rPr lang="en-US" sz="3200" kern="100">
                          <a:effectLst/>
                        </a:rPr>
                        <a:t>000</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19109" marR="19109" marT="0" marB="0"/>
                </a:tc>
                <a:extLst>
                  <a:ext uri="{0D108BD9-81ED-4DB2-BD59-A6C34878D82A}">
                    <a16:rowId xmlns:a16="http://schemas.microsoft.com/office/drawing/2014/main" val="622699726"/>
                  </a:ext>
                </a:extLst>
              </a:tr>
              <a:tr h="483482">
                <a:tc>
                  <a:txBody>
                    <a:bodyPr/>
                    <a:lstStyle/>
                    <a:p>
                      <a:pPr algn="ctr">
                        <a:lnSpc>
                          <a:spcPct val="107000"/>
                        </a:lnSpc>
                        <a:spcAft>
                          <a:spcPts val="800"/>
                        </a:spcAft>
                      </a:pPr>
                      <a:r>
                        <a:rPr lang="en-US" sz="3200" kern="100">
                          <a:effectLst/>
                        </a:rPr>
                        <a:t>001</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19109" marR="19109" marT="0" marB="0"/>
                </a:tc>
                <a:tc>
                  <a:txBody>
                    <a:bodyPr/>
                    <a:lstStyle/>
                    <a:p>
                      <a:pPr algn="ctr">
                        <a:lnSpc>
                          <a:spcPct val="107000"/>
                        </a:lnSpc>
                        <a:spcAft>
                          <a:spcPts val="800"/>
                        </a:spcAft>
                      </a:pPr>
                      <a:r>
                        <a:rPr lang="en-US" sz="3200" kern="100">
                          <a:effectLst/>
                        </a:rPr>
                        <a:t>001</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19109" marR="19109" marT="0" marB="0"/>
                </a:tc>
                <a:extLst>
                  <a:ext uri="{0D108BD9-81ED-4DB2-BD59-A6C34878D82A}">
                    <a16:rowId xmlns:a16="http://schemas.microsoft.com/office/drawing/2014/main" val="2116394025"/>
                  </a:ext>
                </a:extLst>
              </a:tr>
              <a:tr h="483482">
                <a:tc>
                  <a:txBody>
                    <a:bodyPr/>
                    <a:lstStyle/>
                    <a:p>
                      <a:pPr algn="ctr">
                        <a:lnSpc>
                          <a:spcPct val="107000"/>
                        </a:lnSpc>
                        <a:spcAft>
                          <a:spcPts val="800"/>
                        </a:spcAft>
                      </a:pPr>
                      <a:r>
                        <a:rPr lang="en-US" sz="3200" kern="100">
                          <a:effectLst/>
                        </a:rPr>
                        <a:t>010</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19109" marR="19109" marT="0" marB="0"/>
                </a:tc>
                <a:tc>
                  <a:txBody>
                    <a:bodyPr/>
                    <a:lstStyle/>
                    <a:p>
                      <a:pPr algn="ctr">
                        <a:lnSpc>
                          <a:spcPct val="107000"/>
                        </a:lnSpc>
                        <a:spcAft>
                          <a:spcPts val="800"/>
                        </a:spcAft>
                      </a:pPr>
                      <a:r>
                        <a:rPr lang="en-US" sz="3200" kern="100">
                          <a:effectLst/>
                        </a:rPr>
                        <a:t>010</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19109" marR="19109" marT="0" marB="0"/>
                </a:tc>
                <a:extLst>
                  <a:ext uri="{0D108BD9-81ED-4DB2-BD59-A6C34878D82A}">
                    <a16:rowId xmlns:a16="http://schemas.microsoft.com/office/drawing/2014/main" val="1000981798"/>
                  </a:ext>
                </a:extLst>
              </a:tr>
              <a:tr h="483482">
                <a:tc>
                  <a:txBody>
                    <a:bodyPr/>
                    <a:lstStyle/>
                    <a:p>
                      <a:pPr algn="ctr">
                        <a:lnSpc>
                          <a:spcPct val="107000"/>
                        </a:lnSpc>
                        <a:spcAft>
                          <a:spcPts val="800"/>
                        </a:spcAft>
                      </a:pPr>
                      <a:r>
                        <a:rPr lang="en-US" sz="3200" kern="100">
                          <a:effectLst/>
                        </a:rPr>
                        <a:t>011</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19109" marR="19109" marT="0" marB="0"/>
                </a:tc>
                <a:tc>
                  <a:txBody>
                    <a:bodyPr/>
                    <a:lstStyle/>
                    <a:p>
                      <a:pPr algn="ctr">
                        <a:lnSpc>
                          <a:spcPct val="107000"/>
                        </a:lnSpc>
                        <a:spcAft>
                          <a:spcPts val="800"/>
                        </a:spcAft>
                      </a:pPr>
                      <a:r>
                        <a:rPr lang="en-US" sz="3200" kern="100">
                          <a:effectLst/>
                        </a:rPr>
                        <a:t>010</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19109" marR="19109" marT="0" marB="0"/>
                </a:tc>
                <a:extLst>
                  <a:ext uri="{0D108BD9-81ED-4DB2-BD59-A6C34878D82A}">
                    <a16:rowId xmlns:a16="http://schemas.microsoft.com/office/drawing/2014/main" val="1019267239"/>
                  </a:ext>
                </a:extLst>
              </a:tr>
              <a:tr h="483482">
                <a:tc>
                  <a:txBody>
                    <a:bodyPr/>
                    <a:lstStyle/>
                    <a:p>
                      <a:pPr algn="ctr">
                        <a:lnSpc>
                          <a:spcPct val="107000"/>
                        </a:lnSpc>
                        <a:spcAft>
                          <a:spcPts val="800"/>
                        </a:spcAft>
                      </a:pPr>
                      <a:r>
                        <a:rPr lang="en-US" sz="3200" kern="100">
                          <a:effectLst/>
                        </a:rPr>
                        <a:t>100</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19109" marR="19109" marT="0" marB="0"/>
                </a:tc>
                <a:tc>
                  <a:txBody>
                    <a:bodyPr/>
                    <a:lstStyle/>
                    <a:p>
                      <a:pPr algn="ctr">
                        <a:lnSpc>
                          <a:spcPct val="107000"/>
                        </a:lnSpc>
                        <a:spcAft>
                          <a:spcPts val="800"/>
                        </a:spcAft>
                      </a:pPr>
                      <a:r>
                        <a:rPr lang="en-US" sz="3200" kern="100">
                          <a:effectLst/>
                        </a:rPr>
                        <a:t>011</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19109" marR="19109" marT="0" marB="0"/>
                </a:tc>
                <a:extLst>
                  <a:ext uri="{0D108BD9-81ED-4DB2-BD59-A6C34878D82A}">
                    <a16:rowId xmlns:a16="http://schemas.microsoft.com/office/drawing/2014/main" val="3258932392"/>
                  </a:ext>
                </a:extLst>
              </a:tr>
              <a:tr h="483482">
                <a:tc>
                  <a:txBody>
                    <a:bodyPr/>
                    <a:lstStyle/>
                    <a:p>
                      <a:pPr algn="ctr">
                        <a:lnSpc>
                          <a:spcPct val="107000"/>
                        </a:lnSpc>
                        <a:spcAft>
                          <a:spcPts val="800"/>
                        </a:spcAft>
                      </a:pPr>
                      <a:r>
                        <a:rPr lang="en-US" sz="3200" kern="100">
                          <a:effectLst/>
                        </a:rPr>
                        <a:t>101</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19109" marR="19109" marT="0" marB="0"/>
                </a:tc>
                <a:tc>
                  <a:txBody>
                    <a:bodyPr/>
                    <a:lstStyle/>
                    <a:p>
                      <a:pPr algn="ctr">
                        <a:lnSpc>
                          <a:spcPct val="107000"/>
                        </a:lnSpc>
                        <a:spcAft>
                          <a:spcPts val="800"/>
                        </a:spcAft>
                      </a:pPr>
                      <a:r>
                        <a:rPr lang="en-US" sz="3200" kern="100">
                          <a:effectLst/>
                        </a:rPr>
                        <a:t>011</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19109" marR="19109" marT="0" marB="0"/>
                </a:tc>
                <a:extLst>
                  <a:ext uri="{0D108BD9-81ED-4DB2-BD59-A6C34878D82A}">
                    <a16:rowId xmlns:a16="http://schemas.microsoft.com/office/drawing/2014/main" val="617331775"/>
                  </a:ext>
                </a:extLst>
              </a:tr>
              <a:tr h="483482">
                <a:tc>
                  <a:txBody>
                    <a:bodyPr/>
                    <a:lstStyle/>
                    <a:p>
                      <a:pPr algn="ctr">
                        <a:lnSpc>
                          <a:spcPct val="107000"/>
                        </a:lnSpc>
                        <a:spcAft>
                          <a:spcPts val="800"/>
                        </a:spcAft>
                      </a:pPr>
                      <a:r>
                        <a:rPr lang="en-US" sz="3200" kern="100">
                          <a:effectLst/>
                        </a:rPr>
                        <a:t>110</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19109" marR="19109" marT="0" marB="0"/>
                </a:tc>
                <a:tc>
                  <a:txBody>
                    <a:bodyPr/>
                    <a:lstStyle/>
                    <a:p>
                      <a:pPr algn="ctr">
                        <a:lnSpc>
                          <a:spcPct val="107000"/>
                        </a:lnSpc>
                        <a:spcAft>
                          <a:spcPts val="800"/>
                        </a:spcAft>
                      </a:pPr>
                      <a:r>
                        <a:rPr lang="en-US" sz="3200" kern="100">
                          <a:effectLst/>
                        </a:rPr>
                        <a:t>111</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19109" marR="19109" marT="0" marB="0"/>
                </a:tc>
                <a:extLst>
                  <a:ext uri="{0D108BD9-81ED-4DB2-BD59-A6C34878D82A}">
                    <a16:rowId xmlns:a16="http://schemas.microsoft.com/office/drawing/2014/main" val="4237813956"/>
                  </a:ext>
                </a:extLst>
              </a:tr>
              <a:tr h="483482">
                <a:tc>
                  <a:txBody>
                    <a:bodyPr/>
                    <a:lstStyle/>
                    <a:p>
                      <a:pPr algn="ctr">
                        <a:lnSpc>
                          <a:spcPct val="107000"/>
                        </a:lnSpc>
                        <a:spcAft>
                          <a:spcPts val="800"/>
                        </a:spcAft>
                      </a:pPr>
                      <a:r>
                        <a:rPr lang="en-US" sz="3200" kern="100">
                          <a:effectLst/>
                        </a:rPr>
                        <a:t>111</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19109" marR="19109" marT="0" marB="0"/>
                </a:tc>
                <a:tc>
                  <a:txBody>
                    <a:bodyPr/>
                    <a:lstStyle/>
                    <a:p>
                      <a:pPr algn="ctr">
                        <a:lnSpc>
                          <a:spcPct val="107000"/>
                        </a:lnSpc>
                        <a:spcAft>
                          <a:spcPts val="800"/>
                        </a:spcAft>
                      </a:pPr>
                      <a:r>
                        <a:rPr lang="en-US" sz="3200" kern="100" dirty="0">
                          <a:effectLst/>
                        </a:rPr>
                        <a:t>111</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9109" marR="19109" marT="0" marB="0"/>
                </a:tc>
                <a:extLst>
                  <a:ext uri="{0D108BD9-81ED-4DB2-BD59-A6C34878D82A}">
                    <a16:rowId xmlns:a16="http://schemas.microsoft.com/office/drawing/2014/main" val="716133201"/>
                  </a:ext>
                </a:extLst>
              </a:tr>
            </a:tbl>
          </a:graphicData>
        </a:graphic>
      </p:graphicFrame>
      <p:sp>
        <p:nvSpPr>
          <p:cNvPr id="7" name="Titlu 1">
            <a:extLst>
              <a:ext uri="{FF2B5EF4-FFF2-40B4-BE49-F238E27FC236}">
                <a16:creationId xmlns:a16="http://schemas.microsoft.com/office/drawing/2014/main" id="{F37CB512-0FD8-A221-9C0B-0D24460F9C5A}"/>
              </a:ext>
            </a:extLst>
          </p:cNvPr>
          <p:cNvSpPr txBox="1">
            <a:spLocks/>
          </p:cNvSpPr>
          <p:nvPr/>
        </p:nvSpPr>
        <p:spPr bwMode="auto">
          <a:xfrm>
            <a:off x="2911007" y="3833550"/>
            <a:ext cx="8062878" cy="191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defTabSz="914400"/>
            <a:r>
              <a:rPr lang="en-US" sz="2800" b="1" dirty="0" err="1">
                <a:solidFill>
                  <a:srgbClr val="FF0000"/>
                </a:solidFill>
              </a:rPr>
              <a:t>Observatii</a:t>
            </a:r>
            <a:r>
              <a:rPr lang="en-US" sz="2800" b="1" dirty="0">
                <a:solidFill>
                  <a:srgbClr val="0070C0"/>
                </a:solidFill>
              </a:rPr>
              <a:t>:</a:t>
            </a:r>
          </a:p>
          <a:p>
            <a:pPr defTabSz="914400"/>
            <a:r>
              <a:rPr lang="en-US" sz="2800" b="1" dirty="0">
                <a:solidFill>
                  <a:srgbClr val="0070C0"/>
                </a:solidFill>
              </a:rPr>
              <a:t>- Pot </a:t>
            </a:r>
            <a:r>
              <a:rPr lang="en-US" sz="2800" b="1" dirty="0" err="1">
                <a:solidFill>
                  <a:srgbClr val="0070C0"/>
                </a:solidFill>
              </a:rPr>
              <a:t>exista</a:t>
            </a:r>
            <a:r>
              <a:rPr lang="en-US" sz="2800" b="1" dirty="0">
                <a:solidFill>
                  <a:srgbClr val="0070C0"/>
                </a:solidFill>
              </a:rPr>
              <a:t> </a:t>
            </a:r>
            <a:r>
              <a:rPr lang="en-US" sz="2800" b="1" dirty="0" err="1">
                <a:solidFill>
                  <a:srgbClr val="0070C0"/>
                </a:solidFill>
              </a:rPr>
              <a:t>circuite</a:t>
            </a:r>
            <a:endParaRPr lang="en-US" sz="2800" b="1" dirty="0">
              <a:solidFill>
                <a:srgbClr val="0070C0"/>
              </a:solidFill>
            </a:endParaRPr>
          </a:p>
          <a:p>
            <a:pPr defTabSz="914400"/>
            <a:r>
              <a:rPr lang="en-US" sz="2800" b="1" dirty="0">
                <a:solidFill>
                  <a:srgbClr val="0070C0"/>
                </a:solidFill>
              </a:rPr>
              <a:t>- Nu </a:t>
            </a:r>
            <a:r>
              <a:rPr lang="en-US" sz="2800" b="1" dirty="0" err="1">
                <a:solidFill>
                  <a:srgbClr val="0070C0"/>
                </a:solidFill>
              </a:rPr>
              <a:t>toate</a:t>
            </a:r>
            <a:r>
              <a:rPr lang="en-US" sz="2800" b="1" dirty="0">
                <a:solidFill>
                  <a:srgbClr val="0070C0"/>
                </a:solidFill>
              </a:rPr>
              <a:t> </a:t>
            </a:r>
            <a:r>
              <a:rPr lang="en-US" sz="2800" b="1" dirty="0" err="1">
                <a:solidFill>
                  <a:srgbClr val="0070C0"/>
                </a:solidFill>
              </a:rPr>
              <a:t>nodurile</a:t>
            </a:r>
            <a:r>
              <a:rPr lang="en-US" sz="2800" b="1" dirty="0">
                <a:solidFill>
                  <a:srgbClr val="0070C0"/>
                </a:solidFill>
              </a:rPr>
              <a:t> sunt </a:t>
            </a:r>
            <a:r>
              <a:rPr lang="en-US" sz="2800" b="1" dirty="0" err="1">
                <a:solidFill>
                  <a:srgbClr val="0070C0"/>
                </a:solidFill>
              </a:rPr>
              <a:t>accesibile</a:t>
            </a:r>
            <a:r>
              <a:rPr lang="en-US" sz="2800" b="1" dirty="0">
                <a:solidFill>
                  <a:srgbClr val="0070C0"/>
                </a:solidFill>
              </a:rPr>
              <a:t> din </a:t>
            </a:r>
            <a:r>
              <a:rPr lang="en-US" sz="2800" b="1" dirty="0" err="1">
                <a:solidFill>
                  <a:srgbClr val="0070C0"/>
                </a:solidFill>
              </a:rPr>
              <a:t>oricare</a:t>
            </a:r>
            <a:r>
              <a:rPr lang="en-US" sz="2800" b="1" dirty="0">
                <a:solidFill>
                  <a:srgbClr val="0070C0"/>
                </a:solidFill>
              </a:rPr>
              <a:t> alt nod</a:t>
            </a:r>
          </a:p>
          <a:p>
            <a:pPr defTabSz="914400"/>
            <a:r>
              <a:rPr lang="en-US" sz="2800" b="1" dirty="0">
                <a:solidFill>
                  <a:srgbClr val="0070C0"/>
                </a:solidFill>
              </a:rPr>
              <a:t>- </a:t>
            </a:r>
            <a:r>
              <a:rPr lang="en-US" sz="2800" b="1" dirty="0" err="1">
                <a:solidFill>
                  <a:srgbClr val="0070C0"/>
                </a:solidFill>
              </a:rPr>
              <a:t>Succesorii</a:t>
            </a:r>
            <a:r>
              <a:rPr lang="en-US" sz="2800" b="1" dirty="0">
                <a:solidFill>
                  <a:srgbClr val="0070C0"/>
                </a:solidFill>
              </a:rPr>
              <a:t> sunt </a:t>
            </a:r>
            <a:r>
              <a:rPr lang="en-US" sz="2800" b="1" dirty="0" err="1">
                <a:solidFill>
                  <a:srgbClr val="0070C0"/>
                </a:solidFill>
              </a:rPr>
              <a:t>unici</a:t>
            </a:r>
            <a:endParaRPr lang="en-US" sz="2800" b="1" dirty="0">
              <a:solidFill>
                <a:srgbClr val="0070C0"/>
              </a:solidFill>
            </a:endParaRPr>
          </a:p>
          <a:p>
            <a:pPr defTabSz="914400"/>
            <a:r>
              <a:rPr lang="en-US" sz="2800" b="1" dirty="0">
                <a:solidFill>
                  <a:srgbClr val="0070C0"/>
                </a:solidFill>
              </a:rPr>
              <a:t>- </a:t>
            </a:r>
            <a:r>
              <a:rPr lang="en-US" sz="2800" b="1" dirty="0" err="1">
                <a:solidFill>
                  <a:srgbClr val="0070C0"/>
                </a:solidFill>
              </a:rPr>
              <a:t>Predecesorii</a:t>
            </a:r>
            <a:r>
              <a:rPr lang="en-US" sz="2800" b="1" dirty="0">
                <a:solidFill>
                  <a:srgbClr val="0070C0"/>
                </a:solidFill>
              </a:rPr>
              <a:t> pot fi </a:t>
            </a:r>
            <a:r>
              <a:rPr lang="en-US" sz="2800" b="1" dirty="0" err="1">
                <a:solidFill>
                  <a:srgbClr val="0070C0"/>
                </a:solidFill>
              </a:rPr>
              <a:t>multipli</a:t>
            </a:r>
            <a:endParaRPr lang="en-US" sz="2800" b="1" dirty="0">
              <a:solidFill>
                <a:srgbClr val="0070C0"/>
              </a:solidFill>
            </a:endParaRPr>
          </a:p>
        </p:txBody>
      </p:sp>
    </p:spTree>
    <p:extLst>
      <p:ext uri="{BB962C8B-B14F-4D97-AF65-F5344CB8AC3E}">
        <p14:creationId xmlns:p14="http://schemas.microsoft.com/office/powerpoint/2010/main" val="3463401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u 1">
            <a:extLst>
              <a:ext uri="{FF2B5EF4-FFF2-40B4-BE49-F238E27FC236}">
                <a16:creationId xmlns:a16="http://schemas.microsoft.com/office/drawing/2014/main" id="{8266927A-D25A-BC38-48AA-8B95193CFF34}"/>
              </a:ext>
            </a:extLst>
          </p:cNvPr>
          <p:cNvSpPr>
            <a:spLocks noGrp="1"/>
          </p:cNvSpPr>
          <p:nvPr>
            <p:ph type="title"/>
          </p:nvPr>
        </p:nvSpPr>
        <p:spPr>
          <a:xfrm>
            <a:off x="0" y="0"/>
            <a:ext cx="10515600" cy="620713"/>
          </a:xfrm>
        </p:spPr>
        <p:txBody>
          <a:bodyPr/>
          <a:lstStyle/>
          <a:p>
            <a:pPr eaLnBrk="1" hangingPunct="1"/>
            <a:r>
              <a:rPr lang="en-US" altLang="en-US"/>
              <a:t>Analiza coevolutiei</a:t>
            </a:r>
          </a:p>
        </p:txBody>
      </p:sp>
      <p:sp>
        <p:nvSpPr>
          <p:cNvPr id="20483" name="Substituent conținut 2">
            <a:extLst>
              <a:ext uri="{FF2B5EF4-FFF2-40B4-BE49-F238E27FC236}">
                <a16:creationId xmlns:a16="http://schemas.microsoft.com/office/drawing/2014/main" id="{D39FAC49-D9D1-55FE-A3EE-01F42241465E}"/>
              </a:ext>
            </a:extLst>
          </p:cNvPr>
          <p:cNvSpPr>
            <a:spLocks noGrp="1"/>
          </p:cNvSpPr>
          <p:nvPr>
            <p:ph idx="1"/>
          </p:nvPr>
        </p:nvSpPr>
        <p:spPr>
          <a:xfrm>
            <a:off x="100013" y="620713"/>
            <a:ext cx="10515600" cy="5005387"/>
          </a:xfrm>
        </p:spPr>
        <p:txBody>
          <a:bodyPr/>
          <a:lstStyle/>
          <a:p>
            <a:pPr eaLnBrk="1" hangingPunct="1"/>
            <a:r>
              <a:rPr lang="en-US" altLang="en-US"/>
              <a:t>Ce</a:t>
            </a:r>
          </a:p>
          <a:p>
            <a:pPr lvl="1" eaLnBrk="1" hangingPunct="1"/>
            <a:r>
              <a:rPr lang="en-US" altLang="en-US"/>
              <a:t>Variabile de baza: ADN, aminoacizi, gene, grupuri de gene</a:t>
            </a:r>
          </a:p>
          <a:p>
            <a:pPr lvl="1" eaLnBrk="1" hangingPunct="1"/>
            <a:r>
              <a:rPr lang="en-US" altLang="en-US"/>
              <a:t>Tipuri de variabile: continui (greutatea, inaltimea etc), binare(poate zbura sau nu etc), categorii (“C”, “G”, “A”, “T”), siruri</a:t>
            </a:r>
          </a:p>
          <a:p>
            <a:pPr lvl="1" eaLnBrk="1" hangingPunct="1"/>
            <a:r>
              <a:rPr lang="en-US" altLang="en-US"/>
              <a:t>Scopuri: </a:t>
            </a:r>
            <a:r>
              <a:rPr lang="en-US" altLang="en-US">
                <a:solidFill>
                  <a:srgbClr val="FF0000"/>
                </a:solidFill>
              </a:rPr>
              <a:t>predictii coevolutie</a:t>
            </a:r>
            <a:r>
              <a:rPr lang="en-US" altLang="en-US"/>
              <a:t>, perechi coevolutive etc, </a:t>
            </a:r>
            <a:r>
              <a:rPr lang="en-US" altLang="en-US">
                <a:solidFill>
                  <a:srgbClr val="FF0000"/>
                </a:solidFill>
              </a:rPr>
              <a:t>corelatii</a:t>
            </a:r>
            <a:r>
              <a:rPr lang="en-US" altLang="en-US"/>
              <a:t>, </a:t>
            </a:r>
            <a:r>
              <a:rPr lang="en-US" altLang="en-US">
                <a:solidFill>
                  <a:srgbClr val="FF0000"/>
                </a:solidFill>
              </a:rPr>
              <a:t>predictii</a:t>
            </a:r>
            <a:r>
              <a:rPr lang="en-US" altLang="en-US"/>
              <a:t> alte functionalitati sau comportamente</a:t>
            </a:r>
          </a:p>
          <a:p>
            <a:pPr lvl="1" eaLnBrk="1" hangingPunct="1"/>
            <a:endParaRPr lang="en-US" altLang="en-US"/>
          </a:p>
          <a:p>
            <a:pPr eaLnBrk="1" hangingPunct="1"/>
            <a:r>
              <a:rPr lang="en-US" altLang="en-US"/>
              <a:t>Cum</a:t>
            </a:r>
          </a:p>
          <a:p>
            <a:pPr lvl="1" eaLnBrk="1" hangingPunct="1"/>
            <a:r>
              <a:rPr lang="en-US" altLang="en-US"/>
              <a:t>Arbore filogenetic</a:t>
            </a:r>
          </a:p>
          <a:p>
            <a:pPr lvl="1" eaLnBrk="1" hangingPunct="1"/>
            <a:r>
              <a:rPr lang="en-US" altLang="en-US"/>
              <a:t>Modelare (statistica, optimizare etc)</a:t>
            </a:r>
          </a:p>
          <a:p>
            <a:pPr lvl="1" eaLnBrk="1" hangingPunct="1"/>
            <a:r>
              <a:rPr lang="en-US" altLang="en-US"/>
              <a:t>Cadrul de lucru: estimare, testare, prioritati, predictii</a:t>
            </a:r>
          </a:p>
          <a:p>
            <a:pPr lvl="1" eaLnBrk="1" hangingPunct="1"/>
            <a:r>
              <a:rPr lang="en-US" altLang="en-US"/>
              <a:t>Tipuri de interactiuni</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u 1">
            <a:extLst>
              <a:ext uri="{FF2B5EF4-FFF2-40B4-BE49-F238E27FC236}">
                <a16:creationId xmlns:a16="http://schemas.microsoft.com/office/drawing/2014/main" id="{25CD9CF9-CFC8-94B1-3850-12E92DBCB52D}"/>
              </a:ext>
            </a:extLst>
          </p:cNvPr>
          <p:cNvSpPr>
            <a:spLocks noGrp="1"/>
          </p:cNvSpPr>
          <p:nvPr>
            <p:ph type="title"/>
          </p:nvPr>
        </p:nvSpPr>
        <p:spPr/>
        <p:txBody>
          <a:bodyPr/>
          <a:lstStyle/>
          <a:p>
            <a:pPr eaLnBrk="1" hangingPunct="1"/>
            <a:r>
              <a:rPr lang="en-US" altLang="en-US"/>
              <a:t>Exemple de analiza</a:t>
            </a:r>
          </a:p>
        </p:txBody>
      </p:sp>
      <p:pic>
        <p:nvPicPr>
          <p:cNvPr id="21507" name="Substituent conținut 3">
            <a:extLst>
              <a:ext uri="{FF2B5EF4-FFF2-40B4-BE49-F238E27FC236}">
                <a16:creationId xmlns:a16="http://schemas.microsoft.com/office/drawing/2014/main" id="{8AE57140-D351-D2ED-E83E-ED81FD4B2A9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575" y="1690688"/>
            <a:ext cx="12220575" cy="46101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u 1">
            <a:extLst>
              <a:ext uri="{FF2B5EF4-FFF2-40B4-BE49-F238E27FC236}">
                <a16:creationId xmlns:a16="http://schemas.microsoft.com/office/drawing/2014/main" id="{DCA4D307-C9C7-C3CB-7CCE-D221B48E66C9}"/>
              </a:ext>
            </a:extLst>
          </p:cNvPr>
          <p:cNvSpPr>
            <a:spLocks noGrp="1"/>
          </p:cNvSpPr>
          <p:nvPr>
            <p:ph type="title"/>
          </p:nvPr>
        </p:nvSpPr>
        <p:spPr>
          <a:xfrm>
            <a:off x="0" y="30163"/>
            <a:ext cx="10515600" cy="650875"/>
          </a:xfrm>
        </p:spPr>
        <p:txBody>
          <a:bodyPr/>
          <a:lstStyle/>
          <a:p>
            <a:pPr eaLnBrk="1" hangingPunct="1"/>
            <a:r>
              <a:rPr lang="en-US" altLang="en-US"/>
              <a:t>Arbore evolutie genetica</a:t>
            </a:r>
          </a:p>
        </p:txBody>
      </p:sp>
      <p:pic>
        <p:nvPicPr>
          <p:cNvPr id="22531" name="Substituent conținut 3">
            <a:extLst>
              <a:ext uri="{FF2B5EF4-FFF2-40B4-BE49-F238E27FC236}">
                <a16:creationId xmlns:a16="http://schemas.microsoft.com/office/drawing/2014/main" id="{2C3325A4-2B3E-6B73-F2F2-B4653842337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219200"/>
            <a:ext cx="7631113" cy="4400550"/>
          </a:xfrm>
        </p:spPr>
      </p:pic>
      <p:pic>
        <p:nvPicPr>
          <p:cNvPr id="22532" name="Imagine 4">
            <a:extLst>
              <a:ext uri="{FF2B5EF4-FFF2-40B4-BE49-F238E27FC236}">
                <a16:creationId xmlns:a16="http://schemas.microsoft.com/office/drawing/2014/main" id="{B6B5F52C-62B0-2A4F-9CC8-A5A4FB1D2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2713" y="1219200"/>
            <a:ext cx="4408487" cy="441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u 1">
            <a:extLst>
              <a:ext uri="{FF2B5EF4-FFF2-40B4-BE49-F238E27FC236}">
                <a16:creationId xmlns:a16="http://schemas.microsoft.com/office/drawing/2014/main" id="{3CE19228-126E-22C5-AD27-C00A49A9417F}"/>
              </a:ext>
            </a:extLst>
          </p:cNvPr>
          <p:cNvSpPr>
            <a:spLocks noGrp="1"/>
          </p:cNvSpPr>
          <p:nvPr>
            <p:ph type="title"/>
          </p:nvPr>
        </p:nvSpPr>
        <p:spPr>
          <a:xfrm>
            <a:off x="0" y="17463"/>
            <a:ext cx="10515600" cy="1325562"/>
          </a:xfrm>
        </p:spPr>
        <p:txBody>
          <a:bodyPr/>
          <a:lstStyle/>
          <a:p>
            <a:pPr eaLnBrk="1" hangingPunct="1"/>
            <a:r>
              <a:rPr lang="en-US" altLang="en-US"/>
              <a:t>Rearanjare gene + mutatii</a:t>
            </a:r>
          </a:p>
        </p:txBody>
      </p:sp>
      <p:pic>
        <p:nvPicPr>
          <p:cNvPr id="23555" name="Substituent conținut 3">
            <a:extLst>
              <a:ext uri="{FF2B5EF4-FFF2-40B4-BE49-F238E27FC236}">
                <a16:creationId xmlns:a16="http://schemas.microsoft.com/office/drawing/2014/main" id="{2C2659AC-39C9-CF95-13BA-ADFC892B72B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63" y="1524000"/>
            <a:ext cx="12196763" cy="38100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u 1">
            <a:extLst>
              <a:ext uri="{FF2B5EF4-FFF2-40B4-BE49-F238E27FC236}">
                <a16:creationId xmlns:a16="http://schemas.microsoft.com/office/drawing/2014/main" id="{E887D172-3CA3-35A4-4B61-1E84FDEC921B}"/>
              </a:ext>
            </a:extLst>
          </p:cNvPr>
          <p:cNvSpPr>
            <a:spLocks noGrp="1"/>
          </p:cNvSpPr>
          <p:nvPr>
            <p:ph type="title"/>
          </p:nvPr>
        </p:nvSpPr>
        <p:spPr/>
        <p:txBody>
          <a:bodyPr/>
          <a:lstStyle/>
          <a:p>
            <a:pPr eaLnBrk="1" hangingPunct="1"/>
            <a:r>
              <a:rPr lang="en-US" altLang="en-US"/>
              <a:t>Masuratori cantitative</a:t>
            </a:r>
          </a:p>
        </p:txBody>
      </p:sp>
      <p:sp>
        <p:nvSpPr>
          <p:cNvPr id="24579" name="Substituent conținut 2">
            <a:extLst>
              <a:ext uri="{FF2B5EF4-FFF2-40B4-BE49-F238E27FC236}">
                <a16:creationId xmlns:a16="http://schemas.microsoft.com/office/drawing/2014/main" id="{DD42335E-23E9-6ABB-FE02-508F07119CF7}"/>
              </a:ext>
            </a:extLst>
          </p:cNvPr>
          <p:cNvSpPr>
            <a:spLocks noGrp="1"/>
          </p:cNvSpPr>
          <p:nvPr>
            <p:ph idx="1"/>
          </p:nvPr>
        </p:nvSpPr>
        <p:spPr/>
        <p:txBody>
          <a:bodyPr/>
          <a:lstStyle/>
          <a:p>
            <a:pPr eaLnBrk="1" hangingPunct="1"/>
            <a:r>
              <a:rPr lang="en-US" altLang="en-US"/>
              <a:t>Matricea distantelor dintre gene</a:t>
            </a:r>
          </a:p>
          <a:p>
            <a:pPr lvl="1" eaLnBrk="1" hangingPunct="1"/>
            <a:r>
              <a:rPr lang="en-US" altLang="en-US"/>
              <a:t>Mutatie: d=1</a:t>
            </a:r>
          </a:p>
          <a:p>
            <a:pPr lvl="1" eaLnBrk="1" hangingPunct="1"/>
            <a:r>
              <a:rPr lang="en-US" altLang="en-US"/>
              <a:t>Aparitie/disparitie gena: d=2</a:t>
            </a:r>
          </a:p>
        </p:txBody>
      </p:sp>
      <p:pic>
        <p:nvPicPr>
          <p:cNvPr id="24580" name="Imagine 3">
            <a:extLst>
              <a:ext uri="{FF2B5EF4-FFF2-40B4-BE49-F238E27FC236}">
                <a16:creationId xmlns:a16="http://schemas.microsoft.com/office/drawing/2014/main" id="{554D9C2C-1FC4-524D-CA0C-0667CD67EC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97250"/>
            <a:ext cx="12192000"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u 1">
            <a:extLst>
              <a:ext uri="{FF2B5EF4-FFF2-40B4-BE49-F238E27FC236}">
                <a16:creationId xmlns:a16="http://schemas.microsoft.com/office/drawing/2014/main" id="{48786E19-3EE6-7338-42C7-3EDCD3B0ECE7}"/>
              </a:ext>
            </a:extLst>
          </p:cNvPr>
          <p:cNvSpPr>
            <a:spLocks noGrp="1"/>
          </p:cNvSpPr>
          <p:nvPr>
            <p:ph type="title"/>
          </p:nvPr>
        </p:nvSpPr>
        <p:spPr>
          <a:xfrm>
            <a:off x="0" y="0"/>
            <a:ext cx="10515600" cy="485775"/>
          </a:xfrm>
        </p:spPr>
        <p:txBody>
          <a:bodyPr/>
          <a:lstStyle/>
          <a:p>
            <a:pPr eaLnBrk="1" hangingPunct="1"/>
            <a:r>
              <a:rPr lang="en-US" altLang="en-US"/>
              <a:t>Predictii</a:t>
            </a:r>
          </a:p>
        </p:txBody>
      </p:sp>
      <p:pic>
        <p:nvPicPr>
          <p:cNvPr id="25603" name="Substituent conținut 3">
            <a:extLst>
              <a:ext uri="{FF2B5EF4-FFF2-40B4-BE49-F238E27FC236}">
                <a16:creationId xmlns:a16="http://schemas.microsoft.com/office/drawing/2014/main" id="{022C71EE-012A-EC7C-1EC1-06DA0E12A7F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39975" y="0"/>
            <a:ext cx="9196388" cy="6858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79A626D3-7655-9E33-EB16-031C5E2C44FE}"/>
              </a:ext>
            </a:extLst>
          </p:cNvPr>
          <p:cNvSpPr>
            <a:spLocks noGrp="1"/>
          </p:cNvSpPr>
          <p:nvPr>
            <p:ph type="title"/>
          </p:nvPr>
        </p:nvSpPr>
        <p:spPr>
          <a:xfrm>
            <a:off x="0" y="0"/>
            <a:ext cx="10515600" cy="1325563"/>
          </a:xfrm>
        </p:spPr>
        <p:txBody>
          <a:bodyPr/>
          <a:lstStyle/>
          <a:p>
            <a:pPr eaLnBrk="1" hangingPunct="1"/>
            <a:r>
              <a:rPr lang="en-US" altLang="en-US">
                <a:solidFill>
                  <a:srgbClr val="7030A0"/>
                </a:solidFill>
                <a:latin typeface="Verdana" panose="020B0604030504040204" pitchFamily="34" charset="0"/>
                <a:ea typeface="Verdana" panose="020B0604030504040204" pitchFamily="34" charset="0"/>
                <a:cs typeface="Verdana" panose="020B0604030504040204" pitchFamily="34" charset="0"/>
              </a:rPr>
              <a:t>Definitii</a:t>
            </a:r>
          </a:p>
        </p:txBody>
      </p:sp>
      <p:sp>
        <p:nvSpPr>
          <p:cNvPr id="3075" name="Content Placeholder 2">
            <a:extLst>
              <a:ext uri="{FF2B5EF4-FFF2-40B4-BE49-F238E27FC236}">
                <a16:creationId xmlns:a16="http://schemas.microsoft.com/office/drawing/2014/main" id="{5797E5EC-5944-DAE9-BA11-C8375154E295}"/>
              </a:ext>
            </a:extLst>
          </p:cNvPr>
          <p:cNvSpPr>
            <a:spLocks noGrp="1"/>
          </p:cNvSpPr>
          <p:nvPr>
            <p:ph idx="1"/>
          </p:nvPr>
        </p:nvSpPr>
        <p:spPr>
          <a:xfrm>
            <a:off x="1017588" y="1158875"/>
            <a:ext cx="10515600" cy="5353050"/>
          </a:xfrm>
        </p:spPr>
        <p:txBody>
          <a:bodyPr/>
          <a:lstStyle/>
          <a:p>
            <a:pPr eaLnBrk="1" hangingPunct="1">
              <a:lnSpc>
                <a:spcPct val="120000"/>
              </a:lnSpc>
            </a:pPr>
            <a:r>
              <a:rPr lang="en-US" altLang="en-US" sz="1800">
                <a:solidFill>
                  <a:srgbClr val="FF0000"/>
                </a:solidFill>
                <a:latin typeface="Verdana" panose="020B0604030504040204" pitchFamily="34" charset="0"/>
                <a:ea typeface="Verdana" panose="020B0604030504040204" pitchFamily="34" charset="0"/>
                <a:cs typeface="Verdana" panose="020B0604030504040204" pitchFamily="34" charset="0"/>
              </a:rPr>
              <a:t>Ehrlich and Raven </a:t>
            </a:r>
            <a:r>
              <a:rPr lang="en-US" altLang="en-US" sz="1800">
                <a:latin typeface="Verdana" panose="020B0604030504040204" pitchFamily="34" charset="0"/>
                <a:ea typeface="Verdana" panose="020B0604030504040204" pitchFamily="34" charset="0"/>
                <a:cs typeface="Verdana" panose="020B0604030504040204" pitchFamily="34" charset="0"/>
              </a:rPr>
              <a:t>(</a:t>
            </a:r>
            <a:r>
              <a:rPr lang="en-US" altLang="en-US" sz="1800" u="sng">
                <a:latin typeface="Verdana" panose="020B0604030504040204" pitchFamily="34" charset="0"/>
                <a:ea typeface="Verdana" panose="020B0604030504040204" pitchFamily="34" charset="0"/>
                <a:cs typeface="Verdana" panose="020B0604030504040204" pitchFamily="34" charset="0"/>
                <a:hlinkClick r:id="rId2" tooltip="Ehrlich P, Raven P (1964) Butterflies and plants: a study in coevolution. Evolution 18:586–608"/>
              </a:rPr>
              <a:t>1964</a:t>
            </a:r>
            <a:r>
              <a:rPr lang="en-US" altLang="en-US" sz="1800">
                <a:latin typeface="Verdana" panose="020B0604030504040204" pitchFamily="34" charset="0"/>
                <a:ea typeface="Verdana" panose="020B0604030504040204" pitchFamily="34" charset="0"/>
                <a:cs typeface="Verdana" panose="020B0604030504040204" pitchFamily="34" charset="0"/>
              </a:rPr>
              <a:t>):</a:t>
            </a:r>
            <a:r>
              <a:rPr lang="ro-RO" altLang="en-US" sz="1800" b="1">
                <a:solidFill>
                  <a:srgbClr val="0070C0"/>
                </a:solidFill>
                <a:latin typeface="Verdana" panose="020B0604030504040204" pitchFamily="34" charset="0"/>
                <a:ea typeface="Verdana" panose="020B0604030504040204" pitchFamily="34" charset="0"/>
                <a:cs typeface="Verdana" panose="020B0604030504040204" pitchFamily="34" charset="0"/>
              </a:rPr>
              <a:t>evoluția reciprocă simultană </a:t>
            </a:r>
            <a:r>
              <a:rPr lang="ro-RO" altLang="en-US" sz="1800">
                <a:solidFill>
                  <a:srgbClr val="202124"/>
                </a:solidFill>
                <a:latin typeface="Verdana" panose="020B0604030504040204" pitchFamily="34" charset="0"/>
                <a:ea typeface="Verdana" panose="020B0604030504040204" pitchFamily="34" charset="0"/>
                <a:cs typeface="Verdana" panose="020B0604030504040204" pitchFamily="34" charset="0"/>
              </a:rPr>
              <a:t>a populațiilor care interacționează</a:t>
            </a:r>
            <a:r>
              <a:rPr lang="ro-RO" altLang="en-US" sz="1800">
                <a:latin typeface="Verdana" panose="020B0604030504040204" pitchFamily="34" charset="0"/>
                <a:ea typeface="Verdana" panose="020B0604030504040204" pitchFamily="34" charset="0"/>
                <a:cs typeface="Verdana" panose="020B0604030504040204" pitchFamily="34" charset="0"/>
              </a:rPr>
              <a:t> </a:t>
            </a:r>
          </a:p>
          <a:p>
            <a:pPr eaLnBrk="1" hangingPunct="1">
              <a:lnSpc>
                <a:spcPct val="120000"/>
              </a:lnSpc>
            </a:pPr>
            <a:r>
              <a:rPr lang="en-US" altLang="en-US" sz="1800">
                <a:latin typeface="Verdana" panose="020B0604030504040204" pitchFamily="34" charset="0"/>
                <a:ea typeface="Verdana" panose="020B0604030504040204" pitchFamily="34" charset="0"/>
                <a:cs typeface="Verdana" panose="020B0604030504040204" pitchFamily="34" charset="0"/>
              </a:rPr>
              <a:t>C</a:t>
            </a:r>
            <a:r>
              <a:rPr lang="ro-RO" altLang="en-US" sz="1800">
                <a:latin typeface="Verdana" panose="020B0604030504040204" pitchFamily="34" charset="0"/>
                <a:ea typeface="Verdana" panose="020B0604030504040204" pitchFamily="34" charset="0"/>
                <a:cs typeface="Verdana" panose="020B0604030504040204" pitchFamily="34" charset="0"/>
              </a:rPr>
              <a:t>oevoluția are loc atunci când </a:t>
            </a:r>
            <a:r>
              <a:rPr lang="ro-RO" altLang="en-US" sz="1800" b="1">
                <a:solidFill>
                  <a:srgbClr val="0070C0"/>
                </a:solidFill>
                <a:latin typeface="Verdana" panose="020B0604030504040204" pitchFamily="34" charset="0"/>
                <a:ea typeface="Verdana" panose="020B0604030504040204" pitchFamily="34" charset="0"/>
                <a:cs typeface="Verdana" panose="020B0604030504040204" pitchFamily="34" charset="0"/>
              </a:rPr>
              <a:t>două sau mai multe specii își afectează reciproc evoluția </a:t>
            </a:r>
            <a:r>
              <a:rPr lang="ro-RO" altLang="en-US" sz="1800">
                <a:latin typeface="Verdana" panose="020B0604030504040204" pitchFamily="34" charset="0"/>
                <a:ea typeface="Verdana" panose="020B0604030504040204" pitchFamily="34" charset="0"/>
                <a:cs typeface="Verdana" panose="020B0604030504040204" pitchFamily="34" charset="0"/>
              </a:rPr>
              <a:t>prin procesul de selecție natural</a:t>
            </a:r>
            <a:r>
              <a:rPr lang="en-US" altLang="en-US" sz="1800">
                <a:latin typeface="Verdana" panose="020B0604030504040204" pitchFamily="34" charset="0"/>
                <a:ea typeface="Verdana" panose="020B0604030504040204" pitchFamily="34" charset="0"/>
                <a:cs typeface="Verdana" panose="020B0604030504040204" pitchFamily="34" charset="0"/>
              </a:rPr>
              <a:t> </a:t>
            </a:r>
            <a:r>
              <a:rPr lang="en-US" altLang="en-US" sz="1800">
                <a:solidFill>
                  <a:srgbClr val="FF0000"/>
                </a:solidFill>
                <a:latin typeface="Verdana" panose="020B0604030504040204" pitchFamily="34" charset="0"/>
                <a:ea typeface="Verdana" panose="020B0604030504040204" pitchFamily="34" charset="0"/>
                <a:cs typeface="Verdana" panose="020B0604030504040204" pitchFamily="34" charset="0"/>
              </a:rPr>
              <a:t>(wikipedia)</a:t>
            </a:r>
          </a:p>
          <a:p>
            <a:pPr eaLnBrk="1" hangingPunct="1">
              <a:lnSpc>
                <a:spcPct val="120000"/>
              </a:lnSpc>
            </a:pPr>
            <a:r>
              <a:rPr lang="en-US" altLang="en-US" sz="1800" b="1">
                <a:solidFill>
                  <a:srgbClr val="0070C0"/>
                </a:solidFill>
                <a:latin typeface="Verdana" panose="020B0604030504040204" pitchFamily="34" charset="0"/>
                <a:ea typeface="Verdana" panose="020B0604030504040204" pitchFamily="34" charset="0"/>
                <a:cs typeface="Verdana" panose="020B0604030504040204" pitchFamily="34" charset="0"/>
              </a:rPr>
              <a:t>E</a:t>
            </a:r>
            <a:r>
              <a:rPr lang="ro-RO" altLang="en-US" sz="1800" b="1">
                <a:solidFill>
                  <a:srgbClr val="0070C0"/>
                </a:solidFill>
                <a:latin typeface="Verdana" panose="020B0604030504040204" pitchFamily="34" charset="0"/>
                <a:ea typeface="Verdana" panose="020B0604030504040204" pitchFamily="34" charset="0"/>
                <a:cs typeface="Verdana" panose="020B0604030504040204" pitchFamily="34" charset="0"/>
              </a:rPr>
              <a:t>volutia simultana a entitatilor si a </a:t>
            </a:r>
            <a:r>
              <a:rPr lang="en-US" altLang="en-US" sz="1800" b="1">
                <a:solidFill>
                  <a:srgbClr val="0070C0"/>
                </a:solidFill>
                <a:latin typeface="Verdana" panose="020B0604030504040204" pitchFamily="34" charset="0"/>
                <a:ea typeface="Verdana" panose="020B0604030504040204" pitchFamily="34" charset="0"/>
                <a:cs typeface="Verdana" panose="020B0604030504040204" pitchFamily="34" charset="0"/>
              </a:rPr>
              <a:t>mediilor </a:t>
            </a:r>
            <a:r>
              <a:rPr lang="ro-RO" altLang="en-US" sz="1800" b="1">
                <a:solidFill>
                  <a:srgbClr val="0070C0"/>
                </a:solidFill>
                <a:latin typeface="Verdana" panose="020B0604030504040204" pitchFamily="34" charset="0"/>
                <a:ea typeface="Verdana" panose="020B0604030504040204" pitchFamily="34" charset="0"/>
                <a:cs typeface="Verdana" panose="020B0604030504040204" pitchFamily="34" charset="0"/>
              </a:rPr>
              <a:t>acestora</a:t>
            </a:r>
            <a:r>
              <a:rPr lang="ro-RO" altLang="en-US" sz="1800">
                <a:latin typeface="Verdana" panose="020B0604030504040204" pitchFamily="34" charset="0"/>
                <a:ea typeface="Verdana" panose="020B0604030504040204" pitchFamily="34" charset="0"/>
                <a:cs typeface="Verdana" panose="020B0604030504040204" pitchFamily="34" charset="0"/>
              </a:rPr>
              <a:t>, indiferent dacă aceste entități sunt organisme sau organizații </a:t>
            </a:r>
            <a:r>
              <a:rPr lang="ro-RO" altLang="en-US" sz="1800">
                <a:solidFill>
                  <a:srgbClr val="FF0000"/>
                </a:solidFill>
                <a:latin typeface="Verdana" panose="020B0604030504040204" pitchFamily="34" charset="0"/>
                <a:ea typeface="Verdana" panose="020B0604030504040204" pitchFamily="34" charset="0"/>
                <a:cs typeface="Verdana" panose="020B0604030504040204" pitchFamily="34" charset="0"/>
              </a:rPr>
              <a:t>(Baum &amp; Singh, 1994).</a:t>
            </a:r>
            <a:endParaRPr lang="en-US" altLang="en-US" sz="1800">
              <a:solidFill>
                <a:srgbClr val="FF0000"/>
              </a:solidFill>
              <a:latin typeface="Verdana" panose="020B0604030504040204" pitchFamily="34" charset="0"/>
              <a:ea typeface="Verdana" panose="020B0604030504040204" pitchFamily="34" charset="0"/>
              <a:cs typeface="Verdana" panose="020B0604030504040204" pitchFamily="34" charset="0"/>
            </a:endParaRPr>
          </a:p>
          <a:p>
            <a:pPr eaLnBrk="1" hangingPunct="1">
              <a:lnSpc>
                <a:spcPct val="120000"/>
              </a:lnSpc>
            </a:pPr>
            <a:r>
              <a:rPr lang="en-US" altLang="en-US" sz="1800">
                <a:latin typeface="Verdana" panose="020B0604030504040204" pitchFamily="34" charset="0"/>
                <a:ea typeface="Verdana" panose="020B0604030504040204" pitchFamily="34" charset="0"/>
                <a:cs typeface="Verdana" panose="020B0604030504040204" pitchFamily="34" charset="0"/>
              </a:rPr>
              <a:t>Coevoluția este </a:t>
            </a:r>
            <a:r>
              <a:rPr lang="en-US" altLang="en-US" sz="1800" b="1">
                <a:solidFill>
                  <a:srgbClr val="0070C0"/>
                </a:solidFill>
                <a:latin typeface="Verdana" panose="020B0604030504040204" pitchFamily="34" charset="0"/>
                <a:ea typeface="Verdana" panose="020B0604030504040204" pitchFamily="34" charset="0"/>
                <a:cs typeface="Verdana" panose="020B0604030504040204" pitchFamily="34" charset="0"/>
              </a:rPr>
              <a:t>răspunsul adaptativ al unei specii la o schimbare genetică la altă specie, care însăși devine genetică</a:t>
            </a:r>
            <a:r>
              <a:rPr lang="en-US" altLang="en-US" sz="1800">
                <a:latin typeface="Verdana" panose="020B0604030504040204" pitchFamily="34" charset="0"/>
                <a:ea typeface="Verdana" panose="020B0604030504040204" pitchFamily="34" charset="0"/>
                <a:cs typeface="Verdana" panose="020B0604030504040204" pitchFamily="34" charset="0"/>
              </a:rPr>
              <a:t> </a:t>
            </a:r>
            <a:r>
              <a:rPr lang="en-US" altLang="en-US" sz="1800">
                <a:solidFill>
                  <a:srgbClr val="FF0000"/>
                </a:solidFill>
                <a:latin typeface="Verdana" panose="020B0604030504040204" pitchFamily="34" charset="0"/>
                <a:ea typeface="Verdana" panose="020B0604030504040204" pitchFamily="34" charset="0"/>
                <a:cs typeface="Verdana" panose="020B0604030504040204" pitchFamily="34" charset="0"/>
              </a:rPr>
              <a:t>(Van Valen, 1983, p. 2)</a:t>
            </a:r>
          </a:p>
          <a:p>
            <a:pPr eaLnBrk="1" hangingPunct="1">
              <a:lnSpc>
                <a:spcPct val="120000"/>
              </a:lnSpc>
            </a:pPr>
            <a:r>
              <a:rPr lang="en-US" altLang="en-US" sz="1800">
                <a:latin typeface="Verdana" panose="020B0604030504040204" pitchFamily="34" charset="0"/>
                <a:ea typeface="Verdana" panose="020B0604030504040204" pitchFamily="34" charset="0"/>
                <a:cs typeface="Verdana" panose="020B0604030504040204" pitchFamily="34" charset="0"/>
              </a:rPr>
              <a:t>Coevolutia este </a:t>
            </a:r>
            <a:r>
              <a:rPr lang="en-US" altLang="en-US" sz="1800" b="1">
                <a:solidFill>
                  <a:srgbClr val="0070C0"/>
                </a:solidFill>
                <a:latin typeface="Verdana" panose="020B0604030504040204" pitchFamily="34" charset="0"/>
                <a:ea typeface="Verdana" panose="020B0604030504040204" pitchFamily="34" charset="0"/>
                <a:cs typeface="Verdana" panose="020B0604030504040204" pitchFamily="34" charset="0"/>
              </a:rPr>
              <a:t>o schimbare genetică reciprocă în specii diferite</a:t>
            </a:r>
            <a:r>
              <a:rPr lang="en-US" altLang="en-US" sz="1800">
                <a:latin typeface="Verdana" panose="020B0604030504040204" pitchFamily="34" charset="0"/>
                <a:ea typeface="Verdana" panose="020B0604030504040204" pitchFamily="34" charset="0"/>
                <a:cs typeface="Verdana" panose="020B0604030504040204" pitchFamily="34" charset="0"/>
              </a:rPr>
              <a:t>, care interacționează </a:t>
            </a:r>
            <a:r>
              <a:rPr lang="en-US" altLang="en-US" sz="1800">
                <a:solidFill>
                  <a:srgbClr val="FF0000"/>
                </a:solidFill>
                <a:latin typeface="Verdana" panose="020B0604030504040204" pitchFamily="34" charset="0"/>
                <a:ea typeface="Verdana" panose="020B0604030504040204" pitchFamily="34" charset="0"/>
                <a:cs typeface="Verdana" panose="020B0604030504040204" pitchFamily="34" charset="0"/>
              </a:rPr>
              <a:t>(Thompson, 1994). </a:t>
            </a:r>
          </a:p>
          <a:p>
            <a:pPr eaLnBrk="1" hangingPunct="1">
              <a:lnSpc>
                <a:spcPct val="120000"/>
              </a:lnSpc>
            </a:pPr>
            <a:r>
              <a:rPr lang="en-US" altLang="en-US" sz="1800">
                <a:latin typeface="Verdana" panose="020B0604030504040204" pitchFamily="34" charset="0"/>
                <a:ea typeface="Verdana" panose="020B0604030504040204" pitchFamily="34" charset="0"/>
                <a:cs typeface="Verdana" panose="020B0604030504040204" pitchFamily="34" charset="0"/>
              </a:rPr>
              <a:t>Coevolutia are </a:t>
            </a:r>
            <a:r>
              <a:rPr lang="en-US" altLang="en-US" sz="1800" b="1">
                <a:solidFill>
                  <a:srgbClr val="0070C0"/>
                </a:solidFill>
                <a:latin typeface="Verdana" panose="020B0604030504040204" pitchFamily="34" charset="0"/>
                <a:ea typeface="Verdana" panose="020B0604030504040204" pitchFamily="34" charset="0"/>
                <a:cs typeface="Verdana" panose="020B0604030504040204" pitchFamily="34" charset="0"/>
              </a:rPr>
              <a:t>trei trasaturi esentiale</a:t>
            </a:r>
            <a:r>
              <a:rPr lang="en-US" altLang="en-US" sz="1800">
                <a:latin typeface="Verdana" panose="020B0604030504040204" pitchFamily="34" charset="0"/>
                <a:ea typeface="Verdana" panose="020B0604030504040204" pitchFamily="34" charset="0"/>
                <a:cs typeface="Verdana" panose="020B0604030504040204" pitchFamily="34" charset="0"/>
              </a:rPr>
              <a:t>: </a:t>
            </a:r>
            <a:r>
              <a:rPr lang="en-US" altLang="en-US" sz="1800" i="1">
                <a:solidFill>
                  <a:srgbClr val="FF0000"/>
                </a:solidFill>
                <a:latin typeface="Verdana" panose="020B0604030504040204" pitchFamily="34" charset="0"/>
                <a:ea typeface="Verdana" panose="020B0604030504040204" pitchFamily="34" charset="0"/>
                <a:cs typeface="Verdana" panose="020B0604030504040204" pitchFamily="34" charset="0"/>
              </a:rPr>
              <a:t>specificitatea</a:t>
            </a:r>
            <a:r>
              <a:rPr lang="en-US" altLang="en-US" sz="180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altLang="en-US" sz="1800">
                <a:latin typeface="Verdana" panose="020B0604030504040204" pitchFamily="34" charset="0"/>
                <a:ea typeface="Verdana" panose="020B0604030504040204" pitchFamily="34" charset="0"/>
                <a:cs typeface="Verdana" panose="020B0604030504040204" pitchFamily="34" charset="0"/>
              </a:rPr>
              <a:t>(că evoluția unei entități se datorează alteia), </a:t>
            </a:r>
            <a:r>
              <a:rPr lang="en-US" altLang="en-US" sz="1800" i="1">
                <a:solidFill>
                  <a:srgbClr val="FF0000"/>
                </a:solidFill>
                <a:latin typeface="Verdana" panose="020B0604030504040204" pitchFamily="34" charset="0"/>
                <a:ea typeface="Verdana" panose="020B0604030504040204" pitchFamily="34" charset="0"/>
                <a:cs typeface="Verdana" panose="020B0604030504040204" pitchFamily="34" charset="0"/>
              </a:rPr>
              <a:t>reciprocitatea</a:t>
            </a:r>
            <a:r>
              <a:rPr lang="en-US" altLang="en-US" sz="180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altLang="en-US" sz="1800">
                <a:latin typeface="Verdana" panose="020B0604030504040204" pitchFamily="34" charset="0"/>
                <a:ea typeface="Verdana" panose="020B0604030504040204" pitchFamily="34" charset="0"/>
                <a:cs typeface="Verdana" panose="020B0604030504040204" pitchFamily="34" charset="0"/>
              </a:rPr>
              <a:t>(ambele entități evoluează împreună) și </a:t>
            </a:r>
            <a:r>
              <a:rPr lang="en-US" altLang="en-US" sz="1800" i="1">
                <a:solidFill>
                  <a:srgbClr val="FF0000"/>
                </a:solidFill>
                <a:latin typeface="Verdana" panose="020B0604030504040204" pitchFamily="34" charset="0"/>
                <a:ea typeface="Verdana" panose="020B0604030504040204" pitchFamily="34" charset="0"/>
                <a:cs typeface="Verdana" panose="020B0604030504040204" pitchFamily="34" charset="0"/>
              </a:rPr>
              <a:t>simultaneitatea</a:t>
            </a:r>
            <a:r>
              <a:rPr lang="en-US" altLang="en-US" sz="180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altLang="en-US" sz="1800">
                <a:latin typeface="Verdana" panose="020B0604030504040204" pitchFamily="34" charset="0"/>
                <a:ea typeface="Verdana" panose="020B0604030504040204" pitchFamily="34" charset="0"/>
                <a:cs typeface="Verdana" panose="020B0604030504040204" pitchFamily="34" charset="0"/>
              </a:rPr>
              <a:t>(ambele entități co-evoluează concomitent) </a:t>
            </a:r>
            <a:r>
              <a:rPr lang="en-US" altLang="en-US" sz="1800">
                <a:solidFill>
                  <a:srgbClr val="FF0000"/>
                </a:solidFill>
                <a:latin typeface="Verdana" panose="020B0604030504040204" pitchFamily="34" charset="0"/>
                <a:ea typeface="Verdana" panose="020B0604030504040204" pitchFamily="34" charset="0"/>
                <a:cs typeface="Verdana" panose="020B0604030504040204" pitchFamily="34" charset="0"/>
              </a:rPr>
              <a:t>(Futuyama &amp; Slatkin, 1983).</a:t>
            </a:r>
          </a:p>
          <a:p>
            <a:pPr eaLnBrk="1" hangingPunct="1"/>
            <a:endParaRPr lang="en-US" altLang="en-US"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E4D66607-A72E-E857-0A0A-2C5C5E981AAF}"/>
              </a:ext>
            </a:extLst>
          </p:cNvPr>
          <p:cNvSpPr>
            <a:spLocks noGrp="1"/>
          </p:cNvSpPr>
          <p:nvPr>
            <p:ph type="title"/>
          </p:nvPr>
        </p:nvSpPr>
        <p:spPr/>
        <p:txBody>
          <a:bodyPr/>
          <a:lstStyle/>
          <a:p>
            <a:pPr eaLnBrk="1" hangingPunct="1"/>
            <a:r>
              <a:rPr lang="en-US" altLang="en-US"/>
              <a:t>Ce </a:t>
            </a:r>
            <a:r>
              <a:rPr lang="en-US" altLang="en-US" b="1">
                <a:solidFill>
                  <a:srgbClr val="FF0000"/>
                </a:solidFill>
              </a:rPr>
              <a:t>NU</a:t>
            </a:r>
            <a:r>
              <a:rPr lang="en-US" altLang="en-US"/>
              <a:t> e co-evolutia</a:t>
            </a:r>
          </a:p>
        </p:txBody>
      </p:sp>
      <p:sp>
        <p:nvSpPr>
          <p:cNvPr id="4099" name="Content Placeholder 2">
            <a:extLst>
              <a:ext uri="{FF2B5EF4-FFF2-40B4-BE49-F238E27FC236}">
                <a16:creationId xmlns:a16="http://schemas.microsoft.com/office/drawing/2014/main" id="{041B961C-A08E-E7AA-5E28-4FC4455B66C2}"/>
              </a:ext>
            </a:extLst>
          </p:cNvPr>
          <p:cNvSpPr>
            <a:spLocks noGrp="1"/>
          </p:cNvSpPr>
          <p:nvPr>
            <p:ph idx="1"/>
          </p:nvPr>
        </p:nvSpPr>
        <p:spPr/>
        <p:txBody>
          <a:bodyPr/>
          <a:lstStyle/>
          <a:p>
            <a:pPr eaLnBrk="1" hangingPunct="1"/>
            <a:r>
              <a:rPr lang="en-US" altLang="en-US">
                <a:solidFill>
                  <a:srgbClr val="FF0000"/>
                </a:solidFill>
              </a:rPr>
              <a:t>interacțiunea </a:t>
            </a:r>
            <a:r>
              <a:rPr lang="en-US" altLang="en-US"/>
              <a:t>denotă a schimbare la una, dar nu la ambele specii care interacționează (Van Valen, 1983)</a:t>
            </a:r>
          </a:p>
          <a:p>
            <a:pPr eaLnBrk="1" hangingPunct="1"/>
            <a:r>
              <a:rPr lang="en-US" altLang="en-US">
                <a:solidFill>
                  <a:srgbClr val="FF0000"/>
                </a:solidFill>
              </a:rPr>
              <a:t>coadaptarea </a:t>
            </a:r>
            <a:r>
              <a:rPr lang="en-US" altLang="en-US"/>
              <a:t>este o schimbare de comportament care nu este fixată genetic (Slatkin, 1983)</a:t>
            </a:r>
          </a:p>
          <a:p>
            <a:pPr eaLnBrk="1" hangingPunct="1"/>
            <a:r>
              <a:rPr lang="en-US" altLang="en-US">
                <a:solidFill>
                  <a:srgbClr val="FF0000"/>
                </a:solidFill>
              </a:rPr>
              <a:t>mimica </a:t>
            </a:r>
            <a:r>
              <a:rPr lang="en-US" altLang="en-US"/>
              <a:t>implică convergența celui care mimeaza cu modelul în timp ce modelul rămâne neschimbat (Futuyama &amp; Slatkin, 1983)</a:t>
            </a:r>
          </a:p>
          <a:p>
            <a:pPr eaLnBrk="1" hangingPunct="1"/>
            <a:r>
              <a:rPr lang="en-US" altLang="en-US">
                <a:solidFill>
                  <a:srgbClr val="FF0000"/>
                </a:solidFill>
              </a:rPr>
              <a:t>simbioza </a:t>
            </a:r>
            <a:r>
              <a:rPr lang="en-US" altLang="en-US"/>
              <a:t>este asocierea vie strânsă a două specii</a:t>
            </a:r>
          </a:p>
          <a:p>
            <a:pPr eaLnBrk="1" hangingPunct="1"/>
            <a:r>
              <a:rPr lang="en-US" altLang="en-US">
                <a:solidFill>
                  <a:srgbClr val="FF0000"/>
                </a:solidFill>
              </a:rPr>
              <a:t>parazitism și prădare</a:t>
            </a:r>
            <a:r>
              <a:rPr lang="en-US" altLang="en-US"/>
              <a:t> implică o specie din care o a doua specie trage hrană sau o ia ca pradă</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BCC29C30-928A-C565-C987-58D288C1B9F8}"/>
              </a:ext>
            </a:extLst>
          </p:cNvPr>
          <p:cNvSpPr>
            <a:spLocks noGrp="1"/>
          </p:cNvSpPr>
          <p:nvPr>
            <p:ph type="title"/>
          </p:nvPr>
        </p:nvSpPr>
        <p:spPr/>
        <p:txBody>
          <a:bodyPr/>
          <a:lstStyle/>
          <a:p>
            <a:pPr eaLnBrk="1" hangingPunct="1"/>
            <a:r>
              <a:rPr lang="en-US" altLang="en-US"/>
              <a:t>Nivele</a:t>
            </a:r>
          </a:p>
        </p:txBody>
      </p:sp>
      <p:sp>
        <p:nvSpPr>
          <p:cNvPr id="5123" name="Content Placeholder 2">
            <a:extLst>
              <a:ext uri="{FF2B5EF4-FFF2-40B4-BE49-F238E27FC236}">
                <a16:creationId xmlns:a16="http://schemas.microsoft.com/office/drawing/2014/main" id="{C64D41CE-8AA4-19CB-43FA-AFCF6E052E51}"/>
              </a:ext>
            </a:extLst>
          </p:cNvPr>
          <p:cNvSpPr>
            <a:spLocks noGrp="1"/>
          </p:cNvSpPr>
          <p:nvPr>
            <p:ph idx="1"/>
          </p:nvPr>
        </p:nvSpPr>
        <p:spPr/>
        <p:txBody>
          <a:bodyPr/>
          <a:lstStyle/>
          <a:p>
            <a:pPr eaLnBrk="1" hangingPunct="1"/>
            <a:r>
              <a:rPr lang="en-US" altLang="en-US">
                <a:solidFill>
                  <a:srgbClr val="FF0000"/>
                </a:solidFill>
              </a:rPr>
              <a:t>Microscopic</a:t>
            </a:r>
            <a:r>
              <a:rPr lang="en-US" altLang="en-US"/>
              <a:t>: mutații corelate ale aminoacizilor dintr-o proteina</a:t>
            </a:r>
          </a:p>
          <a:p>
            <a:pPr eaLnBrk="1" hangingPunct="1"/>
            <a:r>
              <a:rPr lang="en-US" altLang="en-US">
                <a:solidFill>
                  <a:srgbClr val="FF0000"/>
                </a:solidFill>
              </a:rPr>
              <a:t>Macroscopică</a:t>
            </a:r>
            <a:r>
              <a:rPr lang="en-US" altLang="en-US"/>
              <a:t>: co-variația trăsăturilor între diferite specii dintr-un mediu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4C2888B-7125-EBCD-FF21-1B2EBE78CFCF}"/>
              </a:ext>
            </a:extLst>
          </p:cNvPr>
          <p:cNvSpPr>
            <a:spLocks noGrp="1"/>
          </p:cNvSpPr>
          <p:nvPr>
            <p:ph type="title"/>
          </p:nvPr>
        </p:nvSpPr>
        <p:spPr/>
        <p:txBody>
          <a:bodyPr/>
          <a:lstStyle/>
          <a:p>
            <a:pPr eaLnBrk="1" hangingPunct="1"/>
            <a:r>
              <a:rPr lang="en-US" altLang="en-US"/>
              <a:t>Tipuri (Roughgarden </a:t>
            </a:r>
            <a:r>
              <a:rPr lang="en-US" altLang="en-US" u="sng">
                <a:hlinkClick r:id="rId2" tooltip="Roughgarden J (1979) Theory of population genetics and evolutionary ecology: an introduction. MacMillan, New York"/>
              </a:rPr>
              <a:t>1979</a:t>
            </a:r>
            <a:r>
              <a:rPr lang="en-US" altLang="en-US"/>
              <a:t>)</a:t>
            </a:r>
          </a:p>
        </p:txBody>
      </p:sp>
      <p:sp>
        <p:nvSpPr>
          <p:cNvPr id="6147" name="Rectangle 1">
            <a:extLst>
              <a:ext uri="{FF2B5EF4-FFF2-40B4-BE49-F238E27FC236}">
                <a16:creationId xmlns:a16="http://schemas.microsoft.com/office/drawing/2014/main" id="{FE2258E2-2FD3-7220-1716-A4F4C157A338}"/>
              </a:ext>
            </a:extLst>
          </p:cNvPr>
          <p:cNvSpPr>
            <a:spLocks noGrp="1"/>
          </p:cNvSpPr>
          <p:nvPr>
            <p:ph idx="1"/>
          </p:nvPr>
        </p:nvSpPr>
        <p:spPr>
          <a:xfrm>
            <a:off x="766763" y="1481138"/>
            <a:ext cx="10402887" cy="3529012"/>
          </a:xfrm>
        </p:spPr>
        <p:txBody>
          <a:bodyPr lIns="0" tIns="-12696" rIns="0" bIns="-12696" anchor="ctr">
            <a:spAutoFit/>
          </a:bodyPr>
          <a:lstStyle/>
          <a:p>
            <a:pPr marL="457200" indent="-457200">
              <a:lnSpc>
                <a:spcPct val="100000"/>
              </a:lnSpc>
              <a:spcBef>
                <a:spcPct val="0"/>
              </a:spcBef>
              <a:buFontTx/>
              <a:buAutoNum type="arabicPeriod"/>
            </a:pPr>
            <a:r>
              <a:rPr lang="ro-RO" altLang="en-US" sz="2100">
                <a:solidFill>
                  <a:srgbClr val="FF0000"/>
                </a:solidFill>
                <a:latin typeface="Google Sans"/>
              </a:rPr>
              <a:t>Relațiile parazitare</a:t>
            </a:r>
            <a:r>
              <a:rPr lang="ro-RO" altLang="en-US" sz="2100">
                <a:solidFill>
                  <a:srgbClr val="202124"/>
                </a:solidFill>
                <a:latin typeface="Google Sans"/>
              </a:rPr>
              <a:t>. În acest caz, o specie beneficiază în detrimentul celeilalte. Relația </a:t>
            </a:r>
            <a:r>
              <a:rPr lang="ro-RO" altLang="en-US" sz="2100">
                <a:solidFill>
                  <a:srgbClr val="7030A0"/>
                </a:solidFill>
                <a:latin typeface="Google Sans"/>
              </a:rPr>
              <a:t>fluturi-plante </a:t>
            </a:r>
            <a:r>
              <a:rPr lang="en-US" altLang="en-US" sz="2100">
                <a:solidFill>
                  <a:srgbClr val="7030A0"/>
                </a:solidFill>
                <a:latin typeface="Google Sans"/>
              </a:rPr>
              <a:t>(larvele mananca frunzele) </a:t>
            </a:r>
            <a:r>
              <a:rPr lang="ro-RO" altLang="en-US" sz="2100">
                <a:solidFill>
                  <a:srgbClr val="202124"/>
                </a:solidFill>
                <a:latin typeface="Google Sans"/>
              </a:rPr>
              <a:t>descrisă de </a:t>
            </a:r>
            <a:r>
              <a:rPr lang="ro-RO" altLang="en-US" sz="2100">
                <a:solidFill>
                  <a:srgbClr val="202124"/>
                </a:solidFill>
                <a:latin typeface="Google Sans"/>
                <a:hlinkClick r:id="rId3"/>
              </a:rPr>
              <a:t>Ehrlich și Raven (1964) </a:t>
            </a:r>
            <a:r>
              <a:rPr lang="ro-RO" altLang="en-US" sz="2100">
                <a:solidFill>
                  <a:srgbClr val="202124"/>
                </a:solidFill>
                <a:latin typeface="Google Sans"/>
              </a:rPr>
              <a:t>este un exemplu de relație parazitară. </a:t>
            </a:r>
            <a:endParaRPr lang="en-US" altLang="en-US" sz="2100">
              <a:solidFill>
                <a:srgbClr val="202124"/>
              </a:solidFill>
              <a:latin typeface="Google Sans"/>
            </a:endParaRPr>
          </a:p>
          <a:p>
            <a:pPr marL="457200" indent="-457200">
              <a:lnSpc>
                <a:spcPct val="100000"/>
              </a:lnSpc>
              <a:spcBef>
                <a:spcPct val="0"/>
              </a:spcBef>
              <a:buFontTx/>
              <a:buAutoNum type="arabicPeriod"/>
            </a:pPr>
            <a:r>
              <a:rPr lang="ro-RO" altLang="en-US" sz="2100">
                <a:solidFill>
                  <a:srgbClr val="FF0000"/>
                </a:solidFill>
                <a:latin typeface="Google Sans"/>
              </a:rPr>
              <a:t>Relațiile comensale</a:t>
            </a:r>
            <a:r>
              <a:rPr lang="ro-RO" altLang="en-US" sz="2100">
                <a:solidFill>
                  <a:srgbClr val="202124"/>
                </a:solidFill>
                <a:latin typeface="Google Sans"/>
              </a:rPr>
              <a:t>. O specie beneficiază de o alta la un prejudiciu neglijabil pentru cealaltă specie</a:t>
            </a:r>
            <a:r>
              <a:rPr lang="en-US" altLang="en-US" sz="2100">
                <a:solidFill>
                  <a:srgbClr val="202124"/>
                </a:solidFill>
                <a:latin typeface="Google Sans"/>
              </a:rPr>
              <a:t> (o specie se foloseste de resturile celeilalte)</a:t>
            </a:r>
            <a:r>
              <a:rPr lang="ro-RO" altLang="en-US" sz="2100">
                <a:solidFill>
                  <a:srgbClr val="202124"/>
                </a:solidFill>
                <a:latin typeface="Google Sans"/>
              </a:rPr>
              <a:t>. Un exemplu este prezența </a:t>
            </a:r>
            <a:r>
              <a:rPr lang="ro-RO" altLang="en-US" sz="2100">
                <a:solidFill>
                  <a:srgbClr val="7030A0"/>
                </a:solidFill>
                <a:latin typeface="Google Sans"/>
              </a:rPr>
              <a:t>bacteriilor inofensive care trăiesc în organismele umane </a:t>
            </a:r>
            <a:r>
              <a:rPr lang="ro-RO" altLang="en-US" sz="2100">
                <a:solidFill>
                  <a:srgbClr val="FF0000"/>
                </a:solidFill>
                <a:latin typeface="Google Sans"/>
              </a:rPr>
              <a:t>(Hooper și Gordon 2001).</a:t>
            </a:r>
            <a:r>
              <a:rPr lang="ro-RO" altLang="en-US" sz="2100">
                <a:solidFill>
                  <a:srgbClr val="202124"/>
                </a:solidFill>
                <a:latin typeface="Google Sans"/>
              </a:rPr>
              <a:t> </a:t>
            </a:r>
            <a:endParaRPr lang="en-US" altLang="en-US" sz="2100">
              <a:solidFill>
                <a:srgbClr val="202124"/>
              </a:solidFill>
              <a:latin typeface="Google Sans"/>
            </a:endParaRPr>
          </a:p>
          <a:p>
            <a:pPr marL="457200" indent="-457200">
              <a:lnSpc>
                <a:spcPct val="100000"/>
              </a:lnSpc>
              <a:spcBef>
                <a:spcPct val="0"/>
              </a:spcBef>
              <a:buFontTx/>
              <a:buAutoNum type="arabicPeriod"/>
            </a:pPr>
            <a:r>
              <a:rPr lang="ro-RO" altLang="en-US" sz="2100">
                <a:solidFill>
                  <a:srgbClr val="FF0000"/>
                </a:solidFill>
                <a:latin typeface="Google Sans"/>
              </a:rPr>
              <a:t>Relații </a:t>
            </a:r>
            <a:r>
              <a:rPr lang="en-US" altLang="en-US" sz="2100">
                <a:solidFill>
                  <a:srgbClr val="FF0000"/>
                </a:solidFill>
                <a:latin typeface="Google Sans"/>
              </a:rPr>
              <a:t>de ajutor reciproc</a:t>
            </a:r>
            <a:r>
              <a:rPr lang="ro-RO" altLang="en-US" sz="2100">
                <a:solidFill>
                  <a:srgbClr val="202124"/>
                </a:solidFill>
                <a:latin typeface="Google Sans"/>
              </a:rPr>
              <a:t>. Ambele specii beneficiază una de alta. Smochinii, de exemplu, furnizează hrană pentru viespi, în timp ce aceștia din urmă acționează ca polenizatori pentru smochine. Ca rezultat, caracteristicile de reproducere ale celor două specii sunt legate intrinsec una de alta </a:t>
            </a:r>
            <a:r>
              <a:rPr lang="ro-RO" altLang="en-US" sz="2100">
                <a:solidFill>
                  <a:srgbClr val="FF0000"/>
                </a:solidFill>
                <a:latin typeface="Google Sans"/>
              </a:rPr>
              <a:t>(Herre 1989).</a:t>
            </a:r>
            <a:r>
              <a:rPr lang="ro-RO" altLang="en-US" sz="800">
                <a:solidFill>
                  <a:srgbClr val="FF0000"/>
                </a:solidFill>
              </a:rPr>
              <a:t> </a:t>
            </a:r>
            <a:endParaRPr lang="ro-RO" altLang="en-US" sz="1800">
              <a:solidFill>
                <a:srgbClr val="FF0000"/>
              </a:solidFill>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57D4873-AD12-D0C9-1D0A-3B3A83455896}"/>
              </a:ext>
            </a:extLst>
          </p:cNvPr>
          <p:cNvSpPr>
            <a:spLocks noGrp="1"/>
          </p:cNvSpPr>
          <p:nvPr>
            <p:ph type="title"/>
          </p:nvPr>
        </p:nvSpPr>
        <p:spPr>
          <a:xfrm>
            <a:off x="838200" y="365125"/>
            <a:ext cx="10515600" cy="663575"/>
          </a:xfrm>
        </p:spPr>
        <p:txBody>
          <a:bodyPr/>
          <a:lstStyle/>
          <a:p>
            <a:pPr eaLnBrk="1" hangingPunct="1"/>
            <a:r>
              <a:rPr lang="en-US" altLang="en-US"/>
              <a:t>Exemple relatii ajutor reciproc</a:t>
            </a:r>
          </a:p>
        </p:txBody>
      </p:sp>
      <p:sp>
        <p:nvSpPr>
          <p:cNvPr id="18435" name="Content Placeholder 2">
            <a:extLst>
              <a:ext uri="{FF2B5EF4-FFF2-40B4-BE49-F238E27FC236}">
                <a16:creationId xmlns:a16="http://schemas.microsoft.com/office/drawing/2014/main" id="{521226D0-1E50-F227-ACFC-F51617F276E5}"/>
              </a:ext>
            </a:extLst>
          </p:cNvPr>
          <p:cNvSpPr>
            <a:spLocks noGrp="1"/>
          </p:cNvSpPr>
          <p:nvPr>
            <p:ph idx="1"/>
          </p:nvPr>
        </p:nvSpPr>
        <p:spPr>
          <a:xfrm>
            <a:off x="635000" y="1028700"/>
            <a:ext cx="10515600" cy="5748338"/>
          </a:xfrm>
        </p:spPr>
        <p:txBody>
          <a:bodyPr/>
          <a:lstStyle/>
          <a:p>
            <a:pPr eaLnBrk="1" hangingPunct="1">
              <a:defRPr/>
            </a:pPr>
            <a:r>
              <a:rPr lang="ro-RO" sz="1800" b="1" dirty="0">
                <a:solidFill>
                  <a:schemeClr val="accent3">
                    <a:lumMod val="75000"/>
                  </a:schemeClr>
                </a:solidFill>
              </a:rPr>
              <a:t>Insecte </a:t>
            </a:r>
            <a:r>
              <a:rPr lang="en-US" sz="1800" b="1" dirty="0">
                <a:solidFill>
                  <a:schemeClr val="accent3">
                    <a:lumMod val="75000"/>
                  </a:schemeClr>
                </a:solidFill>
              </a:rPr>
              <a:t>vs</a:t>
            </a:r>
            <a:r>
              <a:rPr lang="ro-RO" sz="1800" b="1" dirty="0">
                <a:solidFill>
                  <a:schemeClr val="accent3">
                    <a:lumMod val="75000"/>
                  </a:schemeClr>
                </a:solidFill>
              </a:rPr>
              <a:t> flori polenizate </a:t>
            </a:r>
            <a:r>
              <a:rPr lang="en-US" sz="1800" b="1" dirty="0">
                <a:solidFill>
                  <a:schemeClr val="accent3">
                    <a:lumMod val="75000"/>
                  </a:schemeClr>
                </a:solidFill>
              </a:rPr>
              <a:t>de</a:t>
            </a:r>
            <a:r>
              <a:rPr lang="ro-RO" sz="1800" b="1" dirty="0">
                <a:solidFill>
                  <a:schemeClr val="accent3">
                    <a:lumMod val="75000"/>
                  </a:schemeClr>
                </a:solidFill>
              </a:rPr>
              <a:t> insecte</a:t>
            </a:r>
            <a:r>
              <a:rPr lang="ro-RO" sz="1800" dirty="0"/>
              <a:t> </a:t>
            </a:r>
            <a:endParaRPr lang="en-US" sz="1800" dirty="0"/>
          </a:p>
          <a:p>
            <a:pPr marL="457200" lvl="1" indent="0" eaLnBrk="1" hangingPunct="1">
              <a:buFont typeface="Arial" panose="020B0604020202020204" pitchFamily="34" charset="0"/>
              <a:buNone/>
              <a:defRPr/>
            </a:pPr>
            <a:r>
              <a:rPr lang="en-US" sz="1600" dirty="0">
                <a:solidFill>
                  <a:schemeClr val="accent3">
                    <a:lumMod val="75000"/>
                  </a:schemeClr>
                </a:solidFill>
              </a:rPr>
              <a:t>H</a:t>
            </a:r>
            <a:r>
              <a:rPr lang="ro-RO" sz="1600" dirty="0" err="1">
                <a:solidFill>
                  <a:schemeClr val="accent3">
                    <a:lumMod val="75000"/>
                  </a:schemeClr>
                </a:solidFill>
              </a:rPr>
              <a:t>imenopterele</a:t>
            </a:r>
            <a:r>
              <a:rPr lang="ro-RO" sz="1600" dirty="0">
                <a:solidFill>
                  <a:schemeClr val="accent3">
                    <a:lumMod val="75000"/>
                  </a:schemeClr>
                </a:solidFill>
              </a:rPr>
              <a:t> (</a:t>
            </a:r>
            <a:r>
              <a:rPr lang="ro-RO" sz="1600" dirty="0">
                <a:solidFill>
                  <a:srgbClr val="FF0000"/>
                </a:solidFill>
              </a:rPr>
              <a:t>viespi, albine și furnici</a:t>
            </a:r>
            <a:r>
              <a:rPr lang="ro-RO" sz="1600" dirty="0">
                <a:solidFill>
                  <a:schemeClr val="accent3">
                    <a:lumMod val="75000"/>
                  </a:schemeClr>
                </a:solidFill>
              </a:rPr>
              <a:t>) și Lepidoptera (</a:t>
            </a:r>
            <a:r>
              <a:rPr lang="ro-RO" sz="1600" dirty="0">
                <a:solidFill>
                  <a:srgbClr val="FF0000"/>
                </a:solidFill>
              </a:rPr>
              <a:t>fluturi și molii</a:t>
            </a:r>
            <a:r>
              <a:rPr lang="ro-RO" sz="1600" dirty="0">
                <a:solidFill>
                  <a:schemeClr val="accent3">
                    <a:lumMod val="75000"/>
                  </a:schemeClr>
                </a:solidFill>
              </a:rPr>
              <a:t>), precum și multe tipuri de Diptera (</a:t>
            </a:r>
            <a:r>
              <a:rPr lang="ro-RO" sz="1600" dirty="0">
                <a:solidFill>
                  <a:srgbClr val="FF0000"/>
                </a:solidFill>
              </a:rPr>
              <a:t>muște</a:t>
            </a:r>
            <a:r>
              <a:rPr lang="ro-RO" sz="1600" dirty="0">
                <a:solidFill>
                  <a:schemeClr val="accent3">
                    <a:lumMod val="75000"/>
                  </a:schemeClr>
                </a:solidFill>
              </a:rPr>
              <a:t>) și </a:t>
            </a:r>
            <a:r>
              <a:rPr lang="ro-RO" sz="1600" dirty="0" err="1">
                <a:solidFill>
                  <a:schemeClr val="accent3">
                    <a:lumMod val="75000"/>
                  </a:schemeClr>
                </a:solidFill>
              </a:rPr>
              <a:t>Coleoptera</a:t>
            </a:r>
            <a:r>
              <a:rPr lang="ro-RO" sz="1600" dirty="0">
                <a:solidFill>
                  <a:schemeClr val="accent3">
                    <a:lumMod val="75000"/>
                  </a:schemeClr>
                </a:solidFill>
              </a:rPr>
              <a:t> (</a:t>
            </a:r>
            <a:r>
              <a:rPr lang="ro-RO" sz="1600" dirty="0">
                <a:solidFill>
                  <a:srgbClr val="FF0000"/>
                </a:solidFill>
              </a:rPr>
              <a:t>gândaci</a:t>
            </a:r>
            <a:r>
              <a:rPr lang="ro-RO" sz="1600" dirty="0">
                <a:solidFill>
                  <a:schemeClr val="accent3">
                    <a:lumMod val="75000"/>
                  </a:schemeClr>
                </a:solidFill>
              </a:rPr>
              <a:t>) </a:t>
            </a:r>
            <a:r>
              <a:rPr lang="en-US" sz="1600" dirty="0" err="1">
                <a:solidFill>
                  <a:schemeClr val="accent3">
                    <a:lumMod val="75000"/>
                  </a:schemeClr>
                </a:solidFill>
              </a:rPr>
              <a:t>preiau</a:t>
            </a:r>
            <a:r>
              <a:rPr lang="en-US" sz="1600" dirty="0">
                <a:solidFill>
                  <a:schemeClr val="accent3">
                    <a:lumMod val="75000"/>
                  </a:schemeClr>
                </a:solidFill>
              </a:rPr>
              <a:t> </a:t>
            </a:r>
            <a:r>
              <a:rPr lang="ro-RO" sz="1600" dirty="0">
                <a:solidFill>
                  <a:schemeClr val="accent3">
                    <a:lumMod val="75000"/>
                  </a:schemeClr>
                </a:solidFill>
              </a:rPr>
              <a:t>nectar și polen </a:t>
            </a:r>
            <a:r>
              <a:rPr lang="en-US" sz="1600" dirty="0" err="1">
                <a:solidFill>
                  <a:schemeClr val="accent3">
                    <a:lumMod val="75000"/>
                  </a:schemeClr>
                </a:solidFill>
              </a:rPr>
              <a:t>si</a:t>
            </a:r>
            <a:r>
              <a:rPr lang="en-US" sz="1600" dirty="0">
                <a:solidFill>
                  <a:schemeClr val="accent3">
                    <a:lumMod val="75000"/>
                  </a:schemeClr>
                </a:solidFill>
              </a:rPr>
              <a:t> </a:t>
            </a:r>
            <a:r>
              <a:rPr lang="ro-RO" sz="1600" dirty="0">
                <a:solidFill>
                  <a:schemeClr val="accent3">
                    <a:lumMod val="75000"/>
                  </a:schemeClr>
                </a:solidFill>
              </a:rPr>
              <a:t>asigura polenizarea</a:t>
            </a:r>
            <a:r>
              <a:rPr lang="ro-RO" sz="1600" dirty="0"/>
              <a:t>. Cele două grupuri au evoluat împreună de peste </a:t>
            </a:r>
            <a:r>
              <a:rPr lang="ro-RO" sz="1600" dirty="0">
                <a:solidFill>
                  <a:srgbClr val="00B050"/>
                </a:solidFill>
              </a:rPr>
              <a:t>100 de milioane de ani</a:t>
            </a:r>
            <a:r>
              <a:rPr lang="ro-RO" sz="1600" dirty="0"/>
              <a:t>, creând o rețea complexă de interacțiuni. Fie au evoluat împreună, fie în unele stadii ulterioare s-au reunit, probabil cu pre-adaptări, și s-au adaptat reciproc</a:t>
            </a:r>
            <a:r>
              <a:rPr lang="en-US" sz="1600" dirty="0"/>
              <a:t> </a:t>
            </a:r>
            <a:r>
              <a:rPr lang="ro-RO" sz="1600" dirty="0"/>
              <a:t>în timpul Cretacicului</a:t>
            </a:r>
            <a:r>
              <a:rPr lang="en-US" sz="1600" dirty="0"/>
              <a:t>,</a:t>
            </a:r>
            <a:r>
              <a:rPr lang="ro-RO" sz="1600" dirty="0"/>
              <a:t> 66 de milioane de ani în urmă. Cele mai vechi albine, importante polenizatori de astăzi, au apărut la începutul Cretacicului. Cel puțin trei aspecte ale florilor par să fi evoluat între plante cu flori și insecte, deoarece implică comunicarea între aceste organisme. </a:t>
            </a:r>
            <a:endParaRPr lang="en-US" sz="1600" dirty="0"/>
          </a:p>
          <a:p>
            <a:pPr lvl="1" eaLnBrk="1" hangingPunct="1">
              <a:buFontTx/>
              <a:buChar char="-"/>
              <a:defRPr/>
            </a:pPr>
            <a:r>
              <a:rPr lang="ro-RO" sz="1400" dirty="0"/>
              <a:t>florile comunică cu polenizatorii lor prin </a:t>
            </a:r>
            <a:r>
              <a:rPr lang="ro-RO" sz="1400" dirty="0">
                <a:solidFill>
                  <a:srgbClr val="FF0000"/>
                </a:solidFill>
              </a:rPr>
              <a:t>miros</a:t>
            </a:r>
            <a:r>
              <a:rPr lang="en-US" sz="1400" dirty="0"/>
              <a:t>:</a:t>
            </a:r>
            <a:r>
              <a:rPr lang="ro-RO" sz="1400" dirty="0"/>
              <a:t> insectele folosesc acest parfum pentru a determina cât de departe este o floare, pentru a se apropia de ea și pentru a identifica unde să aterizeze și, în cele din urmă, să se hrănească. </a:t>
            </a:r>
            <a:endParaRPr lang="en-US" sz="1400" dirty="0"/>
          </a:p>
          <a:p>
            <a:pPr lvl="1" eaLnBrk="1" hangingPunct="1">
              <a:buFontTx/>
              <a:buChar char="-"/>
              <a:defRPr/>
            </a:pPr>
            <a:r>
              <a:rPr lang="ro-RO" sz="1400" dirty="0"/>
              <a:t>florile atrag insectele cu </a:t>
            </a:r>
            <a:r>
              <a:rPr lang="ro-RO" sz="1400" dirty="0">
                <a:solidFill>
                  <a:srgbClr val="FF0000"/>
                </a:solidFill>
              </a:rPr>
              <a:t>modele de dungi</a:t>
            </a:r>
            <a:r>
              <a:rPr lang="ro-RO" sz="1400" dirty="0"/>
              <a:t> care duc la recompensele nectarului și polenului și culori precum albastru și ultraviolet, la care ochii lor sunt sensibili; în schimb, florile polenizate de păsări tind să fie roșii sau portocalii. </a:t>
            </a:r>
            <a:endParaRPr lang="en-US" sz="1400" dirty="0"/>
          </a:p>
          <a:p>
            <a:pPr lvl="1" eaLnBrk="1" hangingPunct="1">
              <a:buFontTx/>
              <a:buChar char="-"/>
              <a:defRPr/>
            </a:pPr>
            <a:r>
              <a:rPr lang="ro-RO" sz="1400" dirty="0"/>
              <a:t>florile, cum ar fi unele orhidee, </a:t>
            </a:r>
            <a:r>
              <a:rPr lang="ro-RO" sz="1400" dirty="0">
                <a:solidFill>
                  <a:srgbClr val="FF0000"/>
                </a:solidFill>
              </a:rPr>
              <a:t>imită femelele anumitor insecte</a:t>
            </a:r>
            <a:r>
              <a:rPr lang="ro-RO" sz="1400" dirty="0"/>
              <a:t>, înșelând masculii în pseudo</a:t>
            </a:r>
            <a:r>
              <a:rPr lang="en-US" sz="1400" dirty="0"/>
              <a:t>-</a:t>
            </a:r>
            <a:r>
              <a:rPr lang="ro-RO" sz="1400" dirty="0"/>
              <a:t>copulație. </a:t>
            </a:r>
            <a:r>
              <a:rPr lang="en-US" sz="1400" dirty="0"/>
              <a:t>Ex:</a:t>
            </a:r>
            <a:r>
              <a:rPr lang="ro-RO" sz="1400" dirty="0"/>
              <a:t> </a:t>
            </a:r>
            <a:r>
              <a:rPr lang="ro-RO" sz="1400" dirty="0">
                <a:solidFill>
                  <a:srgbClr val="00B050"/>
                </a:solidFill>
              </a:rPr>
              <a:t>Yucca, Yucca </a:t>
            </a:r>
            <a:r>
              <a:rPr lang="ro-RO" sz="1400" dirty="0" err="1">
                <a:solidFill>
                  <a:srgbClr val="00B050"/>
                </a:solidFill>
              </a:rPr>
              <a:t>whipplei</a:t>
            </a:r>
            <a:r>
              <a:rPr lang="ro-RO" sz="1400" dirty="0"/>
              <a:t>, este polenizată exclusiv de </a:t>
            </a:r>
            <a:r>
              <a:rPr lang="ro-RO" sz="1400" dirty="0" err="1">
                <a:solidFill>
                  <a:srgbClr val="00B050"/>
                </a:solidFill>
              </a:rPr>
              <a:t>Tegeticula</a:t>
            </a:r>
            <a:r>
              <a:rPr lang="ro-RO" sz="1400" dirty="0">
                <a:solidFill>
                  <a:srgbClr val="00B050"/>
                </a:solidFill>
              </a:rPr>
              <a:t> maculata</a:t>
            </a:r>
            <a:r>
              <a:rPr lang="ro-RO" sz="1400" dirty="0"/>
              <a:t>, o molie de yucca care depinde de yucca pentru supraviețuire. Molia mănâncă semințele plantei, în timp ce colectează polen. </a:t>
            </a:r>
            <a:r>
              <a:rPr lang="ro-RO" sz="1400" dirty="0">
                <a:solidFill>
                  <a:srgbClr val="FF0000"/>
                </a:solidFill>
              </a:rPr>
              <a:t>Polenul</a:t>
            </a:r>
            <a:r>
              <a:rPr lang="ro-RO" sz="1400" dirty="0"/>
              <a:t> a evoluat pentru a deveni </a:t>
            </a:r>
            <a:r>
              <a:rPr lang="ro-RO" sz="1400" dirty="0">
                <a:solidFill>
                  <a:srgbClr val="FF0000"/>
                </a:solidFill>
              </a:rPr>
              <a:t>foarte lipicios </a:t>
            </a:r>
            <a:r>
              <a:rPr lang="ro-RO" sz="1400" dirty="0"/>
              <a:t>și rămâne pe părțile gurii când molia trece la următoarea floare. Yucca oferă un loc unde </a:t>
            </a:r>
            <a:r>
              <a:rPr lang="ro-RO" sz="1400" dirty="0">
                <a:solidFill>
                  <a:srgbClr val="FF0000"/>
                </a:solidFill>
              </a:rPr>
              <a:t>molia își poate depune ouăle, adânc în floare, departe de potențiali prădători</a:t>
            </a:r>
            <a:r>
              <a:rPr lang="ro-RO" sz="1400" dirty="0"/>
              <a:t>.</a:t>
            </a:r>
            <a:endParaRPr lang="en-US" sz="1400" dirty="0"/>
          </a:p>
          <a:p>
            <a:pPr eaLnBrk="1" hangingPunct="1">
              <a:buFontTx/>
              <a:buChar char="-"/>
              <a:defRPr/>
            </a:pPr>
            <a:r>
              <a:rPr lang="ro-RO" sz="1800" dirty="0">
                <a:solidFill>
                  <a:schemeClr val="accent3">
                    <a:lumMod val="75000"/>
                  </a:schemeClr>
                </a:solidFill>
              </a:rPr>
              <a:t>smochine </a:t>
            </a:r>
            <a:r>
              <a:rPr lang="en-US" sz="1800" dirty="0">
                <a:solidFill>
                  <a:schemeClr val="accent3">
                    <a:lumMod val="75000"/>
                  </a:schemeClr>
                </a:solidFill>
              </a:rPr>
              <a:t>vs</a:t>
            </a:r>
            <a:r>
              <a:rPr lang="ro-RO" sz="1800" dirty="0">
                <a:solidFill>
                  <a:schemeClr val="accent3">
                    <a:lumMod val="75000"/>
                  </a:schemeClr>
                </a:solidFill>
              </a:rPr>
              <a:t> viespile de smochine</a:t>
            </a:r>
            <a:endParaRPr lang="en-US" sz="1800" dirty="0">
              <a:solidFill>
                <a:schemeClr val="accent3">
                  <a:lumMod val="75000"/>
                </a:schemeClr>
              </a:solidFill>
            </a:endParaRPr>
          </a:p>
          <a:p>
            <a:pPr lvl="1" eaLnBrk="1" hangingPunct="1">
              <a:buFontTx/>
              <a:buChar char="-"/>
              <a:defRPr/>
            </a:pPr>
            <a:r>
              <a:rPr lang="ro-RO" sz="1400" dirty="0"/>
              <a:t>Fiecare specie de smochine are propria sa viespe de smochine care (în cele mai multe cazuri) polenizează smochinul, astfel încât o dependență reciprocă strânsă a evoluat și a persistat în tot genul</a:t>
            </a:r>
            <a:r>
              <a:rPr lang="en-US" sz="1400" dirty="0"/>
              <a:t>.</a:t>
            </a:r>
          </a:p>
          <a:p>
            <a:pPr eaLnBrk="1" hangingPunct="1">
              <a:buFontTx/>
              <a:buChar char="-"/>
              <a:defRPr/>
            </a:pPr>
            <a:r>
              <a:rPr lang="en-US" sz="1800" dirty="0" err="1">
                <a:solidFill>
                  <a:schemeClr val="accent3">
                    <a:lumMod val="75000"/>
                  </a:schemeClr>
                </a:solidFill>
              </a:rPr>
              <a:t>Furnicile</a:t>
            </a:r>
            <a:r>
              <a:rPr lang="en-US" sz="1800" dirty="0">
                <a:solidFill>
                  <a:schemeClr val="accent3">
                    <a:lumMod val="75000"/>
                  </a:schemeClr>
                </a:solidFill>
              </a:rPr>
              <a:t> de </a:t>
            </a:r>
            <a:r>
              <a:rPr lang="en-US" sz="1800" dirty="0" err="1">
                <a:solidFill>
                  <a:schemeClr val="accent3">
                    <a:lumMod val="75000"/>
                  </a:schemeClr>
                </a:solidFill>
              </a:rPr>
              <a:t>salcâm</a:t>
            </a:r>
            <a:r>
              <a:rPr lang="en-US" sz="1800" dirty="0">
                <a:solidFill>
                  <a:schemeClr val="accent3">
                    <a:lumMod val="75000"/>
                  </a:schemeClr>
                </a:solidFill>
              </a:rPr>
              <a:t> </a:t>
            </a:r>
            <a:r>
              <a:rPr lang="en-US" sz="1800" dirty="0" err="1">
                <a:solidFill>
                  <a:schemeClr val="accent3">
                    <a:lumMod val="75000"/>
                  </a:schemeClr>
                </a:solidFill>
              </a:rPr>
              <a:t>și</a:t>
            </a:r>
            <a:r>
              <a:rPr lang="en-US" sz="1800" dirty="0">
                <a:solidFill>
                  <a:schemeClr val="accent3">
                    <a:lumMod val="75000"/>
                  </a:schemeClr>
                </a:solidFill>
              </a:rPr>
              <a:t> </a:t>
            </a:r>
            <a:r>
              <a:rPr lang="en-US" sz="1800" dirty="0" err="1">
                <a:solidFill>
                  <a:schemeClr val="accent3">
                    <a:lumMod val="75000"/>
                  </a:schemeClr>
                </a:solidFill>
              </a:rPr>
              <a:t>salcâmii</a:t>
            </a:r>
            <a:endParaRPr lang="en-US" sz="1800" dirty="0">
              <a:solidFill>
                <a:schemeClr val="accent3">
                  <a:lumMod val="75000"/>
                </a:schemeClr>
              </a:solidFill>
            </a:endParaRPr>
          </a:p>
          <a:p>
            <a:pPr lvl="1" eaLnBrk="1" hangingPunct="1">
              <a:buFontTx/>
              <a:buChar char="-"/>
              <a:defRPr/>
            </a:pPr>
            <a:r>
              <a:rPr lang="ro-RO" sz="1400" dirty="0"/>
              <a:t>Furnica de salcâm protejează cel puțin cinci specii de "salcâm" de insecte și de alte plante care concurează pentru lumina soarelui, iar copacul oferă hrană și adăpost pentru furnică și larvele sale. </a:t>
            </a:r>
            <a:endParaRPr lang="en-US" altLang="en-US" sz="1400" dirty="0">
              <a:solidFill>
                <a:schemeClr val="accent3">
                  <a:lumMod val="7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u 1">
            <a:extLst>
              <a:ext uri="{FF2B5EF4-FFF2-40B4-BE49-F238E27FC236}">
                <a16:creationId xmlns:a16="http://schemas.microsoft.com/office/drawing/2014/main" id="{4C770650-F371-4A25-A5E1-405A9AA8158F}"/>
              </a:ext>
            </a:extLst>
          </p:cNvPr>
          <p:cNvSpPr>
            <a:spLocks noGrp="1"/>
          </p:cNvSpPr>
          <p:nvPr>
            <p:ph type="title"/>
          </p:nvPr>
        </p:nvSpPr>
        <p:spPr>
          <a:xfrm>
            <a:off x="55563" y="0"/>
            <a:ext cx="10515600" cy="525463"/>
          </a:xfrm>
        </p:spPr>
        <p:txBody>
          <a:bodyPr/>
          <a:lstStyle/>
          <a:p>
            <a:pPr eaLnBrk="1" hangingPunct="1"/>
            <a:r>
              <a:rPr lang="en-US" altLang="en-US" sz="2800"/>
              <a:t>Păsări și flori polenizate de </a:t>
            </a:r>
            <a:r>
              <a:rPr lang="en-US" altLang="en-US" sz="2800" b="1">
                <a:solidFill>
                  <a:srgbClr val="FF0000"/>
                </a:solidFill>
              </a:rPr>
              <a:t>PĂSĂRI</a:t>
            </a:r>
          </a:p>
        </p:txBody>
      </p:sp>
      <p:sp>
        <p:nvSpPr>
          <p:cNvPr id="8195" name="Substituent conținut 2">
            <a:extLst>
              <a:ext uri="{FF2B5EF4-FFF2-40B4-BE49-F238E27FC236}">
                <a16:creationId xmlns:a16="http://schemas.microsoft.com/office/drawing/2014/main" id="{F37A47BF-7D87-58CA-D25B-60DDFDFF8B30}"/>
              </a:ext>
            </a:extLst>
          </p:cNvPr>
          <p:cNvSpPr>
            <a:spLocks noGrp="1"/>
          </p:cNvSpPr>
          <p:nvPr>
            <p:ph idx="1"/>
          </p:nvPr>
        </p:nvSpPr>
        <p:spPr>
          <a:xfrm>
            <a:off x="55563" y="525463"/>
            <a:ext cx="12136437" cy="6148387"/>
          </a:xfrm>
        </p:spPr>
        <p:txBody>
          <a:bodyPr/>
          <a:lstStyle/>
          <a:p>
            <a:pPr marL="457200" lvl="1" indent="0" eaLnBrk="1" hangingPunct="1">
              <a:buFont typeface="Arial" panose="020B0604020202020204" pitchFamily="34" charset="0"/>
              <a:buNone/>
            </a:pPr>
            <a:r>
              <a:rPr lang="en-US" altLang="en-US" sz="1600">
                <a:solidFill>
                  <a:srgbClr val="FF0000"/>
                </a:solidFill>
              </a:rPr>
              <a:t>Colibri și flori ornitofile </a:t>
            </a:r>
            <a:r>
              <a:rPr lang="en-US" altLang="en-US" sz="1600"/>
              <a:t>(polenizate cu păsări) au dezvoltat o relație mutualistă</a:t>
            </a:r>
            <a:r>
              <a:rPr lang="en-US" altLang="en-US" sz="1200"/>
              <a:t>. </a:t>
            </a:r>
          </a:p>
          <a:p>
            <a:pPr lvl="2" eaLnBrk="1" hangingPunct="1"/>
            <a:r>
              <a:rPr lang="en-US" altLang="en-US" sz="1400"/>
              <a:t>Florile au </a:t>
            </a:r>
            <a:r>
              <a:rPr lang="en-US" altLang="en-US" sz="1400">
                <a:solidFill>
                  <a:srgbClr val="FF0000"/>
                </a:solidFill>
              </a:rPr>
              <a:t>nectar adecvat dietei </a:t>
            </a:r>
            <a:r>
              <a:rPr lang="en-US" altLang="en-US" sz="1400"/>
              <a:t>păsărilor, </a:t>
            </a:r>
            <a:r>
              <a:rPr lang="en-US" altLang="en-US" sz="1400">
                <a:solidFill>
                  <a:srgbClr val="00B050"/>
                </a:solidFill>
              </a:rPr>
              <a:t>culoarea lor se potrivește viziunii </a:t>
            </a:r>
            <a:r>
              <a:rPr lang="en-US" altLang="en-US" sz="1400"/>
              <a:t>păsărilor</a:t>
            </a:r>
            <a:r>
              <a:rPr lang="en-US" altLang="en-US" sz="1400">
                <a:solidFill>
                  <a:srgbClr val="00B050"/>
                </a:solidFill>
              </a:rPr>
              <a:t> </a:t>
            </a:r>
            <a:r>
              <a:rPr lang="en-US" altLang="en-US" sz="1400"/>
              <a:t>și </a:t>
            </a:r>
            <a:r>
              <a:rPr lang="en-US" altLang="en-US" sz="1400">
                <a:solidFill>
                  <a:srgbClr val="00B0F0"/>
                </a:solidFill>
              </a:rPr>
              <a:t>forma lor se potrivește cu cea a corpului </a:t>
            </a:r>
            <a:r>
              <a:rPr lang="en-US" altLang="en-US" sz="1400"/>
              <a:t>păsărilor. </a:t>
            </a:r>
          </a:p>
          <a:p>
            <a:pPr lvl="2" eaLnBrk="1" hangingPunct="1"/>
            <a:r>
              <a:rPr lang="en-US" altLang="en-US" sz="1400">
                <a:solidFill>
                  <a:srgbClr val="FF0000"/>
                </a:solidFill>
              </a:rPr>
              <a:t>perioadele de înflorire </a:t>
            </a:r>
            <a:r>
              <a:rPr lang="en-US" altLang="en-US" sz="1400"/>
              <a:t>ale florilor coincid cu </a:t>
            </a:r>
            <a:r>
              <a:rPr lang="en-US" altLang="en-US" sz="1400">
                <a:solidFill>
                  <a:srgbClr val="FF0000"/>
                </a:solidFill>
              </a:rPr>
              <a:t>anotimpurile de reproducere </a:t>
            </a:r>
            <a:r>
              <a:rPr lang="en-US" altLang="en-US" sz="1400"/>
              <a:t>ale colibriilor. Caracteristicile florale ale plantelor ornitofile variază foarte mult între ele în comparație cu speciile strâns legate polenizate de insecte. </a:t>
            </a:r>
          </a:p>
          <a:p>
            <a:pPr lvl="2" eaLnBrk="1" hangingPunct="1"/>
            <a:r>
              <a:rPr lang="en-US" altLang="en-US" sz="1400"/>
              <a:t>Aceste flori tind, de asemenea, să fie </a:t>
            </a:r>
            <a:r>
              <a:rPr lang="en-US" altLang="en-US" sz="1400">
                <a:solidFill>
                  <a:srgbClr val="FF0000"/>
                </a:solidFill>
              </a:rPr>
              <a:t>mai ornamentate, mai complexe și mai spectaculoase </a:t>
            </a:r>
            <a:r>
              <a:rPr lang="en-US" altLang="en-US" sz="1400"/>
              <a:t>decât omologii lor polenizați cu </a:t>
            </a:r>
            <a:r>
              <a:rPr lang="en-US" altLang="en-US" sz="1400">
                <a:solidFill>
                  <a:srgbClr val="FF0000"/>
                </a:solidFill>
              </a:rPr>
              <a:t>insecte</a:t>
            </a:r>
            <a:r>
              <a:rPr lang="en-US" altLang="en-US" sz="1400"/>
              <a:t>. </a:t>
            </a:r>
          </a:p>
          <a:p>
            <a:pPr lvl="2" eaLnBrk="1" hangingPunct="1"/>
            <a:r>
              <a:rPr lang="en-US" altLang="en-US" sz="1400"/>
              <a:t>plantele au format relații coevolutive </a:t>
            </a:r>
            <a:r>
              <a:rPr lang="en-US" altLang="en-US" sz="1400">
                <a:solidFill>
                  <a:srgbClr val="00B0F0"/>
                </a:solidFill>
              </a:rPr>
              <a:t>mai întâi cu insectele</a:t>
            </a:r>
            <a:r>
              <a:rPr lang="en-US" altLang="en-US" sz="1400"/>
              <a:t>, iar speciile ornitofile au divergut mai târziu. Nu există prea mult sprijin științific pentru cazurile de inversare a acestei divergențe: de la ornitofilie la polenizarea insectelor. Diversitatea fenotipului floral la speciile ornitofile și consistența relativă observată la speciile polenizate de albine pot fi atribuite direcției schimbării preferinței polenizatorului.</a:t>
            </a:r>
            <a:endParaRPr lang="en-US" altLang="en-US" sz="1600"/>
          </a:p>
          <a:p>
            <a:pPr lvl="2" eaLnBrk="1" hangingPunct="1"/>
            <a:r>
              <a:rPr lang="en-US" altLang="en-US" sz="1400"/>
              <a:t>Faptul că </a:t>
            </a:r>
            <a:r>
              <a:rPr lang="en-US" altLang="en-US" sz="1400">
                <a:solidFill>
                  <a:srgbClr val="FF0000"/>
                </a:solidFill>
              </a:rPr>
              <a:t>păsările pot zbura pe vreme nefavorabilă </a:t>
            </a:r>
            <a:r>
              <a:rPr lang="en-US" altLang="en-US" sz="1400"/>
              <a:t>le face </a:t>
            </a:r>
            <a:r>
              <a:rPr lang="en-US" altLang="en-US" sz="1400">
                <a:solidFill>
                  <a:srgbClr val="FF0000"/>
                </a:solidFill>
              </a:rPr>
              <a:t>polenizatori mai eficienți </a:t>
            </a:r>
            <a:r>
              <a:rPr lang="en-US" altLang="en-US" sz="1400"/>
              <a:t>în care albinele și alte insecte ar fi inactive. </a:t>
            </a:r>
          </a:p>
          <a:p>
            <a:pPr lvl="2" eaLnBrk="1" hangingPunct="1"/>
            <a:r>
              <a:rPr lang="en-US" altLang="en-US" sz="1400"/>
              <a:t>Ornitofilia ar fi putut apărea din acest motiv în medii izolate cu </a:t>
            </a:r>
            <a:r>
              <a:rPr lang="en-US" altLang="en-US" sz="1400">
                <a:solidFill>
                  <a:srgbClr val="FF0000"/>
                </a:solidFill>
              </a:rPr>
              <a:t>colonizare slabă a insectelor </a:t>
            </a:r>
            <a:r>
              <a:rPr lang="en-US" altLang="en-US" sz="1400"/>
              <a:t>sau în zone cu </a:t>
            </a:r>
            <a:r>
              <a:rPr lang="en-US" altLang="en-US" sz="1400">
                <a:solidFill>
                  <a:srgbClr val="FF0000"/>
                </a:solidFill>
              </a:rPr>
              <a:t>plante care înfloresc iarna</a:t>
            </a:r>
            <a:r>
              <a:rPr lang="en-US" altLang="en-US" sz="1400"/>
              <a:t>.</a:t>
            </a:r>
          </a:p>
          <a:p>
            <a:pPr lvl="2" eaLnBrk="1" hangingPunct="1"/>
            <a:r>
              <a:rPr lang="en-US" altLang="en-US" sz="1400"/>
              <a:t>Florile polenizate de păsări au de obicei </a:t>
            </a:r>
            <a:r>
              <a:rPr lang="en-US" altLang="en-US" sz="1400">
                <a:solidFill>
                  <a:srgbClr val="FF0000"/>
                </a:solidFill>
              </a:rPr>
              <a:t>volume mai mari de nectar </a:t>
            </a:r>
            <a:r>
              <a:rPr lang="en-US" altLang="en-US" sz="1400"/>
              <a:t>și producție de </a:t>
            </a:r>
            <a:r>
              <a:rPr lang="en-US" altLang="en-US" sz="1400">
                <a:solidFill>
                  <a:srgbClr val="FF0000"/>
                </a:solidFill>
              </a:rPr>
              <a:t>zahăr</a:t>
            </a:r>
            <a:r>
              <a:rPr lang="en-US" altLang="en-US" sz="1400"/>
              <a:t> mai mare decât cele polenizate de insecte. Acest lucru îndeplinește </a:t>
            </a:r>
            <a:r>
              <a:rPr lang="en-US" altLang="en-US" sz="1400">
                <a:solidFill>
                  <a:srgbClr val="FF0000"/>
                </a:solidFill>
              </a:rPr>
              <a:t>cerințele ridicate de energie ale păsărilor</a:t>
            </a:r>
            <a:r>
              <a:rPr lang="en-US" altLang="en-US" sz="1400"/>
              <a:t>, cei mai importanți factori determinanți ai alegerii florilor. (La Mimulus, o creștere a pigmentului roșu în petale și volumul nectarului de flori reduce semnificativ proporția de polenizare de către albine, spre deosebire de colibri; în timp ce suprafața mai mare a florilor crește polenizarea albinelor. Prin urmare, pigmenții roșii din florile Mimulus cardinalis pot funcționa în primul rând pentru a descuraja vizita albinelor. În Penstemon, trăsăturile florale care descurajează polenizarea albinelor pot fi mai influente asupra schimbării evolutive a florilor decât adaptările „pro-păsări”, dar adaptarea „spre„ păsări și „departe” de albine poate avea loc simultan. Cu toate acestea, unele flori, cum ar fi Heliconia angusta, par să nu fie atât de specific ornitofile cum s-ar fi presupus: specia este ocazional (151 vizite în 120 de ore de observație) vizitată de albinele Trigona fără înțepături. Aceste albine sunt în mare parte tâlhari de polen în acest caz, dar pot servi și ca polenizatori.</a:t>
            </a:r>
          </a:p>
          <a:p>
            <a:pPr lvl="2" eaLnBrk="1" hangingPunct="1"/>
            <a:r>
              <a:rPr lang="en-US" altLang="en-US" sz="1400"/>
              <a:t>După anotimpurile lor de reproducere, mai multe specii de colibri apar în aceleași locații din America de Nord, iar mai multe flori de colibri înfloresc simultan în aceste habitate. Aceste flori au convergut către o morfologie și o culoare comune, deoarece acestea sunt eficiente în atragerea păsărilor. Lungimile și curburile diferite ale tuburilor corolelor pot afecta eficiența extracției la speciile de colibri în raport cu diferențele în morfologia facturilor. Florile tubulare obligă o pasăre să-și orienteze factura într-un mod special atunci când sondează floarea, mai ales atunci când factura și corola sunt ambele curbate. Acest lucru permite plantei să plaseze polen pe o anumită parte a corpului păsării, permițând o varietate de co-adaptări morfologice.</a:t>
            </a:r>
          </a:p>
          <a:p>
            <a:pPr lvl="2" eaLnBrk="1" hangingPunct="1"/>
            <a:r>
              <a:rPr lang="en-US" altLang="en-US" sz="1400"/>
              <a:t>Florile ornitofile trebuie să fie evidente pentru păsări.Păsările au cea mai mare sensibilitate spectrală și o cea mai bună discriminare de nuanță la capătul roșu al spectrului vizual, astfel încât roșul le este deosebit de vizibil. Colibriii pot vedea, de asemenea, „culori” ultraviolete. Prevalența modelelor ultraviolete și a ghidurilor de nectar în florile entomofile sărace în nectar (polenizate cu insecte) avertizează pasărea să evite aceste flori. Fiecare dintre cele două subfamilii de colibri, Phaethornithinae (pustnici) și Trochilinae, a evoluat împreună cu un anumit set de flori. Majoritatea speciilor de Phaethornithinae sunt asociate cu ierburi mari monocotiledonate, în timp ce Trochilinae preferă specii de plante dicotiledonate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u 1">
            <a:extLst>
              <a:ext uri="{FF2B5EF4-FFF2-40B4-BE49-F238E27FC236}">
                <a16:creationId xmlns:a16="http://schemas.microsoft.com/office/drawing/2014/main" id="{5A90464C-D2F8-A87E-2351-958D75036BF4}"/>
              </a:ext>
            </a:extLst>
          </p:cNvPr>
          <p:cNvSpPr>
            <a:spLocks noGrp="1"/>
          </p:cNvSpPr>
          <p:nvPr>
            <p:ph type="title"/>
          </p:nvPr>
        </p:nvSpPr>
        <p:spPr>
          <a:xfrm>
            <a:off x="0" y="0"/>
            <a:ext cx="10515600" cy="533400"/>
          </a:xfrm>
        </p:spPr>
        <p:txBody>
          <a:bodyPr/>
          <a:lstStyle/>
          <a:p>
            <a:pPr eaLnBrk="1" hangingPunct="1"/>
            <a:r>
              <a:rPr lang="en-US" altLang="en-US"/>
              <a:t>Relatii parazitare </a:t>
            </a:r>
          </a:p>
        </p:txBody>
      </p:sp>
      <p:sp>
        <p:nvSpPr>
          <p:cNvPr id="3" name="Substituent conținut 2">
            <a:extLst>
              <a:ext uri="{FF2B5EF4-FFF2-40B4-BE49-F238E27FC236}">
                <a16:creationId xmlns:a16="http://schemas.microsoft.com/office/drawing/2014/main" id="{B0C8458A-1261-0C6A-EB8C-64E97E07A693}"/>
              </a:ext>
            </a:extLst>
          </p:cNvPr>
          <p:cNvSpPr>
            <a:spLocks noGrp="1"/>
          </p:cNvSpPr>
          <p:nvPr>
            <p:ph idx="1"/>
          </p:nvPr>
        </p:nvSpPr>
        <p:spPr>
          <a:xfrm>
            <a:off x="76200" y="533400"/>
            <a:ext cx="11999913" cy="6196013"/>
          </a:xfrm>
        </p:spPr>
        <p:txBody>
          <a:bodyPr/>
          <a:lstStyle/>
          <a:p>
            <a:pPr eaLnBrk="1" hangingPunct="1">
              <a:defRPr/>
            </a:pPr>
            <a:r>
              <a:rPr lang="en-US" sz="1600" dirty="0" err="1">
                <a:solidFill>
                  <a:schemeClr val="accent3">
                    <a:lumMod val="75000"/>
                  </a:schemeClr>
                </a:solidFill>
              </a:rPr>
              <a:t>Paraziți</a:t>
            </a:r>
            <a:r>
              <a:rPr lang="en-US" sz="1600" dirty="0">
                <a:solidFill>
                  <a:schemeClr val="accent3">
                    <a:lumMod val="75000"/>
                  </a:schemeClr>
                </a:solidFill>
              </a:rPr>
              <a:t> </a:t>
            </a:r>
            <a:r>
              <a:rPr lang="en-US" sz="1600" dirty="0" err="1">
                <a:solidFill>
                  <a:schemeClr val="accent3">
                    <a:lumMod val="75000"/>
                  </a:schemeClr>
                </a:solidFill>
              </a:rPr>
              <a:t>și</a:t>
            </a:r>
            <a:r>
              <a:rPr lang="en-US" sz="1600" dirty="0">
                <a:solidFill>
                  <a:schemeClr val="accent3">
                    <a:lumMod val="75000"/>
                  </a:schemeClr>
                </a:solidFill>
              </a:rPr>
              <a:t> </a:t>
            </a:r>
            <a:r>
              <a:rPr lang="en-US" sz="1600" dirty="0" err="1">
                <a:solidFill>
                  <a:schemeClr val="accent3">
                    <a:lumMod val="75000"/>
                  </a:schemeClr>
                </a:solidFill>
              </a:rPr>
              <a:t>reproducerea</a:t>
            </a:r>
            <a:r>
              <a:rPr lang="en-US" sz="1600" dirty="0">
                <a:solidFill>
                  <a:schemeClr val="accent3">
                    <a:lumMod val="75000"/>
                  </a:schemeClr>
                </a:solidFill>
              </a:rPr>
              <a:t> </a:t>
            </a:r>
            <a:r>
              <a:rPr lang="en-US" sz="1600" dirty="0" err="1">
                <a:solidFill>
                  <a:schemeClr val="accent3">
                    <a:lumMod val="75000"/>
                  </a:schemeClr>
                </a:solidFill>
              </a:rPr>
              <a:t>sexuala</a:t>
            </a:r>
            <a:endParaRPr lang="en-US" sz="1600" dirty="0">
              <a:solidFill>
                <a:schemeClr val="accent3">
                  <a:lumMod val="75000"/>
                </a:schemeClr>
              </a:solidFill>
            </a:endParaRPr>
          </a:p>
          <a:p>
            <a:pPr lvl="1" eaLnBrk="1" hangingPunct="1">
              <a:defRPr/>
            </a:pPr>
            <a:r>
              <a:rPr lang="en-US" sz="1400" dirty="0" err="1"/>
              <a:t>Orice</a:t>
            </a:r>
            <a:r>
              <a:rPr lang="en-US" sz="1400" dirty="0"/>
              <a:t> organism, </a:t>
            </a:r>
            <a:r>
              <a:rPr lang="en-US" sz="1400" dirty="0" err="1"/>
              <a:t>gazdă</a:t>
            </a:r>
            <a:r>
              <a:rPr lang="en-US" sz="1400" dirty="0"/>
              <a:t> </a:t>
            </a:r>
            <a:r>
              <a:rPr lang="en-US" sz="1400" dirty="0" err="1"/>
              <a:t>sau</a:t>
            </a:r>
            <a:r>
              <a:rPr lang="en-US" sz="1400" dirty="0"/>
              <a:t> </a:t>
            </a:r>
            <a:r>
              <a:rPr lang="en-US" sz="1400" dirty="0" err="1"/>
              <a:t>parazit</a:t>
            </a:r>
            <a:r>
              <a:rPr lang="en-US" sz="1400" dirty="0"/>
              <a:t>, care nu </a:t>
            </a:r>
            <a:r>
              <a:rPr lang="en-US" sz="1400" dirty="0" err="1"/>
              <a:t>poate</a:t>
            </a:r>
            <a:r>
              <a:rPr lang="en-US" sz="1400" dirty="0"/>
              <a:t> </a:t>
            </a:r>
            <a:r>
              <a:rPr lang="en-US" sz="1400" dirty="0" err="1"/>
              <a:t>ține</a:t>
            </a:r>
            <a:r>
              <a:rPr lang="en-US" sz="1400" dirty="0"/>
              <a:t> </a:t>
            </a:r>
            <a:r>
              <a:rPr lang="en-US" sz="1400" dirty="0" err="1"/>
              <a:t>pasul</a:t>
            </a:r>
            <a:r>
              <a:rPr lang="en-US" sz="1400" dirty="0"/>
              <a:t> cu </a:t>
            </a:r>
            <a:r>
              <a:rPr lang="en-US" sz="1400" dirty="0" err="1"/>
              <a:t>celălalt</a:t>
            </a:r>
            <a:r>
              <a:rPr lang="en-US" sz="1400" dirty="0"/>
              <a:t>, </a:t>
            </a:r>
            <a:r>
              <a:rPr lang="en-US" sz="1400" dirty="0" err="1"/>
              <a:t>va</a:t>
            </a:r>
            <a:r>
              <a:rPr lang="en-US" sz="1400" dirty="0"/>
              <a:t> fi </a:t>
            </a:r>
            <a:r>
              <a:rPr lang="en-US" sz="1400" dirty="0" err="1"/>
              <a:t>eliminat</a:t>
            </a:r>
            <a:r>
              <a:rPr lang="en-US" sz="1400" dirty="0"/>
              <a:t> din </a:t>
            </a:r>
            <a:r>
              <a:rPr lang="en-US" sz="1400" dirty="0" err="1"/>
              <a:t>habitatul</a:t>
            </a:r>
            <a:r>
              <a:rPr lang="en-US" sz="1400" dirty="0"/>
              <a:t> lor.</a:t>
            </a:r>
          </a:p>
          <a:p>
            <a:pPr lvl="1" eaLnBrk="1" hangingPunct="1">
              <a:defRPr/>
            </a:pPr>
            <a:r>
              <a:rPr lang="en-US" sz="1400" dirty="0" err="1">
                <a:solidFill>
                  <a:srgbClr val="FF0000"/>
                </a:solidFill>
              </a:rPr>
              <a:t>Ipoteza</a:t>
            </a:r>
            <a:r>
              <a:rPr lang="en-US" sz="1400" dirty="0">
                <a:solidFill>
                  <a:srgbClr val="FF0000"/>
                </a:solidFill>
              </a:rPr>
              <a:t> </a:t>
            </a:r>
            <a:r>
              <a:rPr lang="en-US" sz="1400" dirty="0" err="1">
                <a:solidFill>
                  <a:srgbClr val="FF0000"/>
                </a:solidFill>
              </a:rPr>
              <a:t>Reginei</a:t>
            </a:r>
            <a:r>
              <a:rPr lang="en-US" sz="1400" dirty="0">
                <a:solidFill>
                  <a:srgbClr val="FF0000"/>
                </a:solidFill>
              </a:rPr>
              <a:t> </a:t>
            </a:r>
            <a:r>
              <a:rPr lang="en-US" sz="1400" dirty="0" err="1">
                <a:solidFill>
                  <a:srgbClr val="FF0000"/>
                </a:solidFill>
              </a:rPr>
              <a:t>Roșii</a:t>
            </a:r>
            <a:r>
              <a:rPr lang="en-US" sz="1400" dirty="0">
                <a:solidFill>
                  <a:srgbClr val="FF0000"/>
                </a:solidFill>
              </a:rPr>
              <a:t> </a:t>
            </a:r>
            <a:r>
              <a:rPr lang="en-US" sz="1400" dirty="0" err="1"/>
              <a:t>prezice</a:t>
            </a:r>
            <a:r>
              <a:rPr lang="en-US" sz="1400" dirty="0"/>
              <a:t> </a:t>
            </a:r>
            <a:r>
              <a:rPr lang="en-US" sz="1400" dirty="0" err="1"/>
              <a:t>că</a:t>
            </a:r>
            <a:r>
              <a:rPr lang="en-US" sz="1400" dirty="0"/>
              <a:t> </a:t>
            </a:r>
            <a:r>
              <a:rPr lang="en-US" sz="1400" dirty="0" err="1"/>
              <a:t>reproducerea</a:t>
            </a:r>
            <a:r>
              <a:rPr lang="en-US" sz="1400" dirty="0"/>
              <a:t> </a:t>
            </a:r>
            <a:r>
              <a:rPr lang="en-US" sz="1400" dirty="0" err="1"/>
              <a:t>sexuală</a:t>
            </a:r>
            <a:r>
              <a:rPr lang="en-US" sz="1400" dirty="0"/>
              <a:t> </a:t>
            </a:r>
            <a:r>
              <a:rPr lang="en-US" sz="1400" dirty="0" err="1"/>
              <a:t>permite</a:t>
            </a:r>
            <a:r>
              <a:rPr lang="en-US" sz="1400" dirty="0"/>
              <a:t> </a:t>
            </a:r>
            <a:r>
              <a:rPr lang="en-US" sz="1400" dirty="0" err="1"/>
              <a:t>unei</a:t>
            </a:r>
            <a:r>
              <a:rPr lang="en-US" sz="1400" dirty="0"/>
              <a:t> </a:t>
            </a:r>
            <a:r>
              <a:rPr lang="en-US" sz="1400" dirty="0" err="1"/>
              <a:t>gazde</a:t>
            </a:r>
            <a:r>
              <a:rPr lang="en-US" sz="1400" dirty="0"/>
              <a:t> </a:t>
            </a:r>
            <a:r>
              <a:rPr lang="en-US" sz="1400" dirty="0" err="1"/>
              <a:t>să</a:t>
            </a:r>
            <a:r>
              <a:rPr lang="en-US" sz="1400" dirty="0"/>
              <a:t> </a:t>
            </a:r>
            <a:r>
              <a:rPr lang="en-US" sz="1400" dirty="0" err="1"/>
              <a:t>rămână</a:t>
            </a:r>
            <a:r>
              <a:rPr lang="en-US" sz="1400" dirty="0"/>
              <a:t> </a:t>
            </a:r>
            <a:r>
              <a:rPr lang="en-US" sz="1400" dirty="0" err="1"/>
              <a:t>chiar</a:t>
            </a:r>
            <a:r>
              <a:rPr lang="en-US" sz="1400" dirty="0"/>
              <a:t> </a:t>
            </a:r>
            <a:r>
              <a:rPr lang="en-US" sz="1400" dirty="0" err="1"/>
              <a:t>în</a:t>
            </a:r>
            <a:r>
              <a:rPr lang="en-US" sz="1400" dirty="0"/>
              <a:t> </a:t>
            </a:r>
            <a:r>
              <a:rPr lang="en-US" sz="1400" dirty="0" err="1"/>
              <a:t>fața</a:t>
            </a:r>
            <a:r>
              <a:rPr lang="en-US" sz="1400" dirty="0"/>
              <a:t> </a:t>
            </a:r>
            <a:r>
              <a:rPr lang="en-US" sz="1400" dirty="0" err="1"/>
              <a:t>parazitului</a:t>
            </a:r>
            <a:r>
              <a:rPr lang="en-US" sz="1400" dirty="0"/>
              <a:t> </a:t>
            </a:r>
            <a:r>
              <a:rPr lang="en-US" sz="1400" dirty="0" err="1"/>
              <a:t>său</a:t>
            </a:r>
            <a:r>
              <a:rPr lang="en-US" sz="1400" dirty="0"/>
              <a:t>, similar cu </a:t>
            </a:r>
            <a:r>
              <a:rPr lang="en-US" sz="1400" dirty="0" err="1"/>
              <a:t>cursa</a:t>
            </a:r>
            <a:r>
              <a:rPr lang="en-US" sz="1400" dirty="0"/>
              <a:t> </a:t>
            </a:r>
            <a:r>
              <a:rPr lang="en-US" sz="1400" dirty="0" err="1"/>
              <a:t>Reginei</a:t>
            </a:r>
            <a:r>
              <a:rPr lang="en-US" sz="1400" dirty="0"/>
              <a:t> </a:t>
            </a:r>
            <a:r>
              <a:rPr lang="en-US" sz="1400" dirty="0" err="1"/>
              <a:t>Roșii</a:t>
            </a:r>
            <a:r>
              <a:rPr lang="en-US" sz="1400" dirty="0"/>
              <a:t> din Alice in Tara </a:t>
            </a:r>
            <a:r>
              <a:rPr lang="en-US" sz="1400" dirty="0" err="1"/>
              <a:t>Minunilor</a:t>
            </a:r>
            <a:r>
              <a:rPr lang="en-US" sz="1400" dirty="0"/>
              <a:t>: „</a:t>
            </a:r>
            <a:r>
              <a:rPr lang="en-US" sz="1400" dirty="0" err="1">
                <a:solidFill>
                  <a:srgbClr val="7030A0"/>
                </a:solidFill>
              </a:rPr>
              <a:t>este</a:t>
            </a:r>
            <a:r>
              <a:rPr lang="en-US" sz="1400" dirty="0">
                <a:solidFill>
                  <a:srgbClr val="7030A0"/>
                </a:solidFill>
              </a:rPr>
              <a:t> </a:t>
            </a:r>
            <a:r>
              <a:rPr lang="en-US" sz="1400" dirty="0" err="1">
                <a:solidFill>
                  <a:srgbClr val="7030A0"/>
                </a:solidFill>
              </a:rPr>
              <a:t>nevoie</a:t>
            </a:r>
            <a:r>
              <a:rPr lang="en-US" sz="1400" dirty="0">
                <a:solidFill>
                  <a:srgbClr val="7030A0"/>
                </a:solidFill>
              </a:rPr>
              <a:t> de </a:t>
            </a:r>
            <a:r>
              <a:rPr lang="en-US" sz="1400" dirty="0" err="1">
                <a:solidFill>
                  <a:srgbClr val="7030A0"/>
                </a:solidFill>
              </a:rPr>
              <a:t>maximul</a:t>
            </a:r>
            <a:r>
              <a:rPr lang="en-US" sz="1400" dirty="0">
                <a:solidFill>
                  <a:srgbClr val="7030A0"/>
                </a:solidFill>
              </a:rPr>
              <a:t> pe care il </a:t>
            </a:r>
            <a:r>
              <a:rPr lang="en-US" sz="1400" dirty="0" err="1">
                <a:solidFill>
                  <a:srgbClr val="7030A0"/>
                </a:solidFill>
              </a:rPr>
              <a:t>poți</a:t>
            </a:r>
            <a:r>
              <a:rPr lang="en-US" sz="1400" dirty="0">
                <a:solidFill>
                  <a:srgbClr val="7030A0"/>
                </a:solidFill>
              </a:rPr>
              <a:t> face, pentru a </a:t>
            </a:r>
            <a:r>
              <a:rPr lang="en-US" sz="1400" dirty="0" err="1">
                <a:solidFill>
                  <a:srgbClr val="7030A0"/>
                </a:solidFill>
              </a:rPr>
              <a:t>păstra</a:t>
            </a:r>
            <a:r>
              <a:rPr lang="en-US" sz="1400" dirty="0">
                <a:solidFill>
                  <a:srgbClr val="7030A0"/>
                </a:solidFill>
              </a:rPr>
              <a:t> </a:t>
            </a:r>
            <a:r>
              <a:rPr lang="en-US" sz="1400" dirty="0" err="1">
                <a:solidFill>
                  <a:srgbClr val="7030A0"/>
                </a:solidFill>
              </a:rPr>
              <a:t>locul</a:t>
            </a:r>
            <a:r>
              <a:rPr lang="en-US" sz="1400" dirty="0"/>
              <a:t>”. </a:t>
            </a:r>
          </a:p>
          <a:p>
            <a:pPr lvl="1" eaLnBrk="1" hangingPunct="1">
              <a:defRPr/>
            </a:pPr>
            <a:r>
              <a:rPr lang="en-US" sz="1400" dirty="0" err="1"/>
              <a:t>Gazda</a:t>
            </a:r>
            <a:r>
              <a:rPr lang="en-US" sz="1400" dirty="0"/>
              <a:t> se reproduce sexual, </a:t>
            </a:r>
            <a:r>
              <a:rPr lang="en-US" sz="1400" dirty="0" err="1"/>
              <a:t>producând</a:t>
            </a:r>
            <a:r>
              <a:rPr lang="en-US" sz="1400" dirty="0"/>
              <a:t> </a:t>
            </a:r>
            <a:r>
              <a:rPr lang="en-US" sz="1400" dirty="0" err="1"/>
              <a:t>niște</a:t>
            </a:r>
            <a:r>
              <a:rPr lang="en-US" sz="1400" dirty="0"/>
              <a:t> </a:t>
            </a:r>
            <a:r>
              <a:rPr lang="en-US" sz="1400" dirty="0" err="1">
                <a:solidFill>
                  <a:srgbClr val="FF0000"/>
                </a:solidFill>
              </a:rPr>
              <a:t>descendenți</a:t>
            </a:r>
            <a:r>
              <a:rPr lang="en-US" sz="1400" dirty="0">
                <a:solidFill>
                  <a:srgbClr val="FF0000"/>
                </a:solidFill>
              </a:rPr>
              <a:t> cu </a:t>
            </a:r>
            <a:r>
              <a:rPr lang="en-US" sz="1400" dirty="0" err="1">
                <a:solidFill>
                  <a:srgbClr val="FF0000"/>
                </a:solidFill>
              </a:rPr>
              <a:t>imunitate</a:t>
            </a:r>
            <a:r>
              <a:rPr lang="en-US" sz="1400" dirty="0">
                <a:solidFill>
                  <a:srgbClr val="FF0000"/>
                </a:solidFill>
              </a:rPr>
              <a:t> </a:t>
            </a:r>
            <a:r>
              <a:rPr lang="en-US" sz="1400" dirty="0" err="1">
                <a:solidFill>
                  <a:srgbClr val="FF0000"/>
                </a:solidFill>
              </a:rPr>
              <a:t>asupra</a:t>
            </a:r>
            <a:r>
              <a:rPr lang="en-US" sz="1400" dirty="0">
                <a:solidFill>
                  <a:srgbClr val="FF0000"/>
                </a:solidFill>
              </a:rPr>
              <a:t> </a:t>
            </a:r>
            <a:r>
              <a:rPr lang="en-US" sz="1400" dirty="0" err="1">
                <a:solidFill>
                  <a:srgbClr val="FF0000"/>
                </a:solidFill>
              </a:rPr>
              <a:t>parazitului</a:t>
            </a:r>
            <a:r>
              <a:rPr lang="en-US" sz="1400" dirty="0">
                <a:solidFill>
                  <a:srgbClr val="FF0000"/>
                </a:solidFill>
              </a:rPr>
              <a:t> </a:t>
            </a:r>
            <a:r>
              <a:rPr lang="en-US" sz="1400" dirty="0" err="1">
                <a:solidFill>
                  <a:srgbClr val="FF0000"/>
                </a:solidFill>
              </a:rPr>
              <a:t>său</a:t>
            </a:r>
            <a:r>
              <a:rPr lang="en-US" sz="1400" dirty="0">
                <a:solidFill>
                  <a:srgbClr val="FF0000"/>
                </a:solidFill>
              </a:rPr>
              <a:t>, care apoi </a:t>
            </a:r>
            <a:r>
              <a:rPr lang="en-US" sz="1400" dirty="0" err="1">
                <a:solidFill>
                  <a:srgbClr val="FF0000"/>
                </a:solidFill>
              </a:rPr>
              <a:t>evoluează</a:t>
            </a:r>
            <a:r>
              <a:rPr lang="en-US" sz="1400" dirty="0">
                <a:solidFill>
                  <a:srgbClr val="FF0000"/>
                </a:solidFill>
              </a:rPr>
              <a:t> ca </a:t>
            </a:r>
            <a:r>
              <a:rPr lang="en-US" sz="1400" dirty="0" err="1">
                <a:solidFill>
                  <a:srgbClr val="FF0000"/>
                </a:solidFill>
              </a:rPr>
              <a:t>răspuns</a:t>
            </a:r>
            <a:r>
              <a:rPr lang="en-US" sz="1400" dirty="0"/>
              <a:t>.</a:t>
            </a:r>
          </a:p>
          <a:p>
            <a:pPr lvl="1" eaLnBrk="1" hangingPunct="1">
              <a:defRPr/>
            </a:pPr>
            <a:r>
              <a:rPr lang="en-US" sz="1400" dirty="0" err="1"/>
              <a:t>Relația</a:t>
            </a:r>
            <a:r>
              <a:rPr lang="en-US" sz="1400" dirty="0"/>
              <a:t> </a:t>
            </a:r>
            <a:r>
              <a:rPr lang="en-US" sz="1400" dirty="0" err="1"/>
              <a:t>parazit-gazdă</a:t>
            </a:r>
            <a:r>
              <a:rPr lang="en-US" sz="1400" dirty="0"/>
              <a:t> a </a:t>
            </a:r>
            <a:r>
              <a:rPr lang="en-US" sz="1400" dirty="0" err="1"/>
              <a:t>condus</a:t>
            </a:r>
            <a:r>
              <a:rPr lang="en-US" sz="1400" dirty="0"/>
              <a:t> </a:t>
            </a:r>
            <a:r>
              <a:rPr lang="en-US" sz="1400" dirty="0" err="1"/>
              <a:t>probabil</a:t>
            </a:r>
            <a:r>
              <a:rPr lang="en-US" sz="1400" dirty="0"/>
              <a:t> </a:t>
            </a:r>
            <a:r>
              <a:rPr lang="en-US" sz="1400" dirty="0" err="1">
                <a:solidFill>
                  <a:srgbClr val="FF0000"/>
                </a:solidFill>
              </a:rPr>
              <a:t>prevalența</a:t>
            </a:r>
            <a:r>
              <a:rPr lang="en-US" sz="1400" dirty="0">
                <a:solidFill>
                  <a:srgbClr val="FF0000"/>
                </a:solidFill>
              </a:rPr>
              <a:t> </a:t>
            </a:r>
            <a:r>
              <a:rPr lang="en-US" sz="1400" dirty="0" err="1">
                <a:solidFill>
                  <a:srgbClr val="FF0000"/>
                </a:solidFill>
              </a:rPr>
              <a:t>reproducerii</a:t>
            </a:r>
            <a:r>
              <a:rPr lang="en-US" sz="1400" dirty="0">
                <a:solidFill>
                  <a:srgbClr val="FF0000"/>
                </a:solidFill>
              </a:rPr>
              <a:t> </a:t>
            </a:r>
            <a:r>
              <a:rPr lang="en-US" sz="1400" dirty="0" err="1">
                <a:solidFill>
                  <a:srgbClr val="FF0000"/>
                </a:solidFill>
              </a:rPr>
              <a:t>sexuale</a:t>
            </a:r>
            <a:r>
              <a:rPr lang="en-US" sz="1400" dirty="0">
                <a:solidFill>
                  <a:srgbClr val="FF0000"/>
                </a:solidFill>
              </a:rPr>
              <a:t> </a:t>
            </a:r>
            <a:r>
              <a:rPr lang="en-US" sz="1400" dirty="0" err="1">
                <a:solidFill>
                  <a:srgbClr val="FF0000"/>
                </a:solidFill>
              </a:rPr>
              <a:t>asupra</a:t>
            </a:r>
            <a:r>
              <a:rPr lang="en-US" sz="1400" dirty="0">
                <a:solidFill>
                  <a:srgbClr val="FF0000"/>
                </a:solidFill>
              </a:rPr>
              <a:t> </a:t>
            </a:r>
            <a:r>
              <a:rPr lang="en-US" sz="1400" dirty="0" err="1">
                <a:solidFill>
                  <a:srgbClr val="FF0000"/>
                </a:solidFill>
              </a:rPr>
              <a:t>reproducerii</a:t>
            </a:r>
            <a:r>
              <a:rPr lang="en-US" sz="1400" dirty="0">
                <a:solidFill>
                  <a:srgbClr val="FF0000"/>
                </a:solidFill>
              </a:rPr>
              <a:t> </a:t>
            </a:r>
            <a:r>
              <a:rPr lang="en-US" sz="1400" dirty="0" err="1">
                <a:solidFill>
                  <a:srgbClr val="FF0000"/>
                </a:solidFill>
              </a:rPr>
              <a:t>asexuale</a:t>
            </a:r>
            <a:r>
              <a:rPr lang="en-US" sz="1400" dirty="0"/>
              <a:t> </a:t>
            </a:r>
            <a:r>
              <a:rPr lang="en-US" sz="1400" dirty="0" err="1"/>
              <a:t>mai</a:t>
            </a:r>
            <a:r>
              <a:rPr lang="en-US" sz="1400" dirty="0"/>
              <a:t> </a:t>
            </a:r>
            <a:r>
              <a:rPr lang="en-US" sz="1400" dirty="0" err="1"/>
              <a:t>eficiente</a:t>
            </a:r>
            <a:r>
              <a:rPr lang="en-US" sz="1400" dirty="0"/>
              <a:t>. Se pare </a:t>
            </a:r>
            <a:r>
              <a:rPr lang="en-US" sz="1400" dirty="0" err="1"/>
              <a:t>că</a:t>
            </a:r>
            <a:r>
              <a:rPr lang="en-US" sz="1400" dirty="0"/>
              <a:t>, </a:t>
            </a:r>
            <a:r>
              <a:rPr lang="en-US" sz="1400" dirty="0" err="1"/>
              <a:t>atunci</a:t>
            </a:r>
            <a:r>
              <a:rPr lang="en-US" sz="1400" dirty="0"/>
              <a:t> </a:t>
            </a:r>
            <a:r>
              <a:rPr lang="en-US" sz="1400" dirty="0" err="1"/>
              <a:t>când</a:t>
            </a:r>
            <a:r>
              <a:rPr lang="en-US" sz="1400" dirty="0"/>
              <a:t> un </a:t>
            </a:r>
            <a:r>
              <a:rPr lang="en-US" sz="1400" dirty="0" err="1"/>
              <a:t>parazit</a:t>
            </a:r>
            <a:r>
              <a:rPr lang="en-US" sz="1400" dirty="0"/>
              <a:t> </a:t>
            </a:r>
            <a:r>
              <a:rPr lang="en-US" sz="1400" dirty="0" err="1"/>
              <a:t>infectează</a:t>
            </a:r>
            <a:r>
              <a:rPr lang="en-US" sz="1400" dirty="0"/>
              <a:t> o </a:t>
            </a:r>
            <a:r>
              <a:rPr lang="en-US" sz="1400" dirty="0" err="1"/>
              <a:t>gazdă</a:t>
            </a:r>
            <a:r>
              <a:rPr lang="en-US" sz="1400" dirty="0"/>
              <a:t>, </a:t>
            </a:r>
            <a:r>
              <a:rPr lang="en-US" sz="1400" dirty="0" err="1"/>
              <a:t>reproducerea</a:t>
            </a:r>
            <a:r>
              <a:rPr lang="en-US" sz="1400" dirty="0"/>
              <a:t> </a:t>
            </a:r>
            <a:r>
              <a:rPr lang="en-US" sz="1400" dirty="0" err="1"/>
              <a:t>sexuală</a:t>
            </a:r>
            <a:r>
              <a:rPr lang="en-US" sz="1400" dirty="0"/>
              <a:t> </a:t>
            </a:r>
            <a:r>
              <a:rPr lang="en-US" sz="1400" dirty="0" err="1"/>
              <a:t>oferă</a:t>
            </a:r>
            <a:r>
              <a:rPr lang="en-US" sz="1400" dirty="0"/>
              <a:t> o </a:t>
            </a:r>
            <a:r>
              <a:rPr lang="en-US" sz="1400" dirty="0" err="1"/>
              <a:t>șansă</a:t>
            </a:r>
            <a:r>
              <a:rPr lang="en-US" sz="1400" dirty="0"/>
              <a:t> </a:t>
            </a:r>
            <a:r>
              <a:rPr lang="en-US" sz="1400" dirty="0" err="1"/>
              <a:t>mai</a:t>
            </a:r>
            <a:r>
              <a:rPr lang="en-US" sz="1400" dirty="0"/>
              <a:t> mare de a </a:t>
            </a:r>
            <a:r>
              <a:rPr lang="en-US" sz="1400" dirty="0" err="1"/>
              <a:t>dezvolta</a:t>
            </a:r>
            <a:r>
              <a:rPr lang="en-US" sz="1400" dirty="0"/>
              <a:t> </a:t>
            </a:r>
            <a:r>
              <a:rPr lang="en-US" sz="1400" dirty="0" err="1"/>
              <a:t>rezistență</a:t>
            </a:r>
            <a:r>
              <a:rPr lang="en-US" sz="1400" dirty="0"/>
              <a:t> (</a:t>
            </a:r>
            <a:r>
              <a:rPr lang="en-US" sz="1400" dirty="0" err="1"/>
              <a:t>prin</a:t>
            </a:r>
            <a:r>
              <a:rPr lang="en-US" sz="1400" dirty="0"/>
              <a:t> </a:t>
            </a:r>
            <a:r>
              <a:rPr lang="en-US" sz="1400" dirty="0" err="1"/>
              <a:t>variații</a:t>
            </a:r>
            <a:r>
              <a:rPr lang="en-US" sz="1400" dirty="0"/>
              <a:t> </a:t>
            </a:r>
            <a:r>
              <a:rPr lang="en-US" sz="1400" dirty="0" err="1"/>
              <a:t>în</a:t>
            </a:r>
            <a:r>
              <a:rPr lang="en-US" sz="1400" dirty="0"/>
              <a:t> </a:t>
            </a:r>
            <a:r>
              <a:rPr lang="en-US" sz="1400" dirty="0" err="1"/>
              <a:t>generația</a:t>
            </a:r>
            <a:r>
              <a:rPr lang="en-US" sz="1400" dirty="0"/>
              <a:t> </a:t>
            </a:r>
            <a:r>
              <a:rPr lang="en-US" sz="1400" dirty="0" err="1"/>
              <a:t>următoare</a:t>
            </a:r>
            <a:r>
              <a:rPr lang="en-US" sz="1400" dirty="0"/>
              <a:t>), </a:t>
            </a:r>
            <a:r>
              <a:rPr lang="en-US" sz="1400" dirty="0" err="1"/>
              <a:t>oferind</a:t>
            </a:r>
            <a:r>
              <a:rPr lang="en-US" sz="1400" dirty="0"/>
              <a:t> </a:t>
            </a:r>
            <a:r>
              <a:rPr lang="en-US" sz="1400" dirty="0" err="1"/>
              <a:t>variabilitate</a:t>
            </a:r>
            <a:r>
              <a:rPr lang="en-US" sz="1400" dirty="0"/>
              <a:t> </a:t>
            </a:r>
            <a:r>
              <a:rPr lang="en-US" sz="1400" dirty="0" err="1"/>
              <a:t>reproducerii</a:t>
            </a:r>
            <a:r>
              <a:rPr lang="en-US" sz="1400" dirty="0"/>
              <a:t> </a:t>
            </a:r>
            <a:r>
              <a:rPr lang="en-US" sz="1400" dirty="0" err="1"/>
              <a:t>sexuale</a:t>
            </a:r>
            <a:r>
              <a:rPr lang="en-US" sz="1400" dirty="0"/>
              <a:t> pentru fitness, care nu </a:t>
            </a:r>
            <a:r>
              <a:rPr lang="en-US" sz="1400" dirty="0" err="1"/>
              <a:t>este</a:t>
            </a:r>
            <a:r>
              <a:rPr lang="en-US" sz="1400" dirty="0"/>
              <a:t> </a:t>
            </a:r>
            <a:r>
              <a:rPr lang="en-US" sz="1400" dirty="0" err="1"/>
              <a:t>văzută</a:t>
            </a:r>
            <a:r>
              <a:rPr lang="en-US" sz="1400" dirty="0"/>
              <a:t> </a:t>
            </a:r>
            <a:r>
              <a:rPr lang="en-US" sz="1400" dirty="0" err="1"/>
              <a:t>în</a:t>
            </a:r>
            <a:r>
              <a:rPr lang="en-US" sz="1400" dirty="0"/>
              <a:t> </a:t>
            </a:r>
            <a:r>
              <a:rPr lang="en-US" sz="1400" dirty="0" err="1"/>
              <a:t>reproducerea</a:t>
            </a:r>
            <a:r>
              <a:rPr lang="en-US" sz="1400" dirty="0"/>
              <a:t> </a:t>
            </a:r>
            <a:r>
              <a:rPr lang="en-US" sz="1400" dirty="0" err="1"/>
              <a:t>asexuată</a:t>
            </a:r>
            <a:r>
              <a:rPr lang="en-US" sz="1400" dirty="0"/>
              <a:t>, care produce o </a:t>
            </a:r>
            <a:r>
              <a:rPr lang="en-US" sz="1400" dirty="0" err="1"/>
              <a:t>altă</a:t>
            </a:r>
            <a:r>
              <a:rPr lang="en-US" sz="1400" dirty="0"/>
              <a:t> </a:t>
            </a:r>
            <a:r>
              <a:rPr lang="en-US" sz="1400" dirty="0" err="1"/>
              <a:t>generație</a:t>
            </a:r>
            <a:r>
              <a:rPr lang="en-US" sz="1400" dirty="0"/>
              <a:t> a </a:t>
            </a:r>
            <a:r>
              <a:rPr lang="en-US" sz="1400" dirty="0" err="1"/>
              <a:t>organismului</a:t>
            </a:r>
            <a:r>
              <a:rPr lang="en-US" sz="1400" dirty="0"/>
              <a:t> </a:t>
            </a:r>
            <a:r>
              <a:rPr lang="en-US" sz="1400" dirty="0" err="1"/>
              <a:t>susceptibil</a:t>
            </a:r>
            <a:r>
              <a:rPr lang="en-US" sz="1400" dirty="0"/>
              <a:t> la </a:t>
            </a:r>
            <a:r>
              <a:rPr lang="en-US" sz="1400" dirty="0" err="1"/>
              <a:t>infecție</a:t>
            </a:r>
            <a:r>
              <a:rPr lang="en-US" sz="1400" dirty="0"/>
              <a:t> de </a:t>
            </a:r>
            <a:r>
              <a:rPr lang="en-US" sz="1400" dirty="0" err="1"/>
              <a:t>același</a:t>
            </a:r>
            <a:r>
              <a:rPr lang="en-US" sz="1400" dirty="0"/>
              <a:t> </a:t>
            </a:r>
            <a:r>
              <a:rPr lang="en-US" sz="1400" dirty="0" err="1"/>
              <a:t>parazit</a:t>
            </a:r>
            <a:endParaRPr lang="en-US" sz="1400" dirty="0"/>
          </a:p>
          <a:p>
            <a:pPr lvl="1" eaLnBrk="1" hangingPunct="1">
              <a:defRPr/>
            </a:pPr>
            <a:r>
              <a:rPr lang="en-US" sz="1400" dirty="0" err="1"/>
              <a:t>Coevoluția</a:t>
            </a:r>
            <a:r>
              <a:rPr lang="en-US" sz="1400" dirty="0"/>
              <a:t> </a:t>
            </a:r>
            <a:r>
              <a:rPr lang="en-US" sz="1400" dirty="0" err="1"/>
              <a:t>dintre</a:t>
            </a:r>
            <a:r>
              <a:rPr lang="en-US" sz="1400" dirty="0"/>
              <a:t> </a:t>
            </a:r>
            <a:r>
              <a:rPr lang="en-US" sz="1400" dirty="0" err="1"/>
              <a:t>gazdă</a:t>
            </a:r>
            <a:r>
              <a:rPr lang="en-US" sz="1400" dirty="0"/>
              <a:t> </a:t>
            </a:r>
            <a:r>
              <a:rPr lang="en-US" sz="1400" dirty="0" err="1"/>
              <a:t>și</a:t>
            </a:r>
            <a:r>
              <a:rPr lang="en-US" sz="1400" dirty="0"/>
              <a:t> </a:t>
            </a:r>
            <a:r>
              <a:rPr lang="en-US" sz="1400" dirty="0" err="1"/>
              <a:t>parazit</a:t>
            </a:r>
            <a:r>
              <a:rPr lang="en-US" sz="1400" dirty="0"/>
              <a:t> </a:t>
            </a:r>
            <a:r>
              <a:rPr lang="en-US" sz="1400" dirty="0" err="1"/>
              <a:t>poate</a:t>
            </a:r>
            <a:r>
              <a:rPr lang="en-US" sz="1400" dirty="0"/>
              <a:t> fi </a:t>
            </a:r>
            <a:r>
              <a:rPr lang="en-US" sz="1400" dirty="0" err="1"/>
              <a:t>în</a:t>
            </a:r>
            <a:r>
              <a:rPr lang="en-US" sz="1400" dirty="0"/>
              <a:t> </a:t>
            </a:r>
            <a:r>
              <a:rPr lang="en-US" sz="1400" dirty="0" err="1"/>
              <a:t>consecință</a:t>
            </a:r>
            <a:r>
              <a:rPr lang="en-US" sz="1400" dirty="0"/>
              <a:t> </a:t>
            </a:r>
            <a:r>
              <a:rPr lang="en-US" sz="1400" dirty="0" err="1"/>
              <a:t>responsabilă</a:t>
            </a:r>
            <a:r>
              <a:rPr lang="en-US" sz="1400" dirty="0"/>
              <a:t> pentru o mare </a:t>
            </a:r>
            <a:r>
              <a:rPr lang="en-US" sz="1400" dirty="0" err="1"/>
              <a:t>parte</a:t>
            </a:r>
            <a:r>
              <a:rPr lang="en-US" sz="1400" dirty="0"/>
              <a:t> din </a:t>
            </a:r>
            <a:r>
              <a:rPr lang="en-US" sz="1400" dirty="0" err="1"/>
              <a:t>diversitatea</a:t>
            </a:r>
            <a:r>
              <a:rPr lang="en-US" sz="1400" dirty="0"/>
              <a:t> </a:t>
            </a:r>
            <a:r>
              <a:rPr lang="en-US" sz="1400" dirty="0" err="1"/>
              <a:t>genetică</a:t>
            </a:r>
            <a:r>
              <a:rPr lang="en-US" sz="1400" dirty="0"/>
              <a:t> </a:t>
            </a:r>
            <a:r>
              <a:rPr lang="en-US" sz="1400" dirty="0" err="1"/>
              <a:t>observată</a:t>
            </a:r>
            <a:r>
              <a:rPr lang="en-US" sz="1400" dirty="0"/>
              <a:t> la </a:t>
            </a:r>
            <a:r>
              <a:rPr lang="en-US" sz="1400" dirty="0" err="1"/>
              <a:t>populațiile</a:t>
            </a:r>
            <a:r>
              <a:rPr lang="en-US" sz="1400" dirty="0"/>
              <a:t> </a:t>
            </a:r>
            <a:r>
              <a:rPr lang="en-US" sz="1400" dirty="0" err="1"/>
              <a:t>normale</a:t>
            </a:r>
            <a:r>
              <a:rPr lang="en-US" sz="1400" dirty="0"/>
              <a:t>, </a:t>
            </a:r>
            <a:r>
              <a:rPr lang="en-US" sz="1400" dirty="0" err="1"/>
              <a:t>inclusiv</a:t>
            </a:r>
            <a:r>
              <a:rPr lang="en-US" sz="1400" dirty="0"/>
              <a:t> </a:t>
            </a:r>
            <a:r>
              <a:rPr lang="en-US" sz="1400" err="1">
                <a:solidFill>
                  <a:srgbClr val="FF0000"/>
                </a:solidFill>
              </a:rPr>
              <a:t>polimorfismul</a:t>
            </a:r>
            <a:r>
              <a:rPr lang="en-US" sz="1400">
                <a:solidFill>
                  <a:srgbClr val="FF0000"/>
                </a:solidFill>
              </a:rPr>
              <a:t> plasmatic </a:t>
            </a:r>
            <a:r>
              <a:rPr lang="en-US" sz="1400"/>
              <a:t>(varietatea formelor genetice ale enzimelor implicate în metabolismul medicamentelor), </a:t>
            </a:r>
            <a:r>
              <a:rPr lang="en-US" sz="1400" dirty="0" err="1">
                <a:solidFill>
                  <a:srgbClr val="FF0000"/>
                </a:solidFill>
              </a:rPr>
              <a:t>polimorfismul</a:t>
            </a:r>
            <a:r>
              <a:rPr lang="en-US" sz="1400" dirty="0">
                <a:solidFill>
                  <a:srgbClr val="FF0000"/>
                </a:solidFill>
              </a:rPr>
              <a:t> </a:t>
            </a:r>
            <a:r>
              <a:rPr lang="en-US" sz="1400" dirty="0" err="1">
                <a:solidFill>
                  <a:srgbClr val="FF0000"/>
                </a:solidFill>
              </a:rPr>
              <a:t>proteinelor</a:t>
            </a:r>
            <a:r>
              <a:rPr lang="en-US" sz="1400" dirty="0">
                <a:solidFill>
                  <a:srgbClr val="FF0000"/>
                </a:solidFill>
              </a:rPr>
              <a:t> </a:t>
            </a:r>
            <a:r>
              <a:rPr lang="en-US" sz="1400" dirty="0" err="1"/>
              <a:t>și</a:t>
            </a:r>
            <a:r>
              <a:rPr lang="en-US" sz="1400" dirty="0"/>
              <a:t> </a:t>
            </a:r>
            <a:r>
              <a:rPr lang="en-US" sz="1400" dirty="0" err="1"/>
              <a:t>sistemele</a:t>
            </a:r>
            <a:r>
              <a:rPr lang="en-US" sz="1400" dirty="0"/>
              <a:t> </a:t>
            </a:r>
            <a:r>
              <a:rPr lang="en-US" sz="1400"/>
              <a:t>de </a:t>
            </a:r>
            <a:r>
              <a:rPr lang="en-US" sz="1400">
                <a:solidFill>
                  <a:srgbClr val="FF0000"/>
                </a:solidFill>
              </a:rPr>
              <a:t>histocompatibilitate</a:t>
            </a:r>
            <a:r>
              <a:rPr lang="en-US" sz="1400"/>
              <a:t> (Compatibilitate a tesuturilor de origine diferita =&gt; grefe).</a:t>
            </a:r>
            <a:endParaRPr lang="en-US" sz="1400" dirty="0"/>
          </a:p>
          <a:p>
            <a:pPr eaLnBrk="1" hangingPunct="1">
              <a:defRPr/>
            </a:pPr>
            <a:r>
              <a:rPr lang="en-US" sz="1600" dirty="0" err="1">
                <a:solidFill>
                  <a:schemeClr val="accent3">
                    <a:lumMod val="75000"/>
                  </a:schemeClr>
                </a:solidFill>
              </a:rPr>
              <a:t>Parazitism</a:t>
            </a:r>
            <a:r>
              <a:rPr lang="en-US" sz="1600" dirty="0">
                <a:solidFill>
                  <a:schemeClr val="accent3">
                    <a:lumMod val="75000"/>
                  </a:schemeClr>
                </a:solidFill>
              </a:rPr>
              <a:t> de </a:t>
            </a:r>
            <a:r>
              <a:rPr lang="en-US" sz="1600" dirty="0">
                <a:solidFill>
                  <a:srgbClr val="FF0000"/>
                </a:solidFill>
              </a:rPr>
              <a:t>tip </a:t>
            </a:r>
            <a:r>
              <a:rPr lang="en-US" sz="1600" dirty="0" err="1">
                <a:solidFill>
                  <a:srgbClr val="FF0000"/>
                </a:solidFill>
              </a:rPr>
              <a:t>cuib</a:t>
            </a:r>
            <a:endParaRPr lang="en-US" sz="1600" dirty="0">
              <a:solidFill>
                <a:srgbClr val="FF0000"/>
              </a:solidFill>
            </a:endParaRPr>
          </a:p>
          <a:p>
            <a:pPr lvl="1" eaLnBrk="1" hangingPunct="1">
              <a:defRPr/>
            </a:pPr>
            <a:r>
              <a:rPr lang="en-US" sz="1400" dirty="0" err="1"/>
              <a:t>Exista</a:t>
            </a:r>
            <a:r>
              <a:rPr lang="en-US" sz="1400" dirty="0"/>
              <a:t> </a:t>
            </a:r>
            <a:r>
              <a:rPr lang="en-US" sz="1400" dirty="0" err="1"/>
              <a:t>strânsă</a:t>
            </a:r>
            <a:r>
              <a:rPr lang="en-US" sz="1400" dirty="0"/>
              <a:t> </a:t>
            </a:r>
            <a:r>
              <a:rPr lang="en-US" sz="1400" dirty="0" err="1"/>
              <a:t>evoluție</a:t>
            </a:r>
            <a:r>
              <a:rPr lang="en-US" sz="1400" dirty="0"/>
              <a:t> a </a:t>
            </a:r>
            <a:r>
              <a:rPr lang="en-US" sz="1400" dirty="0" err="1"/>
              <a:t>gazdei</a:t>
            </a:r>
            <a:r>
              <a:rPr lang="en-US" sz="1400" dirty="0"/>
              <a:t> </a:t>
            </a:r>
            <a:r>
              <a:rPr lang="en-US" sz="1400" dirty="0" err="1"/>
              <a:t>și</a:t>
            </a:r>
            <a:r>
              <a:rPr lang="en-US" sz="1400" dirty="0"/>
              <a:t> a </a:t>
            </a:r>
            <a:r>
              <a:rPr lang="en-US" sz="1400" dirty="0" err="1"/>
              <a:t>parazitului</a:t>
            </a:r>
            <a:r>
              <a:rPr lang="en-US" sz="1400" dirty="0"/>
              <a:t>, de </a:t>
            </a:r>
            <a:r>
              <a:rPr lang="en-US" sz="1400" dirty="0" err="1"/>
              <a:t>exemplu</a:t>
            </a:r>
            <a:r>
              <a:rPr lang="en-US" sz="1400" dirty="0"/>
              <a:t> la </a:t>
            </a:r>
            <a:r>
              <a:rPr lang="en-US" sz="1400" dirty="0" err="1"/>
              <a:t>unii</a:t>
            </a:r>
            <a:r>
              <a:rPr lang="en-US" sz="1400" dirty="0"/>
              <a:t> </a:t>
            </a:r>
            <a:r>
              <a:rPr lang="en-US" sz="1400" dirty="0" err="1">
                <a:solidFill>
                  <a:srgbClr val="FF0000"/>
                </a:solidFill>
              </a:rPr>
              <a:t>cuci</a:t>
            </a:r>
            <a:r>
              <a:rPr lang="en-US" sz="1400" dirty="0"/>
              <a:t>. </a:t>
            </a:r>
          </a:p>
          <a:p>
            <a:pPr lvl="1" eaLnBrk="1" hangingPunct="1">
              <a:defRPr/>
            </a:pPr>
            <a:r>
              <a:rPr lang="en-US" sz="1400" dirty="0" err="1"/>
              <a:t>Aceste</a:t>
            </a:r>
            <a:r>
              <a:rPr lang="en-US" sz="1400" dirty="0"/>
              <a:t> </a:t>
            </a:r>
            <a:r>
              <a:rPr lang="en-US" sz="1400" dirty="0" err="1"/>
              <a:t>păsări</a:t>
            </a:r>
            <a:r>
              <a:rPr lang="en-US" sz="1400" dirty="0"/>
              <a:t> nu </a:t>
            </a:r>
            <a:r>
              <a:rPr lang="en-US" sz="1400" dirty="0" err="1"/>
              <a:t>își</a:t>
            </a:r>
            <a:r>
              <a:rPr lang="en-US" sz="1400" dirty="0"/>
              <a:t> fac </a:t>
            </a:r>
            <a:r>
              <a:rPr lang="en-US" sz="1400" dirty="0" err="1"/>
              <a:t>propriile</a:t>
            </a:r>
            <a:r>
              <a:rPr lang="en-US" sz="1400" dirty="0"/>
              <a:t> </a:t>
            </a:r>
            <a:r>
              <a:rPr lang="en-US" sz="1400" dirty="0" err="1"/>
              <a:t>cuiburi</a:t>
            </a:r>
            <a:r>
              <a:rPr lang="en-US" sz="1400" dirty="0"/>
              <a:t>, ci </a:t>
            </a:r>
            <a:r>
              <a:rPr lang="en-US" sz="1400" dirty="0" err="1"/>
              <a:t>își</a:t>
            </a:r>
            <a:r>
              <a:rPr lang="en-US" sz="1400" dirty="0"/>
              <a:t> </a:t>
            </a:r>
            <a:r>
              <a:rPr lang="en-US" sz="1400" dirty="0" err="1"/>
              <a:t>depun</a:t>
            </a:r>
            <a:r>
              <a:rPr lang="en-US" sz="1400" dirty="0"/>
              <a:t> </a:t>
            </a:r>
            <a:r>
              <a:rPr lang="en-US" sz="1400" dirty="0" err="1"/>
              <a:t>ouăle</a:t>
            </a:r>
            <a:r>
              <a:rPr lang="en-US" sz="1400" dirty="0"/>
              <a:t> </a:t>
            </a:r>
            <a:r>
              <a:rPr lang="en-US" sz="1400" dirty="0" err="1"/>
              <a:t>în</a:t>
            </a:r>
            <a:r>
              <a:rPr lang="en-US" sz="1400" dirty="0"/>
              <a:t> </a:t>
            </a:r>
            <a:r>
              <a:rPr lang="en-US" sz="1400" dirty="0" err="1"/>
              <a:t>cuiburi</a:t>
            </a:r>
            <a:r>
              <a:rPr lang="en-US" sz="1400" dirty="0"/>
              <a:t> ale </a:t>
            </a:r>
            <a:r>
              <a:rPr lang="en-US" sz="1400" dirty="0" err="1"/>
              <a:t>altor</a:t>
            </a:r>
            <a:r>
              <a:rPr lang="en-US" sz="1400" dirty="0"/>
              <a:t> </a:t>
            </a:r>
            <a:r>
              <a:rPr lang="en-US" sz="1400" dirty="0" err="1"/>
              <a:t>specii</a:t>
            </a:r>
            <a:r>
              <a:rPr lang="en-US" sz="1400" dirty="0"/>
              <a:t>, </a:t>
            </a:r>
            <a:r>
              <a:rPr lang="en-US" sz="1400" dirty="0" err="1"/>
              <a:t>scoțând</a:t>
            </a:r>
            <a:r>
              <a:rPr lang="en-US" sz="1400" dirty="0"/>
              <a:t> </a:t>
            </a:r>
            <a:r>
              <a:rPr lang="en-US" sz="1400" dirty="0" err="1"/>
              <a:t>ouăle</a:t>
            </a:r>
            <a:r>
              <a:rPr lang="en-US" sz="1400" dirty="0"/>
              <a:t> </a:t>
            </a:r>
            <a:r>
              <a:rPr lang="en-US" sz="1400" dirty="0" err="1"/>
              <a:t>sau</a:t>
            </a:r>
            <a:r>
              <a:rPr lang="en-US" sz="1400" dirty="0"/>
              <a:t> </a:t>
            </a:r>
            <a:r>
              <a:rPr lang="en-US" sz="1400" dirty="0" err="1"/>
              <a:t>ucigand</a:t>
            </a:r>
            <a:r>
              <a:rPr lang="en-US" sz="1400" dirty="0"/>
              <a:t> </a:t>
            </a:r>
            <a:r>
              <a:rPr lang="en-US" sz="1400" dirty="0" err="1"/>
              <a:t>puii</a:t>
            </a:r>
            <a:r>
              <a:rPr lang="en-US" sz="1400" dirty="0"/>
              <a:t> </a:t>
            </a:r>
            <a:r>
              <a:rPr lang="en-US" sz="1400" dirty="0" err="1"/>
              <a:t>gazdei</a:t>
            </a:r>
            <a:r>
              <a:rPr lang="en-US" sz="1400" dirty="0"/>
              <a:t> </a:t>
            </a:r>
            <a:r>
              <a:rPr lang="en-US" sz="1400" dirty="0" err="1"/>
              <a:t>și</a:t>
            </a:r>
            <a:r>
              <a:rPr lang="en-US" sz="1400" dirty="0"/>
              <a:t> </a:t>
            </a:r>
            <a:r>
              <a:rPr lang="en-US" sz="1400" dirty="0" err="1"/>
              <a:t>având</a:t>
            </a:r>
            <a:r>
              <a:rPr lang="en-US" sz="1400" dirty="0"/>
              <a:t> </a:t>
            </a:r>
            <a:r>
              <a:rPr lang="en-US" sz="1400" dirty="0" err="1"/>
              <a:t>astfel</a:t>
            </a:r>
            <a:r>
              <a:rPr lang="en-US" sz="1400" dirty="0"/>
              <a:t> un </a:t>
            </a:r>
            <a:r>
              <a:rPr lang="en-US" sz="1400" dirty="0" err="1">
                <a:solidFill>
                  <a:srgbClr val="FF0000"/>
                </a:solidFill>
              </a:rPr>
              <a:t>puternic</a:t>
            </a:r>
            <a:r>
              <a:rPr lang="en-US" sz="1400" dirty="0">
                <a:solidFill>
                  <a:srgbClr val="FF0000"/>
                </a:solidFill>
              </a:rPr>
              <a:t> impact </a:t>
            </a:r>
            <a:r>
              <a:rPr lang="en-US" sz="1400" dirty="0" err="1">
                <a:solidFill>
                  <a:srgbClr val="FF0000"/>
                </a:solidFill>
              </a:rPr>
              <a:t>negativ</a:t>
            </a:r>
            <a:r>
              <a:rPr lang="en-US" sz="1400" dirty="0">
                <a:solidFill>
                  <a:srgbClr val="FF0000"/>
                </a:solidFill>
              </a:rPr>
              <a:t> </a:t>
            </a:r>
            <a:r>
              <a:rPr lang="en-US" sz="1400" dirty="0" err="1">
                <a:solidFill>
                  <a:srgbClr val="FF0000"/>
                </a:solidFill>
              </a:rPr>
              <a:t>asupra</a:t>
            </a:r>
            <a:r>
              <a:rPr lang="en-US" sz="1400" dirty="0">
                <a:solidFill>
                  <a:srgbClr val="FF0000"/>
                </a:solidFill>
              </a:rPr>
              <a:t> </a:t>
            </a:r>
            <a:r>
              <a:rPr lang="en-US" sz="1400" dirty="0" err="1">
                <a:solidFill>
                  <a:srgbClr val="FF0000"/>
                </a:solidFill>
              </a:rPr>
              <a:t>capacității</a:t>
            </a:r>
            <a:r>
              <a:rPr lang="en-US" sz="1400" dirty="0">
                <a:solidFill>
                  <a:srgbClr val="FF0000"/>
                </a:solidFill>
              </a:rPr>
              <a:t> reproductive a </a:t>
            </a:r>
            <a:r>
              <a:rPr lang="en-US" sz="1400" dirty="0" err="1">
                <a:solidFill>
                  <a:srgbClr val="FF0000"/>
                </a:solidFill>
              </a:rPr>
              <a:t>gazdei</a:t>
            </a:r>
            <a:r>
              <a:rPr lang="en-US" sz="1400" dirty="0"/>
              <a:t>. </a:t>
            </a:r>
          </a:p>
          <a:p>
            <a:pPr lvl="1" eaLnBrk="1" hangingPunct="1">
              <a:defRPr/>
            </a:pPr>
            <a:r>
              <a:rPr lang="en-US" sz="1400" dirty="0" err="1"/>
              <a:t>Ouăle</a:t>
            </a:r>
            <a:r>
              <a:rPr lang="en-US" sz="1400" dirty="0"/>
              <a:t> lor sunt </a:t>
            </a:r>
            <a:r>
              <a:rPr lang="en-US" sz="1400" dirty="0" err="1"/>
              <a:t>camuflate</a:t>
            </a:r>
            <a:r>
              <a:rPr lang="en-US" sz="1400" dirty="0"/>
              <a:t> ca </a:t>
            </a:r>
            <a:r>
              <a:rPr lang="en-US" sz="1400" dirty="0" err="1"/>
              <a:t>ouă</a:t>
            </a:r>
            <a:r>
              <a:rPr lang="en-US" sz="1400" dirty="0"/>
              <a:t> ale </a:t>
            </a:r>
            <a:r>
              <a:rPr lang="en-US" sz="1400" dirty="0" err="1"/>
              <a:t>gazdelor</a:t>
            </a:r>
            <a:r>
              <a:rPr lang="en-US" sz="1400" dirty="0"/>
              <a:t> lor, </a:t>
            </a:r>
            <a:r>
              <a:rPr lang="en-US" sz="1400" dirty="0" err="1"/>
              <a:t>ceea</a:t>
            </a:r>
            <a:r>
              <a:rPr lang="en-US" sz="1400" dirty="0"/>
              <a:t> </a:t>
            </a:r>
            <a:r>
              <a:rPr lang="en-US" sz="1400" dirty="0" err="1"/>
              <a:t>ce</a:t>
            </a:r>
            <a:r>
              <a:rPr lang="en-US" sz="1400" dirty="0"/>
              <a:t> </a:t>
            </a:r>
            <a:r>
              <a:rPr lang="en-US" sz="1400" dirty="0" err="1"/>
              <a:t>înseamnă</a:t>
            </a:r>
            <a:r>
              <a:rPr lang="en-US" sz="1400" dirty="0"/>
              <a:t> </a:t>
            </a:r>
            <a:r>
              <a:rPr lang="en-US" sz="1400" dirty="0" err="1"/>
              <a:t>că</a:t>
            </a:r>
            <a:r>
              <a:rPr lang="en-US" sz="1400" dirty="0"/>
              <a:t> </a:t>
            </a:r>
            <a:r>
              <a:rPr lang="en-US" sz="1400" dirty="0" err="1"/>
              <a:t>gazdele</a:t>
            </a:r>
            <a:r>
              <a:rPr lang="en-US" sz="1400" dirty="0"/>
              <a:t> </a:t>
            </a:r>
            <a:r>
              <a:rPr lang="en-US" sz="1400" dirty="0" err="1"/>
              <a:t>își</a:t>
            </a:r>
            <a:r>
              <a:rPr lang="en-US" sz="1400" dirty="0"/>
              <a:t> pot </a:t>
            </a:r>
            <a:r>
              <a:rPr lang="en-US" sz="1400" dirty="0" err="1"/>
              <a:t>distinge</a:t>
            </a:r>
            <a:r>
              <a:rPr lang="en-US" sz="1400" dirty="0"/>
              <a:t> </a:t>
            </a:r>
            <a:r>
              <a:rPr lang="en-US" sz="1400" dirty="0" err="1"/>
              <a:t>propriile</a:t>
            </a:r>
            <a:r>
              <a:rPr lang="en-US" sz="1400" dirty="0"/>
              <a:t> </a:t>
            </a:r>
            <a:r>
              <a:rPr lang="en-US" sz="1400" dirty="0" err="1"/>
              <a:t>ouă</a:t>
            </a:r>
            <a:r>
              <a:rPr lang="en-US" sz="1400" dirty="0"/>
              <a:t> de cele ale </a:t>
            </a:r>
            <a:r>
              <a:rPr lang="en-US" sz="1400" dirty="0" err="1"/>
              <a:t>intrușilor</a:t>
            </a:r>
            <a:r>
              <a:rPr lang="en-US" sz="1400" dirty="0"/>
              <a:t> </a:t>
            </a:r>
            <a:r>
              <a:rPr lang="en-US" sz="1400" dirty="0" err="1"/>
              <a:t>și</a:t>
            </a:r>
            <a:r>
              <a:rPr lang="en-US" sz="1400" dirty="0"/>
              <a:t> se </a:t>
            </a:r>
            <a:r>
              <a:rPr lang="en-US" sz="1400" dirty="0" err="1"/>
              <a:t>află</a:t>
            </a:r>
            <a:r>
              <a:rPr lang="en-US" sz="1400" dirty="0"/>
              <a:t> </a:t>
            </a:r>
            <a:r>
              <a:rPr lang="en-US" sz="1400" dirty="0" err="1"/>
              <a:t>într</a:t>
            </a:r>
            <a:r>
              <a:rPr lang="en-US" sz="1400" dirty="0"/>
              <a:t>-o </a:t>
            </a:r>
            <a:r>
              <a:rPr lang="en-US" sz="1400" dirty="0" err="1">
                <a:solidFill>
                  <a:srgbClr val="FF0000"/>
                </a:solidFill>
              </a:rPr>
              <a:t>cursă</a:t>
            </a:r>
            <a:r>
              <a:rPr lang="en-US" sz="1400" dirty="0">
                <a:solidFill>
                  <a:srgbClr val="FF0000"/>
                </a:solidFill>
              </a:rPr>
              <a:t> </a:t>
            </a:r>
            <a:r>
              <a:rPr lang="en-US" sz="1400" dirty="0" err="1">
                <a:solidFill>
                  <a:srgbClr val="FF0000"/>
                </a:solidFill>
              </a:rPr>
              <a:t>evolutivă</a:t>
            </a:r>
            <a:r>
              <a:rPr lang="en-US" sz="1400" dirty="0">
                <a:solidFill>
                  <a:srgbClr val="FF0000"/>
                </a:solidFill>
              </a:rPr>
              <a:t> cu </a:t>
            </a:r>
            <a:r>
              <a:rPr lang="en-US" sz="1400" dirty="0" err="1">
                <a:solidFill>
                  <a:srgbClr val="FF0000"/>
                </a:solidFill>
              </a:rPr>
              <a:t>cucul</a:t>
            </a:r>
            <a:r>
              <a:rPr lang="en-US" sz="1400" dirty="0">
                <a:solidFill>
                  <a:srgbClr val="FF0000"/>
                </a:solidFill>
              </a:rPr>
              <a:t> </a:t>
            </a:r>
            <a:r>
              <a:rPr lang="en-US" sz="1400" dirty="0" err="1">
                <a:solidFill>
                  <a:srgbClr val="FF0000"/>
                </a:solidFill>
              </a:rPr>
              <a:t>între</a:t>
            </a:r>
            <a:r>
              <a:rPr lang="en-US" sz="1400" dirty="0">
                <a:solidFill>
                  <a:srgbClr val="FF0000"/>
                </a:solidFill>
              </a:rPr>
              <a:t> </a:t>
            </a:r>
            <a:r>
              <a:rPr lang="en-US" sz="1400" dirty="0" err="1">
                <a:solidFill>
                  <a:srgbClr val="FF0000"/>
                </a:solidFill>
              </a:rPr>
              <a:t>camuflaj</a:t>
            </a:r>
            <a:r>
              <a:rPr lang="en-US" sz="1400" dirty="0">
                <a:solidFill>
                  <a:srgbClr val="FF0000"/>
                </a:solidFill>
              </a:rPr>
              <a:t> </a:t>
            </a:r>
            <a:r>
              <a:rPr lang="en-US" sz="1400" dirty="0" err="1">
                <a:solidFill>
                  <a:srgbClr val="FF0000"/>
                </a:solidFill>
              </a:rPr>
              <a:t>și</a:t>
            </a:r>
            <a:r>
              <a:rPr lang="en-US" sz="1400" dirty="0">
                <a:solidFill>
                  <a:srgbClr val="FF0000"/>
                </a:solidFill>
              </a:rPr>
              <a:t> </a:t>
            </a:r>
            <a:r>
              <a:rPr lang="en-US" sz="1400" dirty="0" err="1">
                <a:solidFill>
                  <a:srgbClr val="FF0000"/>
                </a:solidFill>
              </a:rPr>
              <a:t>recunoaștere</a:t>
            </a:r>
            <a:r>
              <a:rPr lang="en-US" sz="1400" dirty="0"/>
              <a:t>. </a:t>
            </a:r>
          </a:p>
          <a:p>
            <a:pPr lvl="1" eaLnBrk="1" hangingPunct="1">
              <a:defRPr/>
            </a:pPr>
            <a:r>
              <a:rPr lang="en-US" sz="1400" dirty="0" err="1">
                <a:solidFill>
                  <a:srgbClr val="FF0000"/>
                </a:solidFill>
              </a:rPr>
              <a:t>Cucii</a:t>
            </a:r>
            <a:r>
              <a:rPr lang="en-US" sz="1400" dirty="0">
                <a:solidFill>
                  <a:srgbClr val="FF0000"/>
                </a:solidFill>
              </a:rPr>
              <a:t> sunt contra-</a:t>
            </a:r>
            <a:r>
              <a:rPr lang="en-US" sz="1400" dirty="0" err="1">
                <a:solidFill>
                  <a:srgbClr val="FF0000"/>
                </a:solidFill>
              </a:rPr>
              <a:t>adaptați</a:t>
            </a:r>
            <a:r>
              <a:rPr lang="en-US" sz="1400" dirty="0">
                <a:solidFill>
                  <a:srgbClr val="FF0000"/>
                </a:solidFill>
              </a:rPr>
              <a:t> </a:t>
            </a:r>
            <a:r>
              <a:rPr lang="en-US" sz="1400" dirty="0"/>
              <a:t>cu </a:t>
            </a:r>
            <a:r>
              <a:rPr lang="en-US" sz="1400" dirty="0" err="1"/>
              <a:t>caracteristici</a:t>
            </a:r>
            <a:r>
              <a:rPr lang="en-US" sz="1400" dirty="0"/>
              <a:t> cum </a:t>
            </a:r>
            <a:r>
              <a:rPr lang="en-US" sz="1400" dirty="0" err="1"/>
              <a:t>ar</a:t>
            </a:r>
            <a:r>
              <a:rPr lang="en-US" sz="1400" dirty="0"/>
              <a:t> fi </a:t>
            </a:r>
            <a:r>
              <a:rPr lang="en-US" sz="1400" dirty="0" err="1">
                <a:solidFill>
                  <a:srgbClr val="7030A0"/>
                </a:solidFill>
              </a:rPr>
              <a:t>cojile</a:t>
            </a:r>
            <a:r>
              <a:rPr lang="en-US" sz="1400" dirty="0">
                <a:solidFill>
                  <a:srgbClr val="7030A0"/>
                </a:solidFill>
              </a:rPr>
              <a:t> de </a:t>
            </a:r>
            <a:r>
              <a:rPr lang="en-US" sz="1400" dirty="0" err="1">
                <a:solidFill>
                  <a:srgbClr val="7030A0"/>
                </a:solidFill>
              </a:rPr>
              <a:t>ou</a:t>
            </a:r>
            <a:r>
              <a:rPr lang="en-US" sz="1400" dirty="0">
                <a:solidFill>
                  <a:srgbClr val="7030A0"/>
                </a:solidFill>
              </a:rPr>
              <a:t> </a:t>
            </a:r>
            <a:r>
              <a:rPr lang="en-US" sz="1400" dirty="0" err="1">
                <a:solidFill>
                  <a:srgbClr val="7030A0"/>
                </a:solidFill>
              </a:rPr>
              <a:t>îngroșate</a:t>
            </a:r>
            <a:r>
              <a:rPr lang="en-US" sz="1400" dirty="0"/>
              <a:t>, </a:t>
            </a:r>
            <a:r>
              <a:rPr lang="en-US" sz="1400" dirty="0" err="1"/>
              <a:t>incubația</a:t>
            </a:r>
            <a:r>
              <a:rPr lang="en-US" sz="1400" dirty="0"/>
              <a:t> </a:t>
            </a:r>
            <a:r>
              <a:rPr lang="en-US" sz="1400" dirty="0" err="1"/>
              <a:t>mai</a:t>
            </a:r>
            <a:r>
              <a:rPr lang="en-US" sz="1400" dirty="0"/>
              <a:t> </a:t>
            </a:r>
            <a:r>
              <a:rPr lang="en-US" sz="1400" dirty="0" err="1"/>
              <a:t>scurtă</a:t>
            </a:r>
            <a:r>
              <a:rPr lang="en-US" sz="1400" dirty="0"/>
              <a:t> (</a:t>
            </a:r>
            <a:r>
              <a:rPr lang="en-US" sz="1400" dirty="0" err="1">
                <a:solidFill>
                  <a:srgbClr val="7030A0"/>
                </a:solidFill>
              </a:rPr>
              <a:t>puii</a:t>
            </a:r>
            <a:r>
              <a:rPr lang="en-US" sz="1400" dirty="0">
                <a:solidFill>
                  <a:srgbClr val="7030A0"/>
                </a:solidFill>
              </a:rPr>
              <a:t> </a:t>
            </a:r>
            <a:r>
              <a:rPr lang="en-US" sz="1400" dirty="0" err="1">
                <a:solidFill>
                  <a:srgbClr val="7030A0"/>
                </a:solidFill>
              </a:rPr>
              <a:t>ies</a:t>
            </a:r>
            <a:r>
              <a:rPr lang="en-US" sz="1400" dirty="0">
                <a:solidFill>
                  <a:srgbClr val="7030A0"/>
                </a:solidFill>
              </a:rPr>
              <a:t> </a:t>
            </a:r>
            <a:r>
              <a:rPr lang="en-US" sz="1400" dirty="0" err="1">
                <a:solidFill>
                  <a:srgbClr val="7030A0"/>
                </a:solidFill>
              </a:rPr>
              <a:t>primii</a:t>
            </a:r>
            <a:r>
              <a:rPr lang="en-US" sz="1400" dirty="0"/>
              <a:t>) </a:t>
            </a:r>
            <a:r>
              <a:rPr lang="en-US" sz="1400" dirty="0" err="1"/>
              <a:t>și</a:t>
            </a:r>
            <a:r>
              <a:rPr lang="en-US" sz="1400" dirty="0"/>
              <a:t> </a:t>
            </a:r>
            <a:r>
              <a:rPr lang="en-US" sz="1400" dirty="0" err="1">
                <a:solidFill>
                  <a:srgbClr val="7030A0"/>
                </a:solidFill>
              </a:rPr>
              <a:t>spatele</a:t>
            </a:r>
            <a:r>
              <a:rPr lang="en-US" sz="1400" dirty="0">
                <a:solidFill>
                  <a:srgbClr val="7030A0"/>
                </a:solidFill>
              </a:rPr>
              <a:t> plat </a:t>
            </a:r>
            <a:r>
              <a:rPr lang="en-US" sz="1400" dirty="0" err="1">
                <a:solidFill>
                  <a:srgbClr val="7030A0"/>
                </a:solidFill>
              </a:rPr>
              <a:t>adaptat</a:t>
            </a:r>
            <a:r>
              <a:rPr lang="en-US" sz="1400" dirty="0">
                <a:solidFill>
                  <a:srgbClr val="7030A0"/>
                </a:solidFill>
              </a:rPr>
              <a:t> pentru a </a:t>
            </a:r>
            <a:r>
              <a:rPr lang="en-US" sz="1400" dirty="0" err="1">
                <a:solidFill>
                  <a:srgbClr val="7030A0"/>
                </a:solidFill>
              </a:rPr>
              <a:t>ridica</a:t>
            </a:r>
            <a:r>
              <a:rPr lang="en-US" sz="1400" dirty="0">
                <a:solidFill>
                  <a:srgbClr val="7030A0"/>
                </a:solidFill>
              </a:rPr>
              <a:t> </a:t>
            </a:r>
            <a:r>
              <a:rPr lang="en-US" sz="1400" dirty="0" err="1">
                <a:solidFill>
                  <a:srgbClr val="7030A0"/>
                </a:solidFill>
              </a:rPr>
              <a:t>ouăle</a:t>
            </a:r>
            <a:r>
              <a:rPr lang="en-US" sz="1400" dirty="0">
                <a:solidFill>
                  <a:srgbClr val="7030A0"/>
                </a:solidFill>
              </a:rPr>
              <a:t> din </a:t>
            </a:r>
            <a:r>
              <a:rPr lang="en-US" sz="1400" dirty="0" err="1">
                <a:solidFill>
                  <a:srgbClr val="7030A0"/>
                </a:solidFill>
              </a:rPr>
              <a:t>cuib</a:t>
            </a:r>
            <a:r>
              <a:rPr lang="en-US" sz="1400" dirty="0"/>
              <a:t>.</a:t>
            </a:r>
          </a:p>
          <a:p>
            <a:pPr eaLnBrk="1" hangingPunct="1">
              <a:defRPr/>
            </a:pPr>
            <a:r>
              <a:rPr lang="en-US" sz="1600" dirty="0" err="1">
                <a:solidFill>
                  <a:schemeClr val="accent3">
                    <a:lumMod val="75000"/>
                  </a:schemeClr>
                </a:solidFill>
              </a:rPr>
              <a:t>Coevolutia</a:t>
            </a:r>
            <a:r>
              <a:rPr lang="en-US" sz="1600" dirty="0">
                <a:solidFill>
                  <a:schemeClr val="accent3">
                    <a:lumMod val="75000"/>
                  </a:schemeClr>
                </a:solidFill>
              </a:rPr>
              <a:t> </a:t>
            </a:r>
            <a:r>
              <a:rPr lang="en-US" sz="1600" dirty="0" err="1">
                <a:solidFill>
                  <a:srgbClr val="FF0000"/>
                </a:solidFill>
              </a:rPr>
              <a:t>antagonista</a:t>
            </a:r>
            <a:endParaRPr lang="en-US" sz="1600" dirty="0">
              <a:solidFill>
                <a:srgbClr val="FF0000"/>
              </a:solidFill>
            </a:endParaRPr>
          </a:p>
          <a:p>
            <a:pPr lvl="1" eaLnBrk="1" hangingPunct="1">
              <a:defRPr/>
            </a:pPr>
            <a:r>
              <a:rPr lang="en-US" sz="1400" dirty="0" err="1"/>
              <a:t>Coevoluția</a:t>
            </a:r>
            <a:r>
              <a:rPr lang="en-US" sz="1400" dirty="0"/>
              <a:t> </a:t>
            </a:r>
            <a:r>
              <a:rPr lang="en-US" sz="1400" dirty="0" err="1"/>
              <a:t>antagonistă</a:t>
            </a:r>
            <a:r>
              <a:rPr lang="en-US" sz="1400" dirty="0"/>
              <a:t> </a:t>
            </a:r>
            <a:r>
              <a:rPr lang="en-US" sz="1400" dirty="0" err="1"/>
              <a:t>este</a:t>
            </a:r>
            <a:r>
              <a:rPr lang="en-US" sz="1400" dirty="0"/>
              <a:t> </a:t>
            </a:r>
            <a:r>
              <a:rPr lang="en-US" sz="1400" dirty="0" err="1"/>
              <a:t>văzută</a:t>
            </a:r>
            <a:r>
              <a:rPr lang="en-US" sz="1400" dirty="0"/>
              <a:t> la </a:t>
            </a:r>
            <a:r>
              <a:rPr lang="en-US" sz="1400" dirty="0" err="1"/>
              <a:t>speciile</a:t>
            </a:r>
            <a:r>
              <a:rPr lang="en-US" sz="1400" dirty="0"/>
              <a:t> de </a:t>
            </a:r>
            <a:r>
              <a:rPr lang="en-US" sz="1400" dirty="0" err="1"/>
              <a:t>furnici</a:t>
            </a:r>
            <a:r>
              <a:rPr lang="en-US" sz="1400" dirty="0"/>
              <a:t>. </a:t>
            </a:r>
          </a:p>
          <a:p>
            <a:pPr lvl="1" eaLnBrk="1" hangingPunct="1">
              <a:defRPr/>
            </a:pPr>
            <a:r>
              <a:rPr lang="en-US" sz="1400" dirty="0" err="1">
                <a:solidFill>
                  <a:srgbClr val="FF0000"/>
                </a:solidFill>
              </a:rPr>
              <a:t>Reginele</a:t>
            </a:r>
            <a:r>
              <a:rPr lang="en-US" sz="1400" dirty="0">
                <a:solidFill>
                  <a:srgbClr val="FF0000"/>
                </a:solidFill>
              </a:rPr>
              <a:t> nu sunt </a:t>
            </a:r>
            <a:r>
              <a:rPr lang="en-US" sz="1400" dirty="0" err="1">
                <a:solidFill>
                  <a:srgbClr val="FF0000"/>
                </a:solidFill>
              </a:rPr>
              <a:t>în</a:t>
            </a:r>
            <a:r>
              <a:rPr lang="en-US" sz="1400" dirty="0">
                <a:solidFill>
                  <a:srgbClr val="FF0000"/>
                </a:solidFill>
              </a:rPr>
              <a:t> </a:t>
            </a:r>
            <a:r>
              <a:rPr lang="en-US" sz="1400" dirty="0" err="1">
                <a:solidFill>
                  <a:srgbClr val="FF0000"/>
                </a:solidFill>
              </a:rPr>
              <a:t>măsură</a:t>
            </a:r>
            <a:r>
              <a:rPr lang="en-US" sz="1400" dirty="0">
                <a:solidFill>
                  <a:srgbClr val="FF0000"/>
                </a:solidFill>
              </a:rPr>
              <a:t> </a:t>
            </a:r>
            <a:r>
              <a:rPr lang="en-US" sz="1400" dirty="0" err="1">
                <a:solidFill>
                  <a:srgbClr val="FF0000"/>
                </a:solidFill>
              </a:rPr>
              <a:t>să</a:t>
            </a:r>
            <a:r>
              <a:rPr lang="en-US" sz="1400" dirty="0">
                <a:solidFill>
                  <a:srgbClr val="FF0000"/>
                </a:solidFill>
              </a:rPr>
              <a:t> </a:t>
            </a:r>
            <a:r>
              <a:rPr lang="en-US" sz="1400" dirty="0" err="1">
                <a:solidFill>
                  <a:srgbClr val="FF0000"/>
                </a:solidFill>
              </a:rPr>
              <a:t>producă</a:t>
            </a:r>
            <a:r>
              <a:rPr lang="en-US" sz="1400" dirty="0">
                <a:solidFill>
                  <a:srgbClr val="FF0000"/>
                </a:solidFill>
              </a:rPr>
              <a:t> </a:t>
            </a:r>
            <a:r>
              <a:rPr lang="en-US" sz="1400" dirty="0" err="1">
                <a:solidFill>
                  <a:srgbClr val="FF0000"/>
                </a:solidFill>
              </a:rPr>
              <a:t>furnici</a:t>
            </a:r>
            <a:r>
              <a:rPr lang="en-US" sz="1400" dirty="0">
                <a:solidFill>
                  <a:srgbClr val="FF0000"/>
                </a:solidFill>
              </a:rPr>
              <a:t> </a:t>
            </a:r>
            <a:r>
              <a:rPr lang="en-US" sz="1400" dirty="0" err="1">
                <a:solidFill>
                  <a:srgbClr val="FF0000"/>
                </a:solidFill>
              </a:rPr>
              <a:t>muncitoare</a:t>
            </a:r>
            <a:r>
              <a:rPr lang="en-US" sz="1400" dirty="0">
                <a:solidFill>
                  <a:srgbClr val="FF0000"/>
                </a:solidFill>
              </a:rPr>
              <a:t> </a:t>
            </a:r>
            <a:r>
              <a:rPr lang="en-US" sz="1400" dirty="0" err="1">
                <a:solidFill>
                  <a:srgbClr val="FF0000"/>
                </a:solidFill>
              </a:rPr>
              <a:t>prin</a:t>
            </a:r>
            <a:r>
              <a:rPr lang="en-US" sz="1400" dirty="0">
                <a:solidFill>
                  <a:srgbClr val="FF0000"/>
                </a:solidFill>
              </a:rPr>
              <a:t> </a:t>
            </a:r>
            <a:r>
              <a:rPr lang="en-US" sz="1400" dirty="0" err="1">
                <a:solidFill>
                  <a:srgbClr val="FF0000"/>
                </a:solidFill>
              </a:rPr>
              <a:t>împerecherea</a:t>
            </a:r>
            <a:r>
              <a:rPr lang="en-US" sz="1400" dirty="0">
                <a:solidFill>
                  <a:srgbClr val="FF0000"/>
                </a:solidFill>
              </a:rPr>
              <a:t> cu </a:t>
            </a:r>
            <a:r>
              <a:rPr lang="en-US" sz="1400" dirty="0" err="1">
                <a:solidFill>
                  <a:srgbClr val="FF0000"/>
                </a:solidFill>
              </a:rPr>
              <a:t>speciile</a:t>
            </a:r>
            <a:r>
              <a:rPr lang="en-US" sz="1400" dirty="0">
                <a:solidFill>
                  <a:srgbClr val="FF0000"/>
                </a:solidFill>
              </a:rPr>
              <a:t> lor</a:t>
            </a:r>
            <a:r>
              <a:rPr lang="en-US" sz="1400" dirty="0"/>
              <a:t>. </a:t>
            </a:r>
            <a:r>
              <a:rPr lang="en-US" sz="1400" dirty="0" err="1"/>
              <a:t>Numai</a:t>
            </a:r>
            <a:r>
              <a:rPr lang="en-US" sz="1400" dirty="0"/>
              <a:t> </a:t>
            </a:r>
            <a:r>
              <a:rPr lang="en-US" sz="1400" dirty="0" err="1"/>
              <a:t>prin</a:t>
            </a:r>
            <a:r>
              <a:rPr lang="en-US" sz="1400" dirty="0"/>
              <a:t> </a:t>
            </a:r>
            <a:r>
              <a:rPr lang="en-US" sz="1400" dirty="0" err="1"/>
              <a:t>încrucișare</a:t>
            </a:r>
            <a:r>
              <a:rPr lang="en-US" sz="1400" dirty="0"/>
              <a:t> pot produce </a:t>
            </a:r>
            <a:r>
              <a:rPr lang="en-US" sz="1400" dirty="0" err="1"/>
              <a:t>muncitori</a:t>
            </a:r>
            <a:r>
              <a:rPr lang="en-US" sz="1400" dirty="0"/>
              <a:t>. </a:t>
            </a:r>
            <a:r>
              <a:rPr lang="en-US" sz="1400" dirty="0" err="1"/>
              <a:t>Femelele</a:t>
            </a:r>
            <a:r>
              <a:rPr lang="en-US" sz="1400" dirty="0"/>
              <a:t> cu </a:t>
            </a:r>
            <a:r>
              <a:rPr lang="en-US" sz="1400" dirty="0" err="1"/>
              <a:t>aripi</a:t>
            </a:r>
            <a:r>
              <a:rPr lang="en-US" sz="1400" dirty="0"/>
              <a:t> </a:t>
            </a:r>
            <a:r>
              <a:rPr lang="en-US" sz="1400" dirty="0" err="1"/>
              <a:t>acționează</a:t>
            </a:r>
            <a:r>
              <a:rPr lang="en-US" sz="1400" dirty="0"/>
              <a:t> ca </a:t>
            </a:r>
            <a:r>
              <a:rPr lang="en-US" sz="1400" dirty="0" err="1"/>
              <a:t>paraziți</a:t>
            </a:r>
            <a:r>
              <a:rPr lang="en-US" sz="1400" dirty="0"/>
              <a:t> pentru </a:t>
            </a:r>
            <a:r>
              <a:rPr lang="en-US" sz="1400" dirty="0" err="1"/>
              <a:t>masculii</a:t>
            </a:r>
            <a:r>
              <a:rPr lang="en-US" sz="1400" dirty="0"/>
              <a:t> </a:t>
            </a:r>
            <a:r>
              <a:rPr lang="en-US" sz="1400" dirty="0" err="1"/>
              <a:t>celorlalte</a:t>
            </a:r>
            <a:r>
              <a:rPr lang="en-US" sz="1400" dirty="0"/>
              <a:t> </a:t>
            </a:r>
            <a:r>
              <a:rPr lang="en-US" sz="1400" dirty="0" err="1"/>
              <a:t>specii</a:t>
            </a:r>
            <a:r>
              <a:rPr lang="en-US" sz="1400" dirty="0"/>
              <a:t>, </a:t>
            </a:r>
            <a:r>
              <a:rPr lang="en-US" sz="1400" dirty="0" err="1"/>
              <a:t>deoarece</a:t>
            </a:r>
            <a:r>
              <a:rPr lang="en-US" sz="1400" dirty="0"/>
              <a:t> </a:t>
            </a:r>
            <a:r>
              <a:rPr lang="en-US" sz="1400" dirty="0" err="1"/>
              <a:t>sperma</a:t>
            </a:r>
            <a:r>
              <a:rPr lang="en-US" sz="1400" dirty="0"/>
              <a:t> lor </a:t>
            </a:r>
            <a:r>
              <a:rPr lang="en-US" sz="1400" dirty="0" err="1"/>
              <a:t>va</a:t>
            </a:r>
            <a:r>
              <a:rPr lang="en-US" sz="1400" dirty="0"/>
              <a:t> produce </a:t>
            </a:r>
            <a:r>
              <a:rPr lang="en-US" sz="1400" dirty="0" err="1"/>
              <a:t>numai</a:t>
            </a:r>
            <a:r>
              <a:rPr lang="en-US" sz="1400" dirty="0"/>
              <a:t> </a:t>
            </a:r>
            <a:r>
              <a:rPr lang="en-US" sz="1400" dirty="0" err="1"/>
              <a:t>hibrizi</a:t>
            </a:r>
            <a:r>
              <a:rPr lang="en-US" sz="1400" dirty="0"/>
              <a:t> </a:t>
            </a:r>
            <a:r>
              <a:rPr lang="en-US" sz="1400" dirty="0" err="1"/>
              <a:t>sterili</a:t>
            </a:r>
            <a:r>
              <a:rPr lang="en-US" sz="1400" dirty="0"/>
              <a:t>. Dar, pentru </a:t>
            </a:r>
            <a:r>
              <a:rPr lang="en-US" sz="1400" dirty="0" err="1"/>
              <a:t>că</a:t>
            </a:r>
            <a:r>
              <a:rPr lang="en-US" sz="1400" dirty="0"/>
              <a:t> </a:t>
            </a:r>
            <a:r>
              <a:rPr lang="en-US" sz="1400" dirty="0" err="1"/>
              <a:t>coloniile</a:t>
            </a:r>
            <a:r>
              <a:rPr lang="en-US" sz="1400" dirty="0"/>
              <a:t> sunt pe </a:t>
            </a:r>
            <a:r>
              <a:rPr lang="en-US" sz="1400" dirty="0" err="1"/>
              <a:t>deplin</a:t>
            </a:r>
            <a:r>
              <a:rPr lang="en-US" sz="1400" dirty="0"/>
              <a:t> </a:t>
            </a:r>
            <a:r>
              <a:rPr lang="en-US" sz="1400" dirty="0" err="1"/>
              <a:t>dependente</a:t>
            </a:r>
            <a:r>
              <a:rPr lang="en-US" sz="1400" dirty="0"/>
              <a:t> de </a:t>
            </a:r>
            <a:r>
              <a:rPr lang="en-US" sz="1400" dirty="0" err="1"/>
              <a:t>acești</a:t>
            </a:r>
            <a:r>
              <a:rPr lang="en-US" sz="1400" dirty="0"/>
              <a:t> </a:t>
            </a:r>
            <a:r>
              <a:rPr lang="en-US" sz="1400" dirty="0" err="1"/>
              <a:t>hibrizi</a:t>
            </a:r>
            <a:r>
              <a:rPr lang="en-US" sz="1400" dirty="0"/>
              <a:t> pentru a </a:t>
            </a:r>
            <a:r>
              <a:rPr lang="en-US" sz="1400" dirty="0" err="1"/>
              <a:t>supraviețui</a:t>
            </a:r>
            <a:r>
              <a:rPr lang="en-US" sz="1400" dirty="0"/>
              <a:t>, </a:t>
            </a:r>
            <a:r>
              <a:rPr lang="en-US" sz="1400" dirty="0" err="1"/>
              <a:t>este</a:t>
            </a:r>
            <a:r>
              <a:rPr lang="en-US" sz="1400" dirty="0"/>
              <a:t> </a:t>
            </a:r>
            <a:r>
              <a:rPr lang="en-US" sz="1400" dirty="0" err="1"/>
              <a:t>și</a:t>
            </a:r>
            <a:r>
              <a:rPr lang="en-US" sz="1400" dirty="0"/>
              <a:t> mutualist. </a:t>
            </a:r>
            <a:r>
              <a:rPr lang="en-US" sz="1400" dirty="0" err="1"/>
              <a:t>Deși</a:t>
            </a:r>
            <a:r>
              <a:rPr lang="en-US" sz="1400" dirty="0"/>
              <a:t> </a:t>
            </a:r>
            <a:r>
              <a:rPr lang="en-US" sz="1400" dirty="0">
                <a:solidFill>
                  <a:srgbClr val="FF0000"/>
                </a:solidFill>
              </a:rPr>
              <a:t>nu </a:t>
            </a:r>
            <a:r>
              <a:rPr lang="en-US" sz="1400" dirty="0" err="1">
                <a:solidFill>
                  <a:srgbClr val="FF0000"/>
                </a:solidFill>
              </a:rPr>
              <a:t>există</a:t>
            </a:r>
            <a:r>
              <a:rPr lang="en-US" sz="1400" dirty="0">
                <a:solidFill>
                  <a:srgbClr val="FF0000"/>
                </a:solidFill>
              </a:rPr>
              <a:t> un </a:t>
            </a:r>
            <a:r>
              <a:rPr lang="en-US" sz="1400" dirty="0" err="1">
                <a:solidFill>
                  <a:srgbClr val="FF0000"/>
                </a:solidFill>
              </a:rPr>
              <a:t>schimb</a:t>
            </a:r>
            <a:r>
              <a:rPr lang="en-US" sz="1400" dirty="0">
                <a:solidFill>
                  <a:srgbClr val="FF0000"/>
                </a:solidFill>
              </a:rPr>
              <a:t> genetic </a:t>
            </a:r>
            <a:r>
              <a:rPr lang="en-US" sz="1400" dirty="0" err="1">
                <a:solidFill>
                  <a:srgbClr val="FF0000"/>
                </a:solidFill>
              </a:rPr>
              <a:t>între</a:t>
            </a:r>
            <a:r>
              <a:rPr lang="en-US" sz="1400" dirty="0">
                <a:solidFill>
                  <a:srgbClr val="FF0000"/>
                </a:solidFill>
              </a:rPr>
              <a:t> </a:t>
            </a:r>
            <a:r>
              <a:rPr lang="en-US" sz="1400" dirty="0" err="1">
                <a:solidFill>
                  <a:srgbClr val="FF0000"/>
                </a:solidFill>
              </a:rPr>
              <a:t>specii</a:t>
            </a:r>
            <a:r>
              <a:rPr lang="en-US" sz="1400" dirty="0"/>
              <a:t>, </a:t>
            </a:r>
            <a:r>
              <a:rPr lang="en-US" sz="1400" dirty="0" err="1"/>
              <a:t>acestea</a:t>
            </a:r>
            <a:r>
              <a:rPr lang="en-US" sz="1400" dirty="0"/>
              <a:t> sunt </a:t>
            </a:r>
            <a:r>
              <a:rPr lang="en-US" sz="1400" dirty="0" err="1"/>
              <a:t>incapabile</a:t>
            </a:r>
            <a:r>
              <a:rPr lang="en-US" sz="1400" dirty="0"/>
              <a:t> </a:t>
            </a:r>
            <a:r>
              <a:rPr lang="en-US" sz="1400" dirty="0" err="1"/>
              <a:t>să</a:t>
            </a:r>
            <a:r>
              <a:rPr lang="en-US" sz="1400" dirty="0"/>
              <a:t> </a:t>
            </a:r>
            <a:r>
              <a:rPr lang="en-US" sz="1400" dirty="0" err="1"/>
              <a:t>evolueze</a:t>
            </a:r>
            <a:r>
              <a:rPr lang="en-US" sz="1400" dirty="0"/>
              <a:t> </a:t>
            </a:r>
            <a:r>
              <a:rPr lang="en-US" sz="1400" dirty="0" err="1"/>
              <a:t>într</a:t>
            </a:r>
            <a:r>
              <a:rPr lang="en-US" sz="1400" dirty="0"/>
              <a:t>-o </a:t>
            </a:r>
            <a:r>
              <a:rPr lang="en-US" sz="1400" dirty="0" err="1"/>
              <a:t>direcție</a:t>
            </a:r>
            <a:r>
              <a:rPr lang="en-US" sz="1400" dirty="0"/>
              <a:t> </a:t>
            </a:r>
            <a:r>
              <a:rPr lang="en-US" sz="1400" dirty="0" err="1"/>
              <a:t>în</a:t>
            </a:r>
            <a:r>
              <a:rPr lang="en-US" sz="1400" dirty="0"/>
              <a:t> care </a:t>
            </a:r>
            <a:r>
              <a:rPr lang="en-US" sz="1400" dirty="0" err="1"/>
              <a:t>devin</a:t>
            </a:r>
            <a:r>
              <a:rPr lang="en-US" sz="1400" dirty="0"/>
              <a:t> prea </a:t>
            </a:r>
            <a:r>
              <a:rPr lang="en-US" sz="1400" dirty="0" err="1"/>
              <a:t>diferite</a:t>
            </a:r>
            <a:r>
              <a:rPr lang="en-US" sz="1400" dirty="0"/>
              <a:t> genetic, </a:t>
            </a:r>
            <a:r>
              <a:rPr lang="en-US" sz="1400" dirty="0" err="1"/>
              <a:t>deoarece</a:t>
            </a:r>
            <a:r>
              <a:rPr lang="en-US" sz="1400" dirty="0"/>
              <a:t> </a:t>
            </a:r>
            <a:r>
              <a:rPr lang="en-US" sz="1400" dirty="0" err="1"/>
              <a:t>acest</a:t>
            </a:r>
            <a:r>
              <a:rPr lang="en-US" sz="1400" dirty="0"/>
              <a:t> </a:t>
            </a:r>
            <a:r>
              <a:rPr lang="en-US" sz="1400" dirty="0" err="1"/>
              <a:t>lucru</a:t>
            </a:r>
            <a:r>
              <a:rPr lang="en-US" sz="1400" dirty="0"/>
              <a:t> </a:t>
            </a:r>
            <a:r>
              <a:rPr lang="en-US" sz="1400" dirty="0" err="1"/>
              <a:t>ar</a:t>
            </a:r>
            <a:r>
              <a:rPr lang="en-US" sz="1400" dirty="0"/>
              <a:t> face </a:t>
            </a:r>
            <a:r>
              <a:rPr lang="en-US" sz="1400" dirty="0" err="1"/>
              <a:t>imposibilă</a:t>
            </a:r>
            <a:r>
              <a:rPr lang="en-US" sz="1400" dirty="0"/>
              <a:t> </a:t>
            </a:r>
            <a:r>
              <a:rPr lang="en-US" sz="1400" dirty="0" err="1"/>
              <a:t>încrucișarea</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831</TotalTime>
  <Words>4875</Words>
  <Application>Microsoft Office PowerPoint</Application>
  <PresentationFormat>Ecran lat</PresentationFormat>
  <Paragraphs>212</Paragraphs>
  <Slides>27</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27</vt:i4>
      </vt:variant>
    </vt:vector>
  </HeadingPairs>
  <TitlesOfParts>
    <vt:vector size="33" baseType="lpstr">
      <vt:lpstr>Arial</vt:lpstr>
      <vt:lpstr>Calibri</vt:lpstr>
      <vt:lpstr>Calibri Light</vt:lpstr>
      <vt:lpstr>Google Sans</vt:lpstr>
      <vt:lpstr>Verdana</vt:lpstr>
      <vt:lpstr>Office Theme</vt:lpstr>
      <vt:lpstr>Prezentare PowerPoint</vt:lpstr>
      <vt:lpstr>PREMISA: gaina e o metoda prin care oul face un alt ou</vt:lpstr>
      <vt:lpstr>Definitii</vt:lpstr>
      <vt:lpstr>Ce NU e co-evolutia</vt:lpstr>
      <vt:lpstr>Nivele</vt:lpstr>
      <vt:lpstr>Tipuri (Roughgarden 1979)</vt:lpstr>
      <vt:lpstr>Exemple relatii ajutor reciproc</vt:lpstr>
      <vt:lpstr>Păsări și flori polenizate de PĂSĂRI</vt:lpstr>
      <vt:lpstr>Relatii parazitare </vt:lpstr>
      <vt:lpstr>Antropologie (cultura, economie, ecologie vs caracteristici fizice umane)</vt:lpstr>
      <vt:lpstr>Exemple din afara biologiei</vt:lpstr>
      <vt:lpstr>Exemple din afara biologiei</vt:lpstr>
      <vt:lpstr>Exemple economie</vt:lpstr>
      <vt:lpstr>Co-evolutie in economie</vt:lpstr>
      <vt:lpstr>Co-evolutie firme</vt:lpstr>
      <vt:lpstr>Co-evolutie firme</vt:lpstr>
      <vt:lpstr>Prezentare PowerPoint</vt:lpstr>
      <vt:lpstr>Metode de analiza a coevolutiei</vt:lpstr>
      <vt:lpstr>Modele matematice</vt:lpstr>
      <vt:lpstr>NK</vt:lpstr>
      <vt:lpstr>NK</vt:lpstr>
      <vt:lpstr>Analiza coevolutiei</vt:lpstr>
      <vt:lpstr>Exemple de analiza</vt:lpstr>
      <vt:lpstr>Arbore evolutie genetica</vt:lpstr>
      <vt:lpstr>Rearanjare gene + mutatii</vt:lpstr>
      <vt:lpstr>Masuratori cantitative</vt:lpstr>
      <vt:lpstr>Predictii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PREMISA: gaina e o metoda prin care oul face un alt ou</dc:title>
  <dc:creator>Microsoft account</dc:creator>
  <cp:lastModifiedBy>Marghescu Mihai Bogdan</cp:lastModifiedBy>
  <cp:revision>60</cp:revision>
  <dcterms:created xsi:type="dcterms:W3CDTF">2021-04-18T20:32:43Z</dcterms:created>
  <dcterms:modified xsi:type="dcterms:W3CDTF">2024-04-09T10:05:46Z</dcterms:modified>
</cp:coreProperties>
</file>