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7" r:id="rId8"/>
    <p:sldId id="269" r:id="rId9"/>
    <p:sldId id="270" r:id="rId10"/>
    <p:sldId id="260" r:id="rId11"/>
    <p:sldId id="277" r:id="rId12"/>
    <p:sldId id="278" r:id="rId13"/>
    <p:sldId id="271" r:id="rId14"/>
    <p:sldId id="272" r:id="rId15"/>
    <p:sldId id="274" r:id="rId16"/>
    <p:sldId id="273" r:id="rId17"/>
    <p:sldId id="275" r:id="rId18"/>
    <p:sldId id="276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B0A74-452F-478F-B970-E84EE8C3FD5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DA4598-A455-4C72-9E28-73E71436C905}">
      <dgm:prSet/>
      <dgm:spPr/>
      <dgm:t>
        <a:bodyPr/>
        <a:lstStyle/>
        <a:p>
          <a:r>
            <a:rPr lang="en-US"/>
            <a:t>DIAGRAME DE FLUX</a:t>
          </a:r>
        </a:p>
      </dgm:t>
    </dgm:pt>
    <dgm:pt modelId="{2258E17E-715B-486C-9F33-13E1A063E79A}" type="parTrans" cxnId="{AA73BBF6-CACC-42F6-B607-D69A8FB9ED6E}">
      <dgm:prSet/>
      <dgm:spPr/>
      <dgm:t>
        <a:bodyPr/>
        <a:lstStyle/>
        <a:p>
          <a:endParaRPr lang="en-US"/>
        </a:p>
      </dgm:t>
    </dgm:pt>
    <dgm:pt modelId="{BD699E2B-FC5C-4B6B-A0F1-317C9B608CC8}" type="sibTrans" cxnId="{AA73BBF6-CACC-42F6-B607-D69A8FB9ED6E}">
      <dgm:prSet/>
      <dgm:spPr/>
      <dgm:t>
        <a:bodyPr/>
        <a:lstStyle/>
        <a:p>
          <a:endParaRPr lang="en-US"/>
        </a:p>
      </dgm:t>
    </dgm:pt>
    <dgm:pt modelId="{E490F5CD-1ABB-45ED-B81C-3543D398705D}">
      <dgm:prSet/>
      <dgm:spPr/>
      <dgm:t>
        <a:bodyPr/>
        <a:lstStyle/>
        <a:p>
          <a:r>
            <a:rPr lang="en-US"/>
            <a:t>DIAGRAME DE CAUZALITATE</a:t>
          </a:r>
        </a:p>
      </dgm:t>
    </dgm:pt>
    <dgm:pt modelId="{A87B61F7-362D-43C7-8B41-4BE6AD447EC3}" type="parTrans" cxnId="{52169053-2CD6-416C-BF4B-D40F64722DAB}">
      <dgm:prSet/>
      <dgm:spPr/>
      <dgm:t>
        <a:bodyPr/>
        <a:lstStyle/>
        <a:p>
          <a:endParaRPr lang="en-US"/>
        </a:p>
      </dgm:t>
    </dgm:pt>
    <dgm:pt modelId="{C916C0C8-1BEA-4A5C-8260-D1764F6617B7}" type="sibTrans" cxnId="{52169053-2CD6-416C-BF4B-D40F64722DAB}">
      <dgm:prSet/>
      <dgm:spPr/>
      <dgm:t>
        <a:bodyPr/>
        <a:lstStyle/>
        <a:p>
          <a:endParaRPr lang="en-US"/>
        </a:p>
      </dgm:t>
    </dgm:pt>
    <dgm:pt modelId="{6E766EE2-6743-4B59-8564-863400ED0747}" type="pres">
      <dgm:prSet presAssocID="{C09B0A74-452F-478F-B970-E84EE8C3FD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0027A5-6D65-4370-BACC-D0CD8877585A}" type="pres">
      <dgm:prSet presAssocID="{00DA4598-A455-4C72-9E28-73E71436C905}" presName="root" presStyleCnt="0"/>
      <dgm:spPr/>
    </dgm:pt>
    <dgm:pt modelId="{A87EC952-41C1-4A48-9DD3-F9D33542B6AF}" type="pres">
      <dgm:prSet presAssocID="{00DA4598-A455-4C72-9E28-73E71436C905}" presName="rootComposite" presStyleCnt="0"/>
      <dgm:spPr/>
    </dgm:pt>
    <dgm:pt modelId="{D1BAB65A-2153-4F2A-B08F-96278FA45002}" type="pres">
      <dgm:prSet presAssocID="{00DA4598-A455-4C72-9E28-73E71436C905}" presName="rootText" presStyleLbl="node1" presStyleIdx="0" presStyleCnt="2"/>
      <dgm:spPr/>
      <dgm:t>
        <a:bodyPr/>
        <a:lstStyle/>
        <a:p>
          <a:endParaRPr lang="en-US"/>
        </a:p>
      </dgm:t>
    </dgm:pt>
    <dgm:pt modelId="{234FE372-4D5A-49B0-966A-78430EAE80D3}" type="pres">
      <dgm:prSet presAssocID="{00DA4598-A455-4C72-9E28-73E71436C905}" presName="rootConnector" presStyleLbl="node1" presStyleIdx="0" presStyleCnt="2"/>
      <dgm:spPr/>
      <dgm:t>
        <a:bodyPr/>
        <a:lstStyle/>
        <a:p>
          <a:endParaRPr lang="en-US"/>
        </a:p>
      </dgm:t>
    </dgm:pt>
    <dgm:pt modelId="{0536A2A9-8215-411D-B050-1D4AB57E45FD}" type="pres">
      <dgm:prSet presAssocID="{00DA4598-A455-4C72-9E28-73E71436C905}" presName="childShape" presStyleCnt="0"/>
      <dgm:spPr/>
    </dgm:pt>
    <dgm:pt modelId="{83CA0F0D-CE7D-4470-92FC-3AA153B483BB}" type="pres">
      <dgm:prSet presAssocID="{E490F5CD-1ABB-45ED-B81C-3543D398705D}" presName="root" presStyleCnt="0"/>
      <dgm:spPr/>
    </dgm:pt>
    <dgm:pt modelId="{5E687B6D-FEA1-4BEB-A858-7615C6135CBF}" type="pres">
      <dgm:prSet presAssocID="{E490F5CD-1ABB-45ED-B81C-3543D398705D}" presName="rootComposite" presStyleCnt="0"/>
      <dgm:spPr/>
    </dgm:pt>
    <dgm:pt modelId="{E3F7DC38-E3A2-4C19-A844-593EF2248887}" type="pres">
      <dgm:prSet presAssocID="{E490F5CD-1ABB-45ED-B81C-3543D398705D}" presName="rootText" presStyleLbl="node1" presStyleIdx="1" presStyleCnt="2"/>
      <dgm:spPr/>
      <dgm:t>
        <a:bodyPr/>
        <a:lstStyle/>
        <a:p>
          <a:endParaRPr lang="en-US"/>
        </a:p>
      </dgm:t>
    </dgm:pt>
    <dgm:pt modelId="{8D924177-90C7-42C8-BF8C-1C569BA29B2C}" type="pres">
      <dgm:prSet presAssocID="{E490F5CD-1ABB-45ED-B81C-3543D398705D}" presName="rootConnector" presStyleLbl="node1" presStyleIdx="1" presStyleCnt="2"/>
      <dgm:spPr/>
      <dgm:t>
        <a:bodyPr/>
        <a:lstStyle/>
        <a:p>
          <a:endParaRPr lang="en-US"/>
        </a:p>
      </dgm:t>
    </dgm:pt>
    <dgm:pt modelId="{04E4A9A1-6647-4F04-AF11-D5C04E674FCF}" type="pres">
      <dgm:prSet presAssocID="{E490F5CD-1ABB-45ED-B81C-3543D398705D}" presName="childShape" presStyleCnt="0"/>
      <dgm:spPr/>
    </dgm:pt>
  </dgm:ptLst>
  <dgm:cxnLst>
    <dgm:cxn modelId="{52169053-2CD6-416C-BF4B-D40F64722DAB}" srcId="{C09B0A74-452F-478F-B970-E84EE8C3FD5C}" destId="{E490F5CD-1ABB-45ED-B81C-3543D398705D}" srcOrd="1" destOrd="0" parTransId="{A87B61F7-362D-43C7-8B41-4BE6AD447EC3}" sibTransId="{C916C0C8-1BEA-4A5C-8260-D1764F6617B7}"/>
    <dgm:cxn modelId="{AA73BBF6-CACC-42F6-B607-D69A8FB9ED6E}" srcId="{C09B0A74-452F-478F-B970-E84EE8C3FD5C}" destId="{00DA4598-A455-4C72-9E28-73E71436C905}" srcOrd="0" destOrd="0" parTransId="{2258E17E-715B-486C-9F33-13E1A063E79A}" sibTransId="{BD699E2B-FC5C-4B6B-A0F1-317C9B608CC8}"/>
    <dgm:cxn modelId="{68EE1133-A5DB-462C-8E7D-A99E4F4FDF45}" type="presOf" srcId="{C09B0A74-452F-478F-B970-E84EE8C3FD5C}" destId="{6E766EE2-6743-4B59-8564-863400ED0747}" srcOrd="0" destOrd="0" presId="urn:microsoft.com/office/officeart/2005/8/layout/hierarchy3"/>
    <dgm:cxn modelId="{D615ED8B-B21C-4128-BE50-B226A9115A69}" type="presOf" srcId="{00DA4598-A455-4C72-9E28-73E71436C905}" destId="{234FE372-4D5A-49B0-966A-78430EAE80D3}" srcOrd="1" destOrd="0" presId="urn:microsoft.com/office/officeart/2005/8/layout/hierarchy3"/>
    <dgm:cxn modelId="{C8A72119-1B7D-4BED-823F-AB3B8FF8AFC2}" type="presOf" srcId="{E490F5CD-1ABB-45ED-B81C-3543D398705D}" destId="{8D924177-90C7-42C8-BF8C-1C569BA29B2C}" srcOrd="1" destOrd="0" presId="urn:microsoft.com/office/officeart/2005/8/layout/hierarchy3"/>
    <dgm:cxn modelId="{183D5F1E-C5F1-4740-BED9-84FF0CCDE1F4}" type="presOf" srcId="{E490F5CD-1ABB-45ED-B81C-3543D398705D}" destId="{E3F7DC38-E3A2-4C19-A844-593EF2248887}" srcOrd="0" destOrd="0" presId="urn:microsoft.com/office/officeart/2005/8/layout/hierarchy3"/>
    <dgm:cxn modelId="{BC71DE6E-C220-4452-9653-7DF1AD7205B7}" type="presOf" srcId="{00DA4598-A455-4C72-9E28-73E71436C905}" destId="{D1BAB65A-2153-4F2A-B08F-96278FA45002}" srcOrd="0" destOrd="0" presId="urn:microsoft.com/office/officeart/2005/8/layout/hierarchy3"/>
    <dgm:cxn modelId="{B3FD3198-BAB7-4B2E-8D04-3858B967D32E}" type="presParOf" srcId="{6E766EE2-6743-4B59-8564-863400ED0747}" destId="{910027A5-6D65-4370-BACC-D0CD8877585A}" srcOrd="0" destOrd="0" presId="urn:microsoft.com/office/officeart/2005/8/layout/hierarchy3"/>
    <dgm:cxn modelId="{342B6F50-2372-4FA0-B496-0B751FE6DE3C}" type="presParOf" srcId="{910027A5-6D65-4370-BACC-D0CD8877585A}" destId="{A87EC952-41C1-4A48-9DD3-F9D33542B6AF}" srcOrd="0" destOrd="0" presId="urn:microsoft.com/office/officeart/2005/8/layout/hierarchy3"/>
    <dgm:cxn modelId="{9114E2EE-46F3-4BA4-AF51-AE5FEF533258}" type="presParOf" srcId="{A87EC952-41C1-4A48-9DD3-F9D33542B6AF}" destId="{D1BAB65A-2153-4F2A-B08F-96278FA45002}" srcOrd="0" destOrd="0" presId="urn:microsoft.com/office/officeart/2005/8/layout/hierarchy3"/>
    <dgm:cxn modelId="{2D1972CA-9866-4221-8C05-CD5021C6615B}" type="presParOf" srcId="{A87EC952-41C1-4A48-9DD3-F9D33542B6AF}" destId="{234FE372-4D5A-49B0-966A-78430EAE80D3}" srcOrd="1" destOrd="0" presId="urn:microsoft.com/office/officeart/2005/8/layout/hierarchy3"/>
    <dgm:cxn modelId="{03D26A2F-D309-48B2-8E12-3B2919503275}" type="presParOf" srcId="{910027A5-6D65-4370-BACC-D0CD8877585A}" destId="{0536A2A9-8215-411D-B050-1D4AB57E45FD}" srcOrd="1" destOrd="0" presId="urn:microsoft.com/office/officeart/2005/8/layout/hierarchy3"/>
    <dgm:cxn modelId="{4FA57EAF-54F3-4D94-961C-BE64A6BF93EC}" type="presParOf" srcId="{6E766EE2-6743-4B59-8564-863400ED0747}" destId="{83CA0F0D-CE7D-4470-92FC-3AA153B483BB}" srcOrd="1" destOrd="0" presId="urn:microsoft.com/office/officeart/2005/8/layout/hierarchy3"/>
    <dgm:cxn modelId="{11DECAEA-0C6C-497B-933E-ACAD110D2458}" type="presParOf" srcId="{83CA0F0D-CE7D-4470-92FC-3AA153B483BB}" destId="{5E687B6D-FEA1-4BEB-A858-7615C6135CBF}" srcOrd="0" destOrd="0" presId="urn:microsoft.com/office/officeart/2005/8/layout/hierarchy3"/>
    <dgm:cxn modelId="{8B209394-1518-40AB-A1B2-63A6B69ACE72}" type="presParOf" srcId="{5E687B6D-FEA1-4BEB-A858-7615C6135CBF}" destId="{E3F7DC38-E3A2-4C19-A844-593EF2248887}" srcOrd="0" destOrd="0" presId="urn:microsoft.com/office/officeart/2005/8/layout/hierarchy3"/>
    <dgm:cxn modelId="{F421E3B2-72CE-42F0-8528-59CDD6AC7280}" type="presParOf" srcId="{5E687B6D-FEA1-4BEB-A858-7615C6135CBF}" destId="{8D924177-90C7-42C8-BF8C-1C569BA29B2C}" srcOrd="1" destOrd="0" presId="urn:microsoft.com/office/officeart/2005/8/layout/hierarchy3"/>
    <dgm:cxn modelId="{70C6612E-3E71-4690-9F77-79F33E2F7632}" type="presParOf" srcId="{83CA0F0D-CE7D-4470-92FC-3AA153B483BB}" destId="{04E4A9A1-6647-4F04-AF11-D5C04E674F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A15-B5D9-43BD-AA07-D536C963906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61EC-E609-4DA3-B8C2-04D0732F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modelingsystems.com/subscriber-resources/student-documents/" TargetMode="External"/><Relationship Id="rId2" Type="http://schemas.openxmlformats.org/officeDocument/2006/relationships/hyperlink" Target="https://ccmodelingsystem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eesystems.com/resources/help/v10/isee_Help.htm" TargetMode="External"/><Relationship Id="rId2" Type="http://schemas.openxmlformats.org/officeDocument/2006/relationships/hyperlink" Target="https://www.iseesystems.com/store/products/stella-architec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wersim.com/" TargetMode="External"/><Relationship Id="rId5" Type="http://schemas.openxmlformats.org/officeDocument/2006/relationships/hyperlink" Target="https://insightmaker.com/systemdynamics" TargetMode="External"/><Relationship Id="rId4" Type="http://schemas.openxmlformats.org/officeDocument/2006/relationships/hyperlink" Target="https://vensim.com/vensim-softwar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6F5A5072-7B47-4D32-B52A-4EBBF590B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715DAF0-AE1B-46C9-8A6B-DB2AA05AB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16219D-510E-4184-9090-6D5578A87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FF4A713-7B75-4B21-90D7-5AB19547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C631C0B-6DA6-4E57-8231-CE32B3434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C29501E6-A978-4A61-9689-9085AF97A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CE4A18-9478-4723-8B97-406155099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DINAMICA DE SISTEM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5C9391-FA67-480E-881B-470A27731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Curs 5: </a:t>
            </a:r>
            <a:r>
              <a:rPr lang="en-US" sz="3600" dirty="0" err="1"/>
              <a:t>Bazele</a:t>
            </a:r>
            <a:r>
              <a:rPr lang="en-US" sz="3600" dirty="0"/>
              <a:t> </a:t>
            </a:r>
            <a:r>
              <a:rPr lang="en-US" sz="3600" dirty="0" err="1"/>
              <a:t>Ciberneticii</a:t>
            </a:r>
            <a:r>
              <a:rPr lang="en-US" sz="3600" dirty="0"/>
              <a:t> </a:t>
            </a:r>
            <a:r>
              <a:rPr lang="en-US" sz="3600" dirty="0" err="1"/>
              <a:t>Economice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9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CF4AD-4D4C-4931-95B6-6C0739B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Exemplul</a:t>
            </a:r>
            <a:r>
              <a:rPr lang="en-US" sz="4000" dirty="0">
                <a:solidFill>
                  <a:srgbClr val="FFFFFF"/>
                </a:solidFill>
              </a:rPr>
              <a:t> 4: PRESIUNEA PROGRAMARII</a:t>
            </a:r>
          </a:p>
        </p:txBody>
      </p:sp>
      <p:grpSp>
        <p:nvGrpSpPr>
          <p:cNvPr id="6" name="Grupare 5">
            <a:extLst>
              <a:ext uri="{FF2B5EF4-FFF2-40B4-BE49-F238E27FC236}">
                <a16:creationId xmlns="" xmlns:a16="http://schemas.microsoft.com/office/drawing/2014/main" id="{8C332CBC-5333-4E31-92F4-4B9C8F216E92}"/>
              </a:ext>
            </a:extLst>
          </p:cNvPr>
          <p:cNvGrpSpPr/>
          <p:nvPr/>
        </p:nvGrpSpPr>
        <p:grpSpPr>
          <a:xfrm>
            <a:off x="1641290" y="2112579"/>
            <a:ext cx="8933360" cy="4192805"/>
            <a:chOff x="0" y="0"/>
            <a:chExt cx="10244455" cy="4981575"/>
          </a:xfrm>
        </p:grpSpPr>
        <p:pic>
          <p:nvPicPr>
            <p:cNvPr id="7" name="Picture 1">
              <a:extLst>
                <a:ext uri="{FF2B5EF4-FFF2-40B4-BE49-F238E27FC236}">
                  <a16:creationId xmlns="" xmlns:a16="http://schemas.microsoft.com/office/drawing/2014/main" id="{CA77BCC3-9601-45AF-8659-239136AAC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75" y="219075"/>
              <a:ext cx="10025380" cy="4762500"/>
            </a:xfrm>
            <a:prstGeom prst="rect">
              <a:avLst/>
            </a:prstGeom>
          </p:spPr>
        </p:pic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3F680A65-D683-4EAA-8C65-D40D08D8048D}"/>
                </a:ext>
              </a:extLst>
            </p:cNvPr>
            <p:cNvSpPr txBox="1"/>
            <p:nvPr/>
          </p:nvSpPr>
          <p:spPr>
            <a:xfrm>
              <a:off x="5915025" y="590550"/>
              <a:ext cx="2238375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Presiunea</a:t>
              </a:r>
              <a:r>
                <a:rPr lang="en-US" sz="1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programarii</a:t>
              </a:r>
              <a:endPara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="" xmlns:a16="http://schemas.microsoft.com/office/drawing/2014/main" id="{97950C3B-CCCA-4616-A558-136C0C4D0126}"/>
                </a:ext>
              </a:extLst>
            </p:cNvPr>
            <p:cNvSpPr txBox="1"/>
            <p:nvPr/>
          </p:nvSpPr>
          <p:spPr>
            <a:xfrm>
              <a:off x="8334375" y="419100"/>
              <a:ext cx="1409700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Timp ramas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="" xmlns:a16="http://schemas.microsoft.com/office/drawing/2014/main" id="{5AD98763-B14A-46AD-AC87-108D2A92F642}"/>
                </a:ext>
              </a:extLst>
            </p:cNvPr>
            <p:cNvSpPr txBox="1"/>
            <p:nvPr/>
          </p:nvSpPr>
          <p:spPr>
            <a:xfrm>
              <a:off x="7896225" y="1581150"/>
              <a:ext cx="1495426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Munca ramasa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="" xmlns:a16="http://schemas.microsoft.com/office/drawing/2014/main" id="{A21CB78F-A49F-42B3-A421-F28DAC777519}"/>
                </a:ext>
              </a:extLst>
            </p:cNvPr>
            <p:cNvSpPr txBox="1"/>
            <p:nvPr/>
          </p:nvSpPr>
          <p:spPr>
            <a:xfrm>
              <a:off x="3943350" y="1885950"/>
              <a:ext cx="2313940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Munca peste program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="" xmlns:a16="http://schemas.microsoft.com/office/drawing/2014/main" id="{7D921DBE-E5E8-4EDF-A1E9-F1B4EE91D215}"/>
                </a:ext>
              </a:extLst>
            </p:cNvPr>
            <p:cNvSpPr txBox="1"/>
            <p:nvPr/>
          </p:nvSpPr>
          <p:spPr>
            <a:xfrm>
              <a:off x="6553200" y="2857500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Rata de finalizare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="" xmlns:a16="http://schemas.microsoft.com/office/drawing/2014/main" id="{7845F7DF-EACC-46A1-90A6-91EB8F1C9252}"/>
                </a:ext>
              </a:extLst>
            </p:cNvPr>
            <p:cNvSpPr txBox="1"/>
            <p:nvPr/>
          </p:nvSpPr>
          <p:spPr>
            <a:xfrm>
              <a:off x="5667375" y="3771900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Productivitate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="" xmlns:a16="http://schemas.microsoft.com/office/drawing/2014/main" id="{D0DAED84-B0B7-4ACD-B2A7-19C6E86903C5}"/>
                </a:ext>
              </a:extLst>
            </p:cNvPr>
            <p:cNvSpPr txBox="1"/>
            <p:nvPr/>
          </p:nvSpPr>
          <p:spPr>
            <a:xfrm>
              <a:off x="3438525" y="3076575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Oboseala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2">
              <a:extLst>
                <a:ext uri="{FF2B5EF4-FFF2-40B4-BE49-F238E27FC236}">
                  <a16:creationId xmlns="" xmlns:a16="http://schemas.microsoft.com/office/drawing/2014/main" id="{58F750BF-9E09-4AD0-9555-5FAE1D3D30C6}"/>
                </a:ext>
              </a:extLst>
            </p:cNvPr>
            <p:cNvSpPr txBox="1"/>
            <p:nvPr/>
          </p:nvSpPr>
          <p:spPr>
            <a:xfrm>
              <a:off x="6200775" y="2009775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Munca de noapte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3">
              <a:extLst>
                <a:ext uri="{FF2B5EF4-FFF2-40B4-BE49-F238E27FC236}">
                  <a16:creationId xmlns="" xmlns:a16="http://schemas.microsoft.com/office/drawing/2014/main" id="{2E3EFB22-9091-44EC-8147-001C8B255FC5}"/>
                </a:ext>
              </a:extLst>
            </p:cNvPr>
            <p:cNvSpPr txBox="1"/>
            <p:nvPr/>
          </p:nvSpPr>
          <p:spPr>
            <a:xfrm>
              <a:off x="4667250" y="3114675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Epuizare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="" xmlns:a16="http://schemas.microsoft.com/office/drawing/2014/main" id="{16B10D46-4DFA-45FA-B1B1-8D39FC3EC6E7}"/>
                </a:ext>
              </a:extLst>
            </p:cNvPr>
            <p:cNvSpPr txBox="1"/>
            <p:nvPr/>
          </p:nvSpPr>
          <p:spPr>
            <a:xfrm>
              <a:off x="1028700" y="1676400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Durata activitati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="" xmlns:a16="http://schemas.microsoft.com/office/drawing/2014/main" id="{CD2C0A55-1267-48E1-BDE8-ABCA2574B8FC}"/>
                </a:ext>
              </a:extLst>
            </p:cNvPr>
            <p:cNvSpPr txBox="1"/>
            <p:nvPr/>
          </p:nvSpPr>
          <p:spPr>
            <a:xfrm>
              <a:off x="0" y="3457575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Rata erorilor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="" xmlns:a16="http://schemas.microsoft.com/office/drawing/2014/main" id="{A3C7D4F3-83B8-47E5-AFAF-B1BE5A5BD6C9}"/>
                </a:ext>
              </a:extLst>
            </p:cNvPr>
            <p:cNvSpPr txBox="1"/>
            <p:nvPr/>
          </p:nvSpPr>
          <p:spPr>
            <a:xfrm>
              <a:off x="3086100" y="914400"/>
              <a:ext cx="1819274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Scurtaturi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7">
              <a:extLst>
                <a:ext uri="{FF2B5EF4-FFF2-40B4-BE49-F238E27FC236}">
                  <a16:creationId xmlns="" xmlns:a16="http://schemas.microsoft.com/office/drawing/2014/main" id="{E4570F2A-5F51-439C-A3F5-F06EF2043050}"/>
                </a:ext>
              </a:extLst>
            </p:cNvPr>
            <p:cNvSpPr txBox="1"/>
            <p:nvPr/>
          </p:nvSpPr>
          <p:spPr>
            <a:xfrm>
              <a:off x="1438275" y="3838575"/>
              <a:ext cx="2181860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Graba strica treaba</a:t>
              </a:r>
              <a:endPara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="" xmlns:a16="http://schemas.microsoft.com/office/drawing/2014/main" id="{76D91A4A-3ED0-4412-8CA7-E5EE904B54D5}"/>
                </a:ext>
              </a:extLst>
            </p:cNvPr>
            <p:cNvSpPr txBox="1"/>
            <p:nvPr/>
          </p:nvSpPr>
          <p:spPr>
            <a:xfrm>
              <a:off x="7439025" y="0"/>
              <a:ext cx="333375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5DA80A7-BEA6-4046-BA3D-9EA76D3AE239}"/>
                </a:ext>
              </a:extLst>
            </p:cNvPr>
            <p:cNvSpPr txBox="1"/>
            <p:nvPr/>
          </p:nvSpPr>
          <p:spPr>
            <a:xfrm>
              <a:off x="8191500" y="1676400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72CB8978-EDAC-42A4-B4B2-86D1E4CA3BBD}"/>
                </a:ext>
              </a:extLst>
            </p:cNvPr>
            <p:cNvSpPr txBox="1"/>
            <p:nvPr/>
          </p:nvSpPr>
          <p:spPr>
            <a:xfrm>
              <a:off x="7115175" y="3076575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="" xmlns:a16="http://schemas.microsoft.com/office/drawing/2014/main" id="{55E196BA-DBBF-4726-89AC-5997A691ABED}"/>
                </a:ext>
              </a:extLst>
            </p:cNvPr>
            <p:cNvSpPr txBox="1"/>
            <p:nvPr/>
          </p:nvSpPr>
          <p:spPr>
            <a:xfrm>
              <a:off x="6181725" y="2438400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="" xmlns:a16="http://schemas.microsoft.com/office/drawing/2014/main" id="{69473430-3625-4ABE-AC03-55F962A74FE2}"/>
                </a:ext>
              </a:extLst>
            </p:cNvPr>
            <p:cNvSpPr txBox="1"/>
            <p:nvPr/>
          </p:nvSpPr>
          <p:spPr>
            <a:xfrm>
              <a:off x="5648325" y="3248025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="" xmlns:a16="http://schemas.microsoft.com/office/drawing/2014/main" id="{E1401C45-5DD9-45B8-978E-957E6C4F959E}"/>
                </a:ext>
              </a:extLst>
            </p:cNvPr>
            <p:cNvSpPr txBox="1"/>
            <p:nvPr/>
          </p:nvSpPr>
          <p:spPr>
            <a:xfrm>
              <a:off x="5332252" y="3905250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DC4E6070-D17C-4F45-8D9A-3D64501E21F2}"/>
                </a:ext>
              </a:extLst>
            </p:cNvPr>
            <p:cNvSpPr txBox="1"/>
            <p:nvPr/>
          </p:nvSpPr>
          <p:spPr>
            <a:xfrm>
              <a:off x="6143625" y="3914775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31935CCE-7E0F-4F02-A78E-2D6AF48ECDF4}"/>
                </a:ext>
              </a:extLst>
            </p:cNvPr>
            <p:cNvSpPr txBox="1"/>
            <p:nvPr/>
          </p:nvSpPr>
          <p:spPr>
            <a:xfrm>
              <a:off x="5210175" y="1619250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="" xmlns:a16="http://schemas.microsoft.com/office/drawing/2014/main" id="{FB11931A-831A-43F1-96FB-A45C71960503}"/>
                </a:ext>
              </a:extLst>
            </p:cNvPr>
            <p:cNvSpPr txBox="1"/>
            <p:nvPr/>
          </p:nvSpPr>
          <p:spPr>
            <a:xfrm>
              <a:off x="4181475" y="2762250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8">
              <a:extLst>
                <a:ext uri="{FF2B5EF4-FFF2-40B4-BE49-F238E27FC236}">
                  <a16:creationId xmlns="" xmlns:a16="http://schemas.microsoft.com/office/drawing/2014/main" id="{2EA8B502-2768-4F85-A215-070B91E01468}"/>
                </a:ext>
              </a:extLst>
            </p:cNvPr>
            <p:cNvSpPr txBox="1"/>
            <p:nvPr/>
          </p:nvSpPr>
          <p:spPr>
            <a:xfrm>
              <a:off x="2076450" y="1152525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9">
              <a:extLst>
                <a:ext uri="{FF2B5EF4-FFF2-40B4-BE49-F238E27FC236}">
                  <a16:creationId xmlns="" xmlns:a16="http://schemas.microsoft.com/office/drawing/2014/main" id="{6025BABB-9019-423C-B1F8-6E4CDE1AE802}"/>
                </a:ext>
              </a:extLst>
            </p:cNvPr>
            <p:cNvSpPr txBox="1"/>
            <p:nvPr/>
          </p:nvSpPr>
          <p:spPr>
            <a:xfrm>
              <a:off x="781050" y="2886075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0">
              <a:extLst>
                <a:ext uri="{FF2B5EF4-FFF2-40B4-BE49-F238E27FC236}">
                  <a16:creationId xmlns="" xmlns:a16="http://schemas.microsoft.com/office/drawing/2014/main" id="{6DC0819A-77D9-4176-8828-F3254790D497}"/>
                </a:ext>
              </a:extLst>
            </p:cNvPr>
            <p:cNvSpPr txBox="1"/>
            <p:nvPr/>
          </p:nvSpPr>
          <p:spPr>
            <a:xfrm>
              <a:off x="7639052" y="914401"/>
              <a:ext cx="342900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55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CF4AD-4D4C-4931-95B6-6C0739B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smtClean="0">
                <a:solidFill>
                  <a:srgbClr val="FFFFFF"/>
                </a:solidFill>
              </a:rPr>
              <a:t>Exemplul 5: Introducerea unui nou produs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2552202"/>
            <a:ext cx="6272225" cy="285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459"/>
            <a:ext cx="5135432" cy="52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CF4AD-4D4C-4931-95B6-6C0739B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smtClean="0">
                <a:solidFill>
                  <a:srgbClr val="FFFFFF"/>
                </a:solidFill>
              </a:rPr>
              <a:t>Exemplul 5: Introducerea unui nou produs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3268"/>
            <a:ext cx="6200829" cy="52747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64" y="2833306"/>
            <a:ext cx="58293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CF4AD-4D4C-4931-95B6-6C0739B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ALTE EXEMPLE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="" xmlns:a16="http://schemas.microsoft.com/office/drawing/2014/main" id="{5290C416-935A-4B53-9066-694A9AD86028}"/>
              </a:ext>
            </a:extLst>
          </p:cNvPr>
          <p:cNvSpPr txBox="1"/>
          <p:nvPr/>
        </p:nvSpPr>
        <p:spPr>
          <a:xfrm>
            <a:off x="1238250" y="2390775"/>
            <a:ext cx="9439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https://ccmodelingsystems.com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user: </a:t>
            </a:r>
            <a:r>
              <a:rPr lang="en-US" dirty="0" err="1"/>
              <a:t>mitrutzdorin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pass: </a:t>
            </a:r>
            <a:r>
              <a:rPr lang="en-US" dirty="0" err="1"/>
              <a:t>loredana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https://ccmodelingsystems.com/subscriber-resources/student-documents/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3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ct 3">
            <a:extLst>
              <a:ext uri="{FF2B5EF4-FFF2-40B4-BE49-F238E27FC236}">
                <a16:creationId xmlns="" xmlns:a16="http://schemas.microsoft.com/office/drawing/2014/main" id="{6414338B-3944-4451-BB9B-B7636BBF4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00196"/>
              </p:ext>
            </p:extLst>
          </p:nvPr>
        </p:nvGraphicFramePr>
        <p:xfrm>
          <a:off x="0" y="0"/>
          <a:ext cx="52987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829156" imgH="7543672" progId="Acrobat.Document.DC">
                  <p:embed/>
                </p:oleObj>
              </mc:Choice>
              <mc:Fallback>
                <p:oleObj name="Acrobat Document" r:id="rId3" imgW="5829156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29872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ct 4">
            <a:extLst>
              <a:ext uri="{FF2B5EF4-FFF2-40B4-BE49-F238E27FC236}">
                <a16:creationId xmlns="" xmlns:a16="http://schemas.microsoft.com/office/drawing/2014/main" id="{B781819D-E9B3-4EC2-B903-2D6630A2A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08410"/>
              </p:ext>
            </p:extLst>
          </p:nvPr>
        </p:nvGraphicFramePr>
        <p:xfrm>
          <a:off x="6893276" y="1"/>
          <a:ext cx="5298724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5" imgW="5829156" imgH="7543672" progId="Acrobat.Document.DC">
                  <p:embed/>
                </p:oleObj>
              </mc:Choice>
              <mc:Fallback>
                <p:oleObj name="Acrobat Document" r:id="rId5" imgW="5829156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3276" y="1"/>
                        <a:ext cx="5298724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1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ct 3">
            <a:extLst>
              <a:ext uri="{FF2B5EF4-FFF2-40B4-BE49-F238E27FC236}">
                <a16:creationId xmlns="" xmlns:a16="http://schemas.microsoft.com/office/drawing/2014/main" id="{81EF37B7-162D-4BF0-8844-73763D896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136595"/>
              </p:ext>
            </p:extLst>
          </p:nvPr>
        </p:nvGraphicFramePr>
        <p:xfrm>
          <a:off x="1962150" y="0"/>
          <a:ext cx="8858250" cy="684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7543704" imgH="5829044" progId="Acrobat.Document.DC">
                  <p:embed/>
                </p:oleObj>
              </mc:Choice>
              <mc:Fallback>
                <p:oleObj name="Acrobat Document" r:id="rId3" imgW="7543704" imgH="5829044" progId="Acrobat.Document.DC">
                  <p:embed/>
                  <p:pic>
                    <p:nvPicPr>
                      <p:cNvPr id="6" name="Obiect 5">
                        <a:extLst>
                          <a:ext uri="{FF2B5EF4-FFF2-40B4-BE49-F238E27FC236}">
                            <a16:creationId xmlns="" xmlns:a16="http://schemas.microsoft.com/office/drawing/2014/main" id="{FF022241-DF5B-4C58-85F5-1F7C9FE9E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2150" y="0"/>
                        <a:ext cx="8858250" cy="684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76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ct 4">
            <a:extLst>
              <a:ext uri="{FF2B5EF4-FFF2-40B4-BE49-F238E27FC236}">
                <a16:creationId xmlns="" xmlns:a16="http://schemas.microsoft.com/office/drawing/2014/main" id="{673CD27F-E392-452B-9CE9-A5DF34C6C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85888"/>
              </p:ext>
            </p:extLst>
          </p:nvPr>
        </p:nvGraphicFramePr>
        <p:xfrm>
          <a:off x="0" y="0"/>
          <a:ext cx="52987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3" imgW="5829156" imgH="7543672" progId="Acrobat.Document.DC">
                  <p:embed/>
                </p:oleObj>
              </mc:Choice>
              <mc:Fallback>
                <p:oleObj name="Acrobat Document" r:id="rId3" imgW="5829156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29872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ct 6">
            <a:extLst>
              <a:ext uri="{FF2B5EF4-FFF2-40B4-BE49-F238E27FC236}">
                <a16:creationId xmlns="" xmlns:a16="http://schemas.microsoft.com/office/drawing/2014/main" id="{3E07C345-40E9-4817-A035-F8CB292A7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627391"/>
              </p:ext>
            </p:extLst>
          </p:nvPr>
        </p:nvGraphicFramePr>
        <p:xfrm>
          <a:off x="6893276" y="-1"/>
          <a:ext cx="5298724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5" imgW="5829156" imgH="7543672" progId="Acrobat.Document.DC">
                  <p:embed/>
                </p:oleObj>
              </mc:Choice>
              <mc:Fallback>
                <p:oleObj name="Acrobat Document" r:id="rId5" imgW="5829156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3276" y="-1"/>
                        <a:ext cx="5298724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88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ct 4">
            <a:extLst>
              <a:ext uri="{FF2B5EF4-FFF2-40B4-BE49-F238E27FC236}">
                <a16:creationId xmlns="" xmlns:a16="http://schemas.microsoft.com/office/drawing/2014/main" id="{5CF8550A-09B3-4E54-9F49-0364E8744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34076"/>
              </p:ext>
            </p:extLst>
          </p:nvPr>
        </p:nvGraphicFramePr>
        <p:xfrm>
          <a:off x="2181225" y="-1732"/>
          <a:ext cx="8877300" cy="685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7543704" imgH="5829044" progId="Acrobat.Document.DC">
                  <p:embed/>
                </p:oleObj>
              </mc:Choice>
              <mc:Fallback>
                <p:oleObj name="Acrobat Document" r:id="rId3" imgW="7543704" imgH="5829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225" y="-1732"/>
                        <a:ext cx="8877300" cy="6859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04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ct 3">
            <a:extLst>
              <a:ext uri="{FF2B5EF4-FFF2-40B4-BE49-F238E27FC236}">
                <a16:creationId xmlns="" xmlns:a16="http://schemas.microsoft.com/office/drawing/2014/main" id="{06E9E673-D4A4-4975-88EF-4B6FB3CF6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25116"/>
              </p:ext>
            </p:extLst>
          </p:nvPr>
        </p:nvGraphicFramePr>
        <p:xfrm>
          <a:off x="0" y="0"/>
          <a:ext cx="52987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Acrobat Document" r:id="rId3" imgW="5829156" imgH="7543672" progId="Acrobat.Document.DC">
                  <p:embed/>
                </p:oleObj>
              </mc:Choice>
              <mc:Fallback>
                <p:oleObj name="Acrobat Document" r:id="rId3" imgW="5829156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29872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ct 4">
            <a:extLst>
              <a:ext uri="{FF2B5EF4-FFF2-40B4-BE49-F238E27FC236}">
                <a16:creationId xmlns="" xmlns:a16="http://schemas.microsoft.com/office/drawing/2014/main" id="{B6AB5202-73D0-4CD1-9452-2B7A3F14D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75243"/>
              </p:ext>
            </p:extLst>
          </p:nvPr>
        </p:nvGraphicFramePr>
        <p:xfrm>
          <a:off x="6893276" y="-1"/>
          <a:ext cx="5298724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Acrobat Document" r:id="rId5" imgW="5829156" imgH="7543672" progId="Acrobat.Document.DC">
                  <p:embed/>
                </p:oleObj>
              </mc:Choice>
              <mc:Fallback>
                <p:oleObj name="Acrobat Document" r:id="rId5" imgW="5829156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3276" y="-1"/>
                        <a:ext cx="5298724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80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236583AD-EB38-44BC-92EB-04A44FFF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Softuri pentru modelarea dinamica a sistemelor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DFF3F2DC-E845-472A-AC0A-FD7DE18C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5" y="1746738"/>
            <a:ext cx="10814276" cy="4254817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IThink</a:t>
            </a:r>
            <a:r>
              <a:rPr lang="en-US" sz="3600" dirty="0"/>
              <a:t>/Stella: </a:t>
            </a:r>
            <a:r>
              <a:rPr lang="en-US" sz="3600" dirty="0">
                <a:hlinkClick r:id="rId2"/>
              </a:rPr>
              <a:t>Stella Architect (iseesystems.com)</a:t>
            </a:r>
            <a:r>
              <a:rPr lang="en-US" sz="3600" dirty="0"/>
              <a:t>, </a:t>
            </a:r>
            <a:r>
              <a:rPr lang="en-US" sz="3600" dirty="0" err="1">
                <a:hlinkClick r:id="rId3"/>
              </a:rPr>
              <a:t>iThink</a:t>
            </a:r>
            <a:r>
              <a:rPr lang="en-US" sz="3600" dirty="0">
                <a:hlinkClick r:id="rId3"/>
              </a:rPr>
              <a:t> and STELLA Help (iseesystems.com)</a:t>
            </a:r>
            <a:endParaRPr lang="en-US" sz="3600" dirty="0"/>
          </a:p>
          <a:p>
            <a:r>
              <a:rPr lang="en-US" sz="3600" dirty="0" err="1"/>
              <a:t>Vensim</a:t>
            </a:r>
            <a:r>
              <a:rPr lang="en-US" sz="3600" dirty="0"/>
              <a:t>: </a:t>
            </a:r>
            <a:r>
              <a:rPr lang="en-US" sz="3600" dirty="0" err="1">
                <a:hlinkClick r:id="rId4"/>
              </a:rPr>
              <a:t>Vensim</a:t>
            </a:r>
            <a:r>
              <a:rPr lang="en-US" sz="3600" dirty="0">
                <a:hlinkClick r:id="rId4"/>
              </a:rPr>
              <a:t> Software | </a:t>
            </a:r>
            <a:r>
              <a:rPr lang="en-US" sz="3600" dirty="0" err="1">
                <a:hlinkClick r:id="rId4"/>
              </a:rPr>
              <a:t>Vensim</a:t>
            </a:r>
            <a:endParaRPr lang="en-US" sz="3600" dirty="0"/>
          </a:p>
          <a:p>
            <a:r>
              <a:rPr lang="en-US" sz="3600" b="0" i="0" dirty="0">
                <a:effectLst/>
              </a:rPr>
              <a:t>Insight Maker: </a:t>
            </a:r>
            <a:r>
              <a:rPr lang="en-US" sz="3600" dirty="0">
                <a:hlinkClick r:id="rId5"/>
              </a:rPr>
              <a:t>System Dynamics | Insight Maker</a:t>
            </a:r>
            <a:endParaRPr lang="en-US" sz="3600" dirty="0"/>
          </a:p>
          <a:p>
            <a:r>
              <a:rPr lang="en-US" sz="3600" dirty="0" err="1"/>
              <a:t>Powersim</a:t>
            </a:r>
            <a:r>
              <a:rPr lang="en-US" sz="3600" dirty="0"/>
              <a:t>: </a:t>
            </a:r>
            <a:r>
              <a:rPr lang="en-US" sz="3600" dirty="0">
                <a:hlinkClick r:id="rId6"/>
              </a:rPr>
              <a:t>Home - </a:t>
            </a:r>
            <a:r>
              <a:rPr lang="en-US" sz="3600" dirty="0" err="1">
                <a:hlinkClick r:id="rId6"/>
              </a:rPr>
              <a:t>Powersim</a:t>
            </a:r>
            <a:r>
              <a:rPr lang="en-US" sz="3600" dirty="0">
                <a:hlinkClick r:id="rId6"/>
              </a:rPr>
              <a:t> Software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55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28C86517-9F44-4861-959D-9B550D0E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DEFINITIE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B5A17BD0-16BB-491A-93CA-B557DC76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8197"/>
            <a:ext cx="12191995" cy="36833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kumimoji="0" lang="ro-RO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</a:rPr>
              <a:t>Dinamica </a:t>
            </a:r>
            <a:r>
              <a:rPr lang="en-US" altLang="en-US" sz="3600" b="1" dirty="0">
                <a:solidFill>
                  <a:schemeClr val="bg1"/>
                </a:solidFill>
                <a:highlight>
                  <a:srgbClr val="FF0000"/>
                </a:highlight>
              </a:rPr>
              <a:t>s</a:t>
            </a:r>
            <a:r>
              <a:rPr kumimoji="0" lang="ro-RO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</a:rPr>
              <a:t>istemelor</a:t>
            </a:r>
            <a:r>
              <a:rPr kumimoji="0" lang="ro-RO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0000"/>
              </a:highlight>
            </a:endParaRPr>
          </a:p>
          <a:p>
            <a:pPr marL="0" indent="0">
              <a:buNone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</a:endParaRPr>
          </a:p>
          <a:p>
            <a:pPr lvl="1"/>
            <a:r>
              <a:rPr kumimoji="0" lang="ro-RO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este</a:t>
            </a:r>
            <a:r>
              <a:rPr kumimoji="0" lang="ro-RO" altLang="en-US" sz="3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o-RO" altLang="en-US" sz="3200" b="1" i="0" u="none" strike="noStrike" cap="none" normalizeH="0" baseline="0" dirty="0">
                <a:ln>
                  <a:noFill/>
                </a:ln>
                <a:effectLst/>
              </a:rPr>
              <a:t>o metodă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o-RO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de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stinata</a:t>
            </a:r>
            <a:r>
              <a:rPr kumimoji="0" lang="ro-RO" altLang="en-US" sz="3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ro-RO" altLang="en-US" sz="3200" b="1" i="0" u="none" strike="noStrike" cap="none" normalizeH="0" baseline="0" dirty="0" err="1">
                <a:ln>
                  <a:noFill/>
                </a:ln>
                <a:effectLst/>
              </a:rPr>
              <a:t>analiz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</a:rPr>
              <a:t>ei</a:t>
            </a:r>
            <a:r>
              <a:rPr kumimoji="0" lang="ro-RO" altLang="en-US" sz="3200" b="1" i="0" u="none" strike="noStrike" cap="none" normalizeH="0" baseline="0" dirty="0">
                <a:ln>
                  <a:noFill/>
                </a:ln>
                <a:effectLst/>
              </a:rPr>
              <a:t> sistemelor complexe</a:t>
            </a:r>
            <a:r>
              <a:rPr kumimoji="0" lang="ro-RO" altLang="en-US" sz="3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o-RO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care utilizează </a:t>
            </a:r>
            <a:r>
              <a:rPr kumimoji="0" lang="ro-RO" altLang="en-US" sz="3200" b="1" i="0" u="none" strike="noStrike" cap="none" normalizeH="0" baseline="0" dirty="0">
                <a:ln>
                  <a:noFill/>
                </a:ln>
                <a:effectLst/>
              </a:rPr>
              <a:t>modele de simulare pe computer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o-RO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pentru a dezvălui modul în care </a:t>
            </a:r>
            <a:r>
              <a:rPr kumimoji="0" lang="ro-RO" altLang="en-US" sz="3200" b="1" i="0" u="none" strike="noStrike" cap="none" normalizeH="0" baseline="0" dirty="0">
                <a:ln>
                  <a:noFill/>
                </a:ln>
                <a:effectLst/>
              </a:rPr>
              <a:t>structurile și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</a:rPr>
              <a:t>regulile</a:t>
            </a:r>
            <a:r>
              <a:rPr kumimoji="0" lang="ro-RO" altLang="en-US" sz="3200" b="1" i="0" u="none" strike="noStrike" cap="none" normalizeH="0" baseline="0" dirty="0">
                <a:ln>
                  <a:noFill/>
                </a:ln>
                <a:effectLst/>
              </a:rPr>
              <a:t> cunoscute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o-RO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produc adesea un </a:t>
            </a:r>
            <a:r>
              <a:rPr kumimoji="0" lang="ro-RO" altLang="en-US" sz="3200" b="1" i="0" u="none" strike="noStrike" cap="none" normalizeH="0" baseline="0" dirty="0">
                <a:ln>
                  <a:noFill/>
                </a:ln>
                <a:effectLst/>
              </a:rPr>
              <a:t>comportament neașteptat și supărător.</a:t>
            </a:r>
            <a:r>
              <a:rPr kumimoji="0" lang="ro-RO" altLang="en-US" sz="3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6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9FD0C-6192-4187-BFEA-DAE50F3B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FUNDAMENTARE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54FA7-225C-4B5F-B5C4-5449D938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600"/>
              <a:t>BAZA ANALIZEI</a:t>
            </a:r>
          </a:p>
          <a:p>
            <a:pPr lvl="1"/>
            <a:r>
              <a:rPr lang="en-US" sz="1600"/>
              <a:t>Structura sistemului este formata din bucle feedback</a:t>
            </a:r>
          </a:p>
          <a:p>
            <a:pPr lvl="1"/>
            <a:r>
              <a:rPr lang="en-US" sz="1600"/>
              <a:t>Comportamentul sistemului e dat de structura acestuia</a:t>
            </a:r>
          </a:p>
          <a:p>
            <a:r>
              <a:rPr lang="en-US" sz="1600"/>
              <a:t>SCOP</a:t>
            </a:r>
          </a:p>
          <a:p>
            <a:pPr lvl="1"/>
            <a:r>
              <a:rPr lang="en-US" sz="1600"/>
              <a:t>Cum este influentat comportamentul sistemului de structura sistemului si de regulile de actiune</a:t>
            </a:r>
          </a:p>
          <a:p>
            <a:pPr lvl="1"/>
            <a:r>
              <a:rPr lang="en-US" sz="1600"/>
              <a:t>Analiza complexitatii structurii si intarzierilor in buclele feedback</a:t>
            </a:r>
          </a:p>
          <a:p>
            <a:pPr lvl="1"/>
            <a:r>
              <a:rPr lang="en-US" sz="1600"/>
              <a:t>Simulari pe computer pentru diferite variante ale parametrilor</a:t>
            </a:r>
          </a:p>
          <a:p>
            <a:r>
              <a:rPr lang="en-US" sz="1600"/>
              <a:t>SOFTURI</a:t>
            </a:r>
          </a:p>
          <a:p>
            <a:pPr lvl="1"/>
            <a:r>
              <a:rPr lang="en-US" sz="1600"/>
              <a:t>STELLA/ITHINK</a:t>
            </a:r>
          </a:p>
          <a:p>
            <a:pPr lvl="1"/>
            <a:r>
              <a:rPr lang="en-US" sz="1600"/>
              <a:t>VENSIM</a:t>
            </a:r>
          </a:p>
          <a:p>
            <a:pPr lvl="1"/>
            <a:r>
              <a:rPr lang="en-US" sz="1600"/>
              <a:t>INSIGHT MAKER</a:t>
            </a:r>
          </a:p>
          <a:p>
            <a:pPr lvl="1"/>
            <a:r>
              <a:rPr lang="en-US" sz="1600"/>
              <a:t>POWERSIM</a:t>
            </a:r>
          </a:p>
        </p:txBody>
      </p:sp>
    </p:spTree>
    <p:extLst>
      <p:ext uri="{BB962C8B-B14F-4D97-AF65-F5344CB8AC3E}">
        <p14:creationId xmlns:p14="http://schemas.microsoft.com/office/powerpoint/2010/main" val="360417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51147377-CFE0-4C99-8D0F-FE8379F8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OBIECTE UTILIZATE</a:t>
            </a:r>
          </a:p>
        </p:txBody>
      </p:sp>
      <p:graphicFrame>
        <p:nvGraphicFramePr>
          <p:cNvPr id="5" name="Substituent conținut 2">
            <a:extLst>
              <a:ext uri="{FF2B5EF4-FFF2-40B4-BE49-F238E27FC236}">
                <a16:creationId xmlns="" xmlns:a16="http://schemas.microsoft.com/office/drawing/2014/main" id="{1BFF2EBF-B7E2-AD34-A8CF-AD6723C78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2308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07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18B1FF72-0AD7-4672-8734-49DB0D9C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037" y="11661"/>
            <a:ext cx="12192000" cy="103366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DIAGRAME DE FLUX</a:t>
            </a:r>
          </a:p>
        </p:txBody>
      </p:sp>
      <p:grpSp>
        <p:nvGrpSpPr>
          <p:cNvPr id="9" name="Grupare 8">
            <a:extLst>
              <a:ext uri="{FF2B5EF4-FFF2-40B4-BE49-F238E27FC236}">
                <a16:creationId xmlns="" xmlns:a16="http://schemas.microsoft.com/office/drawing/2014/main" id="{97FBF713-02F0-4551-9E24-86F55C45F9CD}"/>
              </a:ext>
            </a:extLst>
          </p:cNvPr>
          <p:cNvGrpSpPr/>
          <p:nvPr/>
        </p:nvGrpSpPr>
        <p:grpSpPr>
          <a:xfrm>
            <a:off x="3305492" y="1366116"/>
            <a:ext cx="5581015" cy="5753100"/>
            <a:chOff x="0" y="0"/>
            <a:chExt cx="5581015" cy="5753100"/>
          </a:xfrm>
        </p:grpSpPr>
        <p:sp>
          <p:nvSpPr>
            <p:cNvPr id="11" name="Dreptunghi 10">
              <a:extLst>
                <a:ext uri="{FF2B5EF4-FFF2-40B4-BE49-F238E27FC236}">
                  <a16:creationId xmlns="" xmlns:a16="http://schemas.microsoft.com/office/drawing/2014/main" id="{5997EE0A-4594-43B6-BF26-28B53860CBF6}"/>
                </a:ext>
              </a:extLst>
            </p:cNvPr>
            <p:cNvSpPr/>
            <p:nvPr/>
          </p:nvSpPr>
          <p:spPr>
            <a:xfrm>
              <a:off x="2114550" y="0"/>
              <a:ext cx="1552575" cy="866775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setă text 2">
              <a:extLst>
                <a:ext uri="{FF2B5EF4-FFF2-40B4-BE49-F238E27FC236}">
                  <a16:creationId xmlns="" xmlns:a16="http://schemas.microsoft.com/office/drawing/2014/main" id="{5FAC4BB9-AA07-46F3-A7D2-27443D27B4EA}"/>
                </a:ext>
              </a:extLst>
            </p:cNvPr>
            <p:cNvSpPr txBox="1"/>
            <p:nvPr/>
          </p:nvSpPr>
          <p:spPr>
            <a:xfrm>
              <a:off x="4505325" y="276225"/>
              <a:ext cx="99568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Populatia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upare 14">
              <a:extLst>
                <a:ext uri="{FF2B5EF4-FFF2-40B4-BE49-F238E27FC236}">
                  <a16:creationId xmlns="" xmlns:a16="http://schemas.microsoft.com/office/drawing/2014/main" id="{C3C6C5D1-70F8-47D9-9C4B-98DD89050785}"/>
                </a:ext>
              </a:extLst>
            </p:cNvPr>
            <p:cNvGrpSpPr/>
            <p:nvPr/>
          </p:nvGrpSpPr>
          <p:grpSpPr>
            <a:xfrm>
              <a:off x="2009776" y="1695450"/>
              <a:ext cx="1633853" cy="626745"/>
              <a:chOff x="1" y="0"/>
              <a:chExt cx="1633853" cy="626745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A2B9FC9C-6056-49A0-B120-D58E7290E12F}"/>
                  </a:ext>
                </a:extLst>
              </p:cNvPr>
              <p:cNvSpPr/>
              <p:nvPr/>
            </p:nvSpPr>
            <p:spPr>
              <a:xfrm>
                <a:off x="565149" y="245745"/>
                <a:ext cx="381000" cy="381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upare 25">
                <a:extLst>
                  <a:ext uri="{FF2B5EF4-FFF2-40B4-BE49-F238E27FC236}">
                    <a16:creationId xmlns="" xmlns:a16="http://schemas.microsoft.com/office/drawing/2014/main" id="{BAE1AC0D-3690-4AC3-97DA-847C35EDAC9A}"/>
                  </a:ext>
                </a:extLst>
              </p:cNvPr>
              <p:cNvGrpSpPr/>
              <p:nvPr/>
            </p:nvGrpSpPr>
            <p:grpSpPr>
              <a:xfrm>
                <a:off x="702309" y="89535"/>
                <a:ext cx="104775" cy="158115"/>
                <a:chOff x="0" y="0"/>
                <a:chExt cx="104775" cy="158115"/>
              </a:xfrm>
            </p:grpSpPr>
            <p:cxnSp>
              <p:nvCxnSpPr>
                <p:cNvPr id="32" name="Conector drept 31">
                  <a:extLst>
                    <a:ext uri="{FF2B5EF4-FFF2-40B4-BE49-F238E27FC236}">
                      <a16:creationId xmlns="" xmlns:a16="http://schemas.microsoft.com/office/drawing/2014/main" id="{A9D03E87-A424-41FA-B034-5EE2317D6D5D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Conector drept 32">
                  <a:extLst>
                    <a:ext uri="{FF2B5EF4-FFF2-40B4-BE49-F238E27FC236}">
                      <a16:creationId xmlns="" xmlns:a16="http://schemas.microsoft.com/office/drawing/2014/main" id="{93CDD35F-07FA-4A7A-A8A0-FB0A53E14E63}"/>
                    </a:ext>
                  </a:extLst>
                </p:cNvPr>
                <p:cNvCxnSpPr/>
                <p:nvPr/>
              </p:nvCxnSpPr>
              <p:spPr>
                <a:xfrm>
                  <a:off x="10477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7" name="Dreptunghi: colțuri rotunjite 26">
                <a:extLst>
                  <a:ext uri="{FF2B5EF4-FFF2-40B4-BE49-F238E27FC236}">
                    <a16:creationId xmlns="" xmlns:a16="http://schemas.microsoft.com/office/drawing/2014/main" id="{C7724CE0-2697-45BB-8B6D-E55B27D82356}"/>
                  </a:ext>
                </a:extLst>
              </p:cNvPr>
              <p:cNvSpPr/>
              <p:nvPr/>
            </p:nvSpPr>
            <p:spPr>
              <a:xfrm>
                <a:off x="387984" y="0"/>
                <a:ext cx="733425" cy="87630"/>
              </a:xfrm>
              <a:prstGeom prst="roundRect">
                <a:avLst>
                  <a:gd name="adj" fmla="val 40580"/>
                </a:avLst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ăgeată: dreapta 27">
                <a:extLst>
                  <a:ext uri="{FF2B5EF4-FFF2-40B4-BE49-F238E27FC236}">
                    <a16:creationId xmlns="" xmlns:a16="http://schemas.microsoft.com/office/drawing/2014/main" id="{65802033-AE4D-4664-9223-248CBE837DC7}"/>
                  </a:ext>
                </a:extLst>
              </p:cNvPr>
              <p:cNvSpPr/>
              <p:nvPr/>
            </p:nvSpPr>
            <p:spPr>
              <a:xfrm>
                <a:off x="944244" y="321945"/>
                <a:ext cx="689610" cy="228600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noFill/>
              <a:ln w="3492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" name="Grupare 28">
                <a:extLst>
                  <a:ext uri="{FF2B5EF4-FFF2-40B4-BE49-F238E27FC236}">
                    <a16:creationId xmlns="" xmlns:a16="http://schemas.microsoft.com/office/drawing/2014/main" id="{D4F2FFF3-581A-4E32-9EA7-DC9558D7C572}"/>
                  </a:ext>
                </a:extLst>
              </p:cNvPr>
              <p:cNvGrpSpPr/>
              <p:nvPr/>
            </p:nvGrpSpPr>
            <p:grpSpPr>
              <a:xfrm rot="5400000">
                <a:off x="233363" y="150178"/>
                <a:ext cx="104775" cy="571500"/>
                <a:chOff x="0" y="0"/>
                <a:chExt cx="104775" cy="158115"/>
              </a:xfrm>
            </p:grpSpPr>
            <p:cxnSp>
              <p:nvCxnSpPr>
                <p:cNvPr id="30" name="Conector drept 29">
                  <a:extLst>
                    <a:ext uri="{FF2B5EF4-FFF2-40B4-BE49-F238E27FC236}">
                      <a16:creationId xmlns="" xmlns:a16="http://schemas.microsoft.com/office/drawing/2014/main" id="{F9F1048A-1CF5-46C1-92BB-418C56C53642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Conector drept 30">
                  <a:extLst>
                    <a:ext uri="{FF2B5EF4-FFF2-40B4-BE49-F238E27FC236}">
                      <a16:creationId xmlns="" xmlns:a16="http://schemas.microsoft.com/office/drawing/2014/main" id="{992CAAFC-B9D4-4A15-AF6D-E433E30928FD}"/>
                    </a:ext>
                  </a:extLst>
                </p:cNvPr>
                <p:cNvCxnSpPr/>
                <p:nvPr/>
              </p:nvCxnSpPr>
              <p:spPr>
                <a:xfrm>
                  <a:off x="10477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17" name="Casetă text 13">
              <a:extLst>
                <a:ext uri="{FF2B5EF4-FFF2-40B4-BE49-F238E27FC236}">
                  <a16:creationId xmlns="" xmlns:a16="http://schemas.microsoft.com/office/drawing/2014/main" id="{3814833D-08E7-4495-AB54-AA9434259EB5}"/>
                </a:ext>
              </a:extLst>
            </p:cNvPr>
            <p:cNvSpPr txBox="1"/>
            <p:nvPr/>
          </p:nvSpPr>
          <p:spPr>
            <a:xfrm>
              <a:off x="4543425" y="1924050"/>
              <a:ext cx="79946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Nasteri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8BDB8D5-7FD2-488E-B571-40C888345359}"/>
                </a:ext>
              </a:extLst>
            </p:cNvPr>
            <p:cNvSpPr/>
            <p:nvPr/>
          </p:nvSpPr>
          <p:spPr>
            <a:xfrm>
              <a:off x="2438400" y="2962275"/>
              <a:ext cx="695325" cy="695325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asetă text 15">
              <a:extLst>
                <a:ext uri="{FF2B5EF4-FFF2-40B4-BE49-F238E27FC236}">
                  <a16:creationId xmlns="" xmlns:a16="http://schemas.microsoft.com/office/drawing/2014/main" id="{ABC2A7F5-F80A-4B91-9BC2-0878E03695AB}"/>
                </a:ext>
              </a:extLst>
            </p:cNvPr>
            <p:cNvSpPr txBox="1"/>
            <p:nvPr/>
          </p:nvSpPr>
          <p:spPr>
            <a:xfrm>
              <a:off x="4543425" y="3143250"/>
              <a:ext cx="103759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Natalitate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="" xmlns:a16="http://schemas.microsoft.com/office/drawing/2014/main" id="{2E7E80EE-2F25-43A3-B02D-91DDC1E28EC4}"/>
                </a:ext>
              </a:extLst>
            </p:cNvPr>
            <p:cNvSpPr/>
            <p:nvPr/>
          </p:nvSpPr>
          <p:spPr>
            <a:xfrm flipH="1">
              <a:off x="2466975" y="4314825"/>
              <a:ext cx="1438275" cy="1438275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asetă text 17">
              <a:extLst>
                <a:ext uri="{FF2B5EF4-FFF2-40B4-BE49-F238E27FC236}">
                  <a16:creationId xmlns="" xmlns:a16="http://schemas.microsoft.com/office/drawing/2014/main" id="{AE7CC349-0984-492E-AF3D-B79CA2053CBF}"/>
                </a:ext>
              </a:extLst>
            </p:cNvPr>
            <p:cNvSpPr txBox="1"/>
            <p:nvPr/>
          </p:nvSpPr>
          <p:spPr>
            <a:xfrm>
              <a:off x="0" y="276225"/>
              <a:ext cx="55054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Stoc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asetă text 18">
              <a:extLst>
                <a:ext uri="{FF2B5EF4-FFF2-40B4-BE49-F238E27FC236}">
                  <a16:creationId xmlns="" xmlns:a16="http://schemas.microsoft.com/office/drawing/2014/main" id="{B01613F6-3134-468C-8786-8C9D8742187D}"/>
                </a:ext>
              </a:extLst>
            </p:cNvPr>
            <p:cNvSpPr txBox="1"/>
            <p:nvPr/>
          </p:nvSpPr>
          <p:spPr>
            <a:xfrm>
              <a:off x="38100" y="1924050"/>
              <a:ext cx="53530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Flux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Casetă text 19">
              <a:extLst>
                <a:ext uri="{FF2B5EF4-FFF2-40B4-BE49-F238E27FC236}">
                  <a16:creationId xmlns="" xmlns:a16="http://schemas.microsoft.com/office/drawing/2014/main" id="{283037B7-02CE-4446-A96C-96543FA26D29}"/>
                </a:ext>
              </a:extLst>
            </p:cNvPr>
            <p:cNvSpPr txBox="1"/>
            <p:nvPr/>
          </p:nvSpPr>
          <p:spPr>
            <a:xfrm>
              <a:off x="38100" y="3143250"/>
              <a:ext cx="103822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Convertor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asetă text 20">
              <a:extLst>
                <a:ext uri="{FF2B5EF4-FFF2-40B4-BE49-F238E27FC236}">
                  <a16:creationId xmlns="" xmlns:a16="http://schemas.microsoft.com/office/drawing/2014/main" id="{6FDA51EF-EE5F-4D31-92F8-05DCB6DE6CB6}"/>
                </a:ext>
              </a:extLst>
            </p:cNvPr>
            <p:cNvSpPr txBox="1"/>
            <p:nvPr/>
          </p:nvSpPr>
          <p:spPr>
            <a:xfrm>
              <a:off x="38100" y="4324350"/>
              <a:ext cx="95440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Conector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2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30906C10-E258-483F-8B87-7E3AC761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Diagrame</a:t>
            </a:r>
            <a:r>
              <a:rPr lang="en-US" sz="4000" dirty="0">
                <a:solidFill>
                  <a:srgbClr val="FFFFFF"/>
                </a:solidFill>
              </a:rPr>
              <a:t> de </a:t>
            </a:r>
            <a:r>
              <a:rPr lang="en-US" sz="4000" dirty="0" err="1">
                <a:solidFill>
                  <a:srgbClr val="FFFFFF"/>
                </a:solidFill>
              </a:rPr>
              <a:t>cauzalitate</a:t>
            </a:r>
            <a:endParaRPr lang="en-US" sz="4000" dirty="0">
              <a:solidFill>
                <a:srgbClr val="FFFFFF"/>
              </a:solidFill>
            </a:endParaRPr>
          </a:p>
        </p:txBody>
      </p:sp>
      <p:grpSp>
        <p:nvGrpSpPr>
          <p:cNvPr id="33" name="Grupare 32">
            <a:extLst>
              <a:ext uri="{FF2B5EF4-FFF2-40B4-BE49-F238E27FC236}">
                <a16:creationId xmlns="" xmlns:a16="http://schemas.microsoft.com/office/drawing/2014/main" id="{54CF161F-E197-45F6-A967-316AA21A5A34}"/>
              </a:ext>
            </a:extLst>
          </p:cNvPr>
          <p:cNvGrpSpPr/>
          <p:nvPr/>
        </p:nvGrpSpPr>
        <p:grpSpPr>
          <a:xfrm>
            <a:off x="2357437" y="1815962"/>
            <a:ext cx="7172325" cy="4810125"/>
            <a:chOff x="0" y="0"/>
            <a:chExt cx="7172325" cy="4810125"/>
          </a:xfrm>
        </p:grpSpPr>
        <p:grpSp>
          <p:nvGrpSpPr>
            <p:cNvPr id="34" name="Grupare 33">
              <a:extLst>
                <a:ext uri="{FF2B5EF4-FFF2-40B4-BE49-F238E27FC236}">
                  <a16:creationId xmlns="" xmlns:a16="http://schemas.microsoft.com/office/drawing/2014/main" id="{0B2AAA80-DC8F-4BA9-9CE4-7491956D4E19}"/>
                </a:ext>
              </a:extLst>
            </p:cNvPr>
            <p:cNvGrpSpPr/>
            <p:nvPr/>
          </p:nvGrpSpPr>
          <p:grpSpPr>
            <a:xfrm>
              <a:off x="0" y="0"/>
              <a:ext cx="7172325" cy="2257425"/>
              <a:chOff x="0" y="0"/>
              <a:chExt cx="7172325" cy="2257425"/>
            </a:xfrm>
          </p:grpSpPr>
          <p:sp>
            <p:nvSpPr>
              <p:cNvPr id="45" name="Dreptunghi 44">
                <a:extLst>
                  <a:ext uri="{FF2B5EF4-FFF2-40B4-BE49-F238E27FC236}">
                    <a16:creationId xmlns="" xmlns:a16="http://schemas.microsoft.com/office/drawing/2014/main" id="{4452069D-B9BE-4935-A7E8-35951A8468C8}"/>
                  </a:ext>
                </a:extLst>
              </p:cNvPr>
              <p:cNvSpPr/>
              <p:nvPr/>
            </p:nvSpPr>
            <p:spPr>
              <a:xfrm>
                <a:off x="1943100" y="47625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Conector drept cu săgeată 45">
                <a:extLst>
                  <a:ext uri="{FF2B5EF4-FFF2-40B4-BE49-F238E27FC236}">
                    <a16:creationId xmlns="" xmlns:a16="http://schemas.microsoft.com/office/drawing/2014/main" id="{03A36502-51CF-4EA3-BD3F-DDDFEB3719F0}"/>
                  </a:ext>
                </a:extLst>
              </p:cNvPr>
              <p:cNvCxnSpPr/>
              <p:nvPr/>
            </p:nvCxnSpPr>
            <p:spPr>
              <a:xfrm>
                <a:off x="3495675" y="485775"/>
                <a:ext cx="2105025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  <p:sp>
            <p:nvSpPr>
              <p:cNvPr id="47" name="Dreptunghi 46">
                <a:extLst>
                  <a:ext uri="{FF2B5EF4-FFF2-40B4-BE49-F238E27FC236}">
                    <a16:creationId xmlns="" xmlns:a16="http://schemas.microsoft.com/office/drawing/2014/main" id="{2AF305A3-9291-478E-9101-2A97FDC837EA}"/>
                  </a:ext>
                </a:extLst>
              </p:cNvPr>
              <p:cNvSpPr/>
              <p:nvPr/>
            </p:nvSpPr>
            <p:spPr>
              <a:xfrm>
                <a:off x="5619750" y="47625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Casetă text 26">
                <a:extLst>
                  <a:ext uri="{FF2B5EF4-FFF2-40B4-BE49-F238E27FC236}">
                    <a16:creationId xmlns="" xmlns:a16="http://schemas.microsoft.com/office/drawing/2014/main" id="{40319462-1A93-49AB-84A3-BDCBFB9FCAA7}"/>
                  </a:ext>
                </a:extLst>
              </p:cNvPr>
              <p:cNvSpPr txBox="1"/>
              <p:nvPr/>
            </p:nvSpPr>
            <p:spPr>
              <a:xfrm>
                <a:off x="4438650" y="0"/>
                <a:ext cx="314325" cy="6572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Casetă text 27">
                <a:extLst>
                  <a:ext uri="{FF2B5EF4-FFF2-40B4-BE49-F238E27FC236}">
                    <a16:creationId xmlns="" xmlns:a16="http://schemas.microsoft.com/office/drawing/2014/main" id="{7FE462DC-9D4A-4016-9B83-AA32E541DDCF}"/>
                  </a:ext>
                </a:extLst>
              </p:cNvPr>
              <p:cNvSpPr txBox="1"/>
              <p:nvPr/>
            </p:nvSpPr>
            <p:spPr>
              <a:xfrm>
                <a:off x="0" y="104775"/>
                <a:ext cx="1259205" cy="752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Direct 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proportional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Dreptunghi 49">
                <a:extLst>
                  <a:ext uri="{FF2B5EF4-FFF2-40B4-BE49-F238E27FC236}">
                    <a16:creationId xmlns="" xmlns:a16="http://schemas.microsoft.com/office/drawing/2014/main" id="{4B75A9A8-14DD-43D7-BF1C-66D032ED5FC2}"/>
                  </a:ext>
                </a:extLst>
              </p:cNvPr>
              <p:cNvSpPr/>
              <p:nvPr/>
            </p:nvSpPr>
            <p:spPr>
              <a:xfrm>
                <a:off x="1943100" y="13906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Conector drept cu săgeată 50">
                <a:extLst>
                  <a:ext uri="{FF2B5EF4-FFF2-40B4-BE49-F238E27FC236}">
                    <a16:creationId xmlns="" xmlns:a16="http://schemas.microsoft.com/office/drawing/2014/main" id="{27D8C56F-0139-4BE0-A08F-080795A6D855}"/>
                  </a:ext>
                </a:extLst>
              </p:cNvPr>
              <p:cNvCxnSpPr/>
              <p:nvPr/>
            </p:nvCxnSpPr>
            <p:spPr>
              <a:xfrm>
                <a:off x="3495675" y="1828800"/>
                <a:ext cx="2105025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  <p:sp>
            <p:nvSpPr>
              <p:cNvPr id="52" name="Dreptunghi 51">
                <a:extLst>
                  <a:ext uri="{FF2B5EF4-FFF2-40B4-BE49-F238E27FC236}">
                    <a16:creationId xmlns="" xmlns:a16="http://schemas.microsoft.com/office/drawing/2014/main" id="{C20D1130-4796-4750-A738-517EE4A8FF0D}"/>
                  </a:ext>
                </a:extLst>
              </p:cNvPr>
              <p:cNvSpPr/>
              <p:nvPr/>
            </p:nvSpPr>
            <p:spPr>
              <a:xfrm>
                <a:off x="5619750" y="13906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Casetă text 31">
                <a:extLst>
                  <a:ext uri="{FF2B5EF4-FFF2-40B4-BE49-F238E27FC236}">
                    <a16:creationId xmlns="" xmlns:a16="http://schemas.microsoft.com/office/drawing/2014/main" id="{47C51952-72F2-455F-9C65-0BC034CD9C89}"/>
                  </a:ext>
                </a:extLst>
              </p:cNvPr>
              <p:cNvSpPr txBox="1"/>
              <p:nvPr/>
            </p:nvSpPr>
            <p:spPr>
              <a:xfrm>
                <a:off x="0" y="1447800"/>
                <a:ext cx="1259205" cy="752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Invers 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proportional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Casetă text 32">
                <a:extLst>
                  <a:ext uri="{FF2B5EF4-FFF2-40B4-BE49-F238E27FC236}">
                    <a16:creationId xmlns="" xmlns:a16="http://schemas.microsoft.com/office/drawing/2014/main" id="{1B8BE1EE-C3E3-4F3B-BDFB-A7E23678BB81}"/>
                  </a:ext>
                </a:extLst>
              </p:cNvPr>
              <p:cNvSpPr txBox="1"/>
              <p:nvPr/>
            </p:nvSpPr>
            <p:spPr>
              <a:xfrm>
                <a:off x="4429125" y="1209675"/>
                <a:ext cx="390525" cy="6572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upare 34">
              <a:extLst>
                <a:ext uri="{FF2B5EF4-FFF2-40B4-BE49-F238E27FC236}">
                  <a16:creationId xmlns="" xmlns:a16="http://schemas.microsoft.com/office/drawing/2014/main" id="{25594327-9095-4FA1-AE55-1D9616A259AF}"/>
                </a:ext>
              </a:extLst>
            </p:cNvPr>
            <p:cNvGrpSpPr/>
            <p:nvPr/>
          </p:nvGrpSpPr>
          <p:grpSpPr>
            <a:xfrm>
              <a:off x="0" y="2543175"/>
              <a:ext cx="3343275" cy="1085850"/>
              <a:chOff x="0" y="0"/>
              <a:chExt cx="3343275" cy="1085850"/>
            </a:xfrm>
          </p:grpSpPr>
          <p:grpSp>
            <p:nvGrpSpPr>
              <p:cNvPr id="41" name="Grupare 40">
                <a:extLst>
                  <a:ext uri="{FF2B5EF4-FFF2-40B4-BE49-F238E27FC236}">
                    <a16:creationId xmlns="" xmlns:a16="http://schemas.microsoft.com/office/drawing/2014/main" id="{78E1FE9E-8CB8-44C3-9CCE-5B7805A7529A}"/>
                  </a:ext>
                </a:extLst>
              </p:cNvPr>
              <p:cNvGrpSpPr/>
              <p:nvPr/>
            </p:nvGrpSpPr>
            <p:grpSpPr>
              <a:xfrm>
                <a:off x="2200275" y="0"/>
                <a:ext cx="1143000" cy="1085850"/>
                <a:chOff x="0" y="0"/>
                <a:chExt cx="1143000" cy="1085850"/>
              </a:xfrm>
            </p:grpSpPr>
            <p:sp>
              <p:nvSpPr>
                <p:cNvPr id="43" name="Arc 42">
                  <a:extLst>
                    <a:ext uri="{FF2B5EF4-FFF2-40B4-BE49-F238E27FC236}">
                      <a16:creationId xmlns="" xmlns:a16="http://schemas.microsoft.com/office/drawing/2014/main" id="{777A5537-4118-4B2C-94A7-5E09581B0579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1143000" cy="1085850"/>
                </a:xfrm>
                <a:prstGeom prst="arc">
                  <a:avLst>
                    <a:gd name="adj1" fmla="val 765241"/>
                    <a:gd name="adj2" fmla="val 20384965"/>
                  </a:avLst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triangle" w="lg" len="lg"/>
                  <a:tailEnd type="none" w="lg" len="lg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Casetă text 65">
                  <a:extLst>
                    <a:ext uri="{FF2B5EF4-FFF2-40B4-BE49-F238E27FC236}">
                      <a16:creationId xmlns="" xmlns:a16="http://schemas.microsoft.com/office/drawing/2014/main" id="{AAD42EA1-1A43-4D58-AE34-F71F06FA43FB}"/>
                    </a:ext>
                  </a:extLst>
                </p:cNvPr>
                <p:cNvSpPr txBox="1"/>
                <p:nvPr/>
              </p:nvSpPr>
              <p:spPr>
                <a:xfrm>
                  <a:off x="457200" y="257175"/>
                  <a:ext cx="314325" cy="6572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Casetă text 68">
                <a:extLst>
                  <a:ext uri="{FF2B5EF4-FFF2-40B4-BE49-F238E27FC236}">
                    <a16:creationId xmlns="" xmlns:a16="http://schemas.microsoft.com/office/drawing/2014/main" id="{BAC1ED07-6E1D-462E-9EA3-2B891C708C94}"/>
                  </a:ext>
                </a:extLst>
              </p:cNvPr>
              <p:cNvSpPr txBox="1"/>
              <p:nvPr/>
            </p:nvSpPr>
            <p:spPr>
              <a:xfrm>
                <a:off x="0" y="266700"/>
                <a:ext cx="1463675" cy="733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Bucla feedback 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pozitiva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upare 35">
              <a:extLst>
                <a:ext uri="{FF2B5EF4-FFF2-40B4-BE49-F238E27FC236}">
                  <a16:creationId xmlns="" xmlns:a16="http://schemas.microsoft.com/office/drawing/2014/main" id="{17B0DED1-8DAC-4A94-9E21-9AD24C21A8F2}"/>
                </a:ext>
              </a:extLst>
            </p:cNvPr>
            <p:cNvGrpSpPr/>
            <p:nvPr/>
          </p:nvGrpSpPr>
          <p:grpSpPr>
            <a:xfrm>
              <a:off x="104775" y="3724275"/>
              <a:ext cx="3248025" cy="1085850"/>
              <a:chOff x="0" y="0"/>
              <a:chExt cx="3248025" cy="1085850"/>
            </a:xfrm>
          </p:grpSpPr>
          <p:grpSp>
            <p:nvGrpSpPr>
              <p:cNvPr id="37" name="Grupare 36">
                <a:extLst>
                  <a:ext uri="{FF2B5EF4-FFF2-40B4-BE49-F238E27FC236}">
                    <a16:creationId xmlns="" xmlns:a16="http://schemas.microsoft.com/office/drawing/2014/main" id="{5BD8F664-F8F8-41BC-BC0C-97C7CF30865F}"/>
                  </a:ext>
                </a:extLst>
              </p:cNvPr>
              <p:cNvGrpSpPr/>
              <p:nvPr/>
            </p:nvGrpSpPr>
            <p:grpSpPr>
              <a:xfrm>
                <a:off x="2105025" y="0"/>
                <a:ext cx="1143000" cy="1085850"/>
                <a:chOff x="0" y="0"/>
                <a:chExt cx="1143000" cy="1085850"/>
              </a:xfrm>
            </p:grpSpPr>
            <p:sp>
              <p:nvSpPr>
                <p:cNvPr id="39" name="Arc 38">
                  <a:extLst>
                    <a:ext uri="{FF2B5EF4-FFF2-40B4-BE49-F238E27FC236}">
                      <a16:creationId xmlns="" xmlns:a16="http://schemas.microsoft.com/office/drawing/2014/main" id="{B5985B50-F886-4C8C-A808-2D6412DE24F1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1143000" cy="1085850"/>
                </a:xfrm>
                <a:prstGeom prst="arc">
                  <a:avLst>
                    <a:gd name="adj1" fmla="val 765241"/>
                    <a:gd name="adj2" fmla="val 20384965"/>
                  </a:avLst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triangle" w="lg" len="lg"/>
                  <a:tailEnd type="none" w="lg" len="lg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Casetă text 67">
                  <a:extLst>
                    <a:ext uri="{FF2B5EF4-FFF2-40B4-BE49-F238E27FC236}">
                      <a16:creationId xmlns="" xmlns:a16="http://schemas.microsoft.com/office/drawing/2014/main" id="{699D4FC2-FC62-41BF-80E4-F42ACEEDE8EE}"/>
                    </a:ext>
                  </a:extLst>
                </p:cNvPr>
                <p:cNvSpPr txBox="1"/>
                <p:nvPr/>
              </p:nvSpPr>
              <p:spPr>
                <a:xfrm>
                  <a:off x="447675" y="28575"/>
                  <a:ext cx="314325" cy="6572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_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Casetă text 69">
                <a:extLst>
                  <a:ext uri="{FF2B5EF4-FFF2-40B4-BE49-F238E27FC236}">
                    <a16:creationId xmlns="" xmlns:a16="http://schemas.microsoft.com/office/drawing/2014/main" id="{A3F185C9-EEEB-4BAF-8A6F-D87042D43232}"/>
                  </a:ext>
                </a:extLst>
              </p:cNvPr>
              <p:cNvSpPr txBox="1"/>
              <p:nvPr/>
            </p:nvSpPr>
            <p:spPr>
              <a:xfrm>
                <a:off x="0" y="257175"/>
                <a:ext cx="1463675" cy="733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Bucla feedback 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negativa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86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30906C10-E258-483F-8B87-7E3AC761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Exemplul</a:t>
            </a:r>
            <a:r>
              <a:rPr lang="en-US" sz="4000" b="1" dirty="0">
                <a:solidFill>
                  <a:srgbClr val="FFFFFF"/>
                </a:solidFill>
              </a:rPr>
              <a:t> 1: </a:t>
            </a:r>
            <a:r>
              <a:rPr lang="en-US" sz="4000" b="1" dirty="0" err="1">
                <a:solidFill>
                  <a:srgbClr val="FFFFFF"/>
                </a:solidFill>
              </a:rPr>
              <a:t>Dinamica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depozitelor</a:t>
            </a:r>
            <a:r>
              <a:rPr lang="en-US" sz="4000" b="1" dirty="0">
                <a:solidFill>
                  <a:srgbClr val="FFFFFF"/>
                </a:solidFill>
              </a:rPr>
              <a:t> la banca</a:t>
            </a:r>
          </a:p>
        </p:txBody>
      </p:sp>
      <p:grpSp>
        <p:nvGrpSpPr>
          <p:cNvPr id="19" name="Grupare 18">
            <a:extLst>
              <a:ext uri="{FF2B5EF4-FFF2-40B4-BE49-F238E27FC236}">
                <a16:creationId xmlns="" xmlns:a16="http://schemas.microsoft.com/office/drawing/2014/main" id="{65B2825C-01D2-4B97-A635-6E1F47CDD101}"/>
              </a:ext>
            </a:extLst>
          </p:cNvPr>
          <p:cNvGrpSpPr/>
          <p:nvPr/>
        </p:nvGrpSpPr>
        <p:grpSpPr>
          <a:xfrm>
            <a:off x="362219" y="1624622"/>
            <a:ext cx="4532630" cy="3227071"/>
            <a:chOff x="0" y="0"/>
            <a:chExt cx="4532630" cy="3227101"/>
          </a:xfrm>
        </p:grpSpPr>
        <p:grpSp>
          <p:nvGrpSpPr>
            <p:cNvPr id="20" name="Grupare 19">
              <a:extLst>
                <a:ext uri="{FF2B5EF4-FFF2-40B4-BE49-F238E27FC236}">
                  <a16:creationId xmlns="" xmlns:a16="http://schemas.microsoft.com/office/drawing/2014/main" id="{0D4D680F-0753-4E0C-B425-3B45CE17F7C5}"/>
                </a:ext>
              </a:extLst>
            </p:cNvPr>
            <p:cNvGrpSpPr/>
            <p:nvPr/>
          </p:nvGrpSpPr>
          <p:grpSpPr>
            <a:xfrm>
              <a:off x="914401" y="989012"/>
              <a:ext cx="1633853" cy="626745"/>
              <a:chOff x="1" y="0"/>
              <a:chExt cx="1633853" cy="626745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DDA4B825-BD62-4A7E-9CE0-9E65CD2B8ABD}"/>
                  </a:ext>
                </a:extLst>
              </p:cNvPr>
              <p:cNvSpPr/>
              <p:nvPr/>
            </p:nvSpPr>
            <p:spPr>
              <a:xfrm>
                <a:off x="565149" y="245745"/>
                <a:ext cx="381000" cy="381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0" name="Grupare 39">
                <a:extLst>
                  <a:ext uri="{FF2B5EF4-FFF2-40B4-BE49-F238E27FC236}">
                    <a16:creationId xmlns="" xmlns:a16="http://schemas.microsoft.com/office/drawing/2014/main" id="{B84D3C1E-BC1B-4C0C-9E11-C08FCC654AB0}"/>
                  </a:ext>
                </a:extLst>
              </p:cNvPr>
              <p:cNvGrpSpPr/>
              <p:nvPr/>
            </p:nvGrpSpPr>
            <p:grpSpPr>
              <a:xfrm>
                <a:off x="702309" y="89535"/>
                <a:ext cx="104775" cy="158115"/>
                <a:chOff x="0" y="0"/>
                <a:chExt cx="104775" cy="158115"/>
              </a:xfrm>
            </p:grpSpPr>
            <p:cxnSp>
              <p:nvCxnSpPr>
                <p:cNvPr id="46" name="Conector drept 45">
                  <a:extLst>
                    <a:ext uri="{FF2B5EF4-FFF2-40B4-BE49-F238E27FC236}">
                      <a16:creationId xmlns="" xmlns:a16="http://schemas.microsoft.com/office/drawing/2014/main" id="{D6A1D2F6-B72C-4B64-9ADC-C464104126CA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Conector drept 46">
                  <a:extLst>
                    <a:ext uri="{FF2B5EF4-FFF2-40B4-BE49-F238E27FC236}">
                      <a16:creationId xmlns="" xmlns:a16="http://schemas.microsoft.com/office/drawing/2014/main" id="{A6E9FC20-078B-45AD-9AAC-AF62332E60BC}"/>
                    </a:ext>
                  </a:extLst>
                </p:cNvPr>
                <p:cNvCxnSpPr/>
                <p:nvPr/>
              </p:nvCxnSpPr>
              <p:spPr>
                <a:xfrm>
                  <a:off x="10477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1" name="Dreptunghi: colțuri rotunjite 40">
                <a:extLst>
                  <a:ext uri="{FF2B5EF4-FFF2-40B4-BE49-F238E27FC236}">
                    <a16:creationId xmlns="" xmlns:a16="http://schemas.microsoft.com/office/drawing/2014/main" id="{3E3719C4-54DB-454C-8759-CB67AC4B0898}"/>
                  </a:ext>
                </a:extLst>
              </p:cNvPr>
              <p:cNvSpPr/>
              <p:nvPr/>
            </p:nvSpPr>
            <p:spPr>
              <a:xfrm>
                <a:off x="387984" y="0"/>
                <a:ext cx="733425" cy="87630"/>
              </a:xfrm>
              <a:prstGeom prst="roundRect">
                <a:avLst>
                  <a:gd name="adj" fmla="val 40580"/>
                </a:avLst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Săgeată: dreapta 41">
                <a:extLst>
                  <a:ext uri="{FF2B5EF4-FFF2-40B4-BE49-F238E27FC236}">
                    <a16:creationId xmlns="" xmlns:a16="http://schemas.microsoft.com/office/drawing/2014/main" id="{BCAB864C-6CA8-4068-8213-F7C05C12BE1C}"/>
                  </a:ext>
                </a:extLst>
              </p:cNvPr>
              <p:cNvSpPr/>
              <p:nvPr/>
            </p:nvSpPr>
            <p:spPr>
              <a:xfrm>
                <a:off x="944244" y="321945"/>
                <a:ext cx="689610" cy="228600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noFill/>
              <a:ln w="3492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upare 42">
                <a:extLst>
                  <a:ext uri="{FF2B5EF4-FFF2-40B4-BE49-F238E27FC236}">
                    <a16:creationId xmlns="" xmlns:a16="http://schemas.microsoft.com/office/drawing/2014/main" id="{1AADBBD3-D251-4021-A555-875CBA785EDF}"/>
                  </a:ext>
                </a:extLst>
              </p:cNvPr>
              <p:cNvGrpSpPr/>
              <p:nvPr/>
            </p:nvGrpSpPr>
            <p:grpSpPr>
              <a:xfrm rot="5400000">
                <a:off x="233363" y="150178"/>
                <a:ext cx="104775" cy="571500"/>
                <a:chOff x="0" y="0"/>
                <a:chExt cx="104775" cy="158115"/>
              </a:xfrm>
            </p:grpSpPr>
            <p:cxnSp>
              <p:nvCxnSpPr>
                <p:cNvPr id="44" name="Conector drept 43">
                  <a:extLst>
                    <a:ext uri="{FF2B5EF4-FFF2-40B4-BE49-F238E27FC236}">
                      <a16:creationId xmlns="" xmlns:a16="http://schemas.microsoft.com/office/drawing/2014/main" id="{3DA87FAF-1A6A-4B8A-9CD6-330CE2852B0F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Conector drept 44">
                  <a:extLst>
                    <a:ext uri="{FF2B5EF4-FFF2-40B4-BE49-F238E27FC236}">
                      <a16:creationId xmlns="" xmlns:a16="http://schemas.microsoft.com/office/drawing/2014/main" id="{55CA1A4F-185D-4063-956F-EBA9F9076A1A}"/>
                    </a:ext>
                  </a:extLst>
                </p:cNvPr>
                <p:cNvCxnSpPr/>
                <p:nvPr/>
              </p:nvCxnSpPr>
              <p:spPr>
                <a:xfrm>
                  <a:off x="10477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21" name="Dreptunghi 20">
              <a:extLst>
                <a:ext uri="{FF2B5EF4-FFF2-40B4-BE49-F238E27FC236}">
                  <a16:creationId xmlns="" xmlns:a16="http://schemas.microsoft.com/office/drawing/2014/main" id="{F1AAE2B8-7573-4A40-87C4-8EF5FB703E3B}"/>
                </a:ext>
              </a:extLst>
            </p:cNvPr>
            <p:cNvSpPr/>
            <p:nvPr/>
          </p:nvSpPr>
          <p:spPr>
            <a:xfrm>
              <a:off x="2609850" y="960437"/>
              <a:ext cx="1552575" cy="866775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8A5D002-2630-4E45-BB54-CBA52EC29851}"/>
                </a:ext>
              </a:extLst>
            </p:cNvPr>
            <p:cNvSpPr/>
            <p:nvPr/>
          </p:nvSpPr>
          <p:spPr>
            <a:xfrm>
              <a:off x="381000" y="2208212"/>
              <a:ext cx="695325" cy="695325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="" xmlns:a16="http://schemas.microsoft.com/office/drawing/2014/main" id="{9E7B06FA-D734-4AD8-9961-CD7072F32800}"/>
                </a:ext>
              </a:extLst>
            </p:cNvPr>
            <p:cNvSpPr/>
            <p:nvPr/>
          </p:nvSpPr>
          <p:spPr>
            <a:xfrm flipH="1">
              <a:off x="733425" y="1550987"/>
              <a:ext cx="2209800" cy="1323975"/>
            </a:xfrm>
            <a:prstGeom prst="arc">
              <a:avLst>
                <a:gd name="adj1" fmla="val 17723956"/>
                <a:gd name="adj2" fmla="val 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Casetă text 48">
              <a:extLst>
                <a:ext uri="{FF2B5EF4-FFF2-40B4-BE49-F238E27FC236}">
                  <a16:creationId xmlns="" xmlns:a16="http://schemas.microsoft.com/office/drawing/2014/main" id="{2D48B656-DD98-4E25-8110-81A6E758A93A}"/>
                </a:ext>
              </a:extLst>
            </p:cNvPr>
            <p:cNvSpPr txBox="1"/>
            <p:nvPr/>
          </p:nvSpPr>
          <p:spPr>
            <a:xfrm>
              <a:off x="2590800" y="627000"/>
              <a:ext cx="194183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Valoare deposit (VD)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Casetă text 49">
              <a:extLst>
                <a:ext uri="{FF2B5EF4-FFF2-40B4-BE49-F238E27FC236}">
                  <a16:creationId xmlns="" xmlns:a16="http://schemas.microsoft.com/office/drawing/2014/main" id="{837B967D-F340-4634-9153-3EBFEC510946}"/>
                </a:ext>
              </a:extLst>
            </p:cNvPr>
            <p:cNvSpPr txBox="1"/>
            <p:nvPr/>
          </p:nvSpPr>
          <p:spPr>
            <a:xfrm>
              <a:off x="0" y="2912776"/>
              <a:ext cx="153733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Rata dobanzii(r)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asetă text 50">
              <a:extLst>
                <a:ext uri="{FF2B5EF4-FFF2-40B4-BE49-F238E27FC236}">
                  <a16:creationId xmlns="" xmlns:a16="http://schemas.microsoft.com/office/drawing/2014/main" id="{86DB1B22-E677-4CC9-8B16-518DF75D1E86}"/>
                </a:ext>
              </a:extLst>
            </p:cNvPr>
            <p:cNvSpPr txBox="1"/>
            <p:nvPr/>
          </p:nvSpPr>
          <p:spPr>
            <a:xfrm>
              <a:off x="1133475" y="1627171"/>
              <a:ext cx="1138555" cy="771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Crestere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Anuala(CA)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="" xmlns:a16="http://schemas.microsoft.com/office/drawing/2014/main" id="{31B3835A-70A2-4DCA-A3B4-662CE9D3A394}"/>
                </a:ext>
              </a:extLst>
            </p:cNvPr>
            <p:cNvSpPr/>
            <p:nvPr/>
          </p:nvSpPr>
          <p:spPr>
            <a:xfrm rot="13506250" flipH="1">
              <a:off x="1023937" y="441325"/>
              <a:ext cx="1988185" cy="1105535"/>
            </a:xfrm>
            <a:prstGeom prst="arc">
              <a:avLst>
                <a:gd name="adj1" fmla="val 17723956"/>
                <a:gd name="adj2" fmla="val 2113406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upare 47">
            <a:extLst>
              <a:ext uri="{FF2B5EF4-FFF2-40B4-BE49-F238E27FC236}">
                <a16:creationId xmlns="" xmlns:a16="http://schemas.microsoft.com/office/drawing/2014/main" id="{4D5596AD-3B20-4EFA-8A36-6375EDED5771}"/>
              </a:ext>
            </a:extLst>
          </p:cNvPr>
          <p:cNvGrpSpPr/>
          <p:nvPr/>
        </p:nvGrpSpPr>
        <p:grpSpPr>
          <a:xfrm>
            <a:off x="7014893" y="2251616"/>
            <a:ext cx="4410075" cy="1552575"/>
            <a:chOff x="0" y="0"/>
            <a:chExt cx="4410075" cy="1552575"/>
          </a:xfrm>
        </p:grpSpPr>
        <p:grpSp>
          <p:nvGrpSpPr>
            <p:cNvPr id="49" name="Grupare 48">
              <a:extLst>
                <a:ext uri="{FF2B5EF4-FFF2-40B4-BE49-F238E27FC236}">
                  <a16:creationId xmlns="" xmlns:a16="http://schemas.microsoft.com/office/drawing/2014/main" id="{27912E93-EDEB-4578-BB41-C7B516B68B8B}"/>
                </a:ext>
              </a:extLst>
            </p:cNvPr>
            <p:cNvGrpSpPr/>
            <p:nvPr/>
          </p:nvGrpSpPr>
          <p:grpSpPr>
            <a:xfrm>
              <a:off x="0" y="0"/>
              <a:ext cx="4410075" cy="1552575"/>
              <a:chOff x="0" y="0"/>
              <a:chExt cx="4410075" cy="1552575"/>
            </a:xfrm>
          </p:grpSpPr>
          <p:sp>
            <p:nvSpPr>
              <p:cNvPr id="53" name="Dreptunghi 52">
                <a:extLst>
                  <a:ext uri="{FF2B5EF4-FFF2-40B4-BE49-F238E27FC236}">
                    <a16:creationId xmlns="" xmlns:a16="http://schemas.microsoft.com/office/drawing/2014/main" id="{8D647E1C-D1B3-47B3-9D27-D72BB9BF80E0}"/>
                  </a:ext>
                </a:extLst>
              </p:cNvPr>
              <p:cNvSpPr/>
              <p:nvPr/>
            </p:nvSpPr>
            <p:spPr>
              <a:xfrm>
                <a:off x="2857500" y="4000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 DEPOZIT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Dreptunghi 53">
                <a:extLst>
                  <a:ext uri="{FF2B5EF4-FFF2-40B4-BE49-F238E27FC236}">
                    <a16:creationId xmlns="" xmlns:a16="http://schemas.microsoft.com/office/drawing/2014/main" id="{95165886-AA0D-4B04-8848-A377D2A59079}"/>
                  </a:ext>
                </a:extLst>
              </p:cNvPr>
              <p:cNvSpPr/>
              <p:nvPr/>
            </p:nvSpPr>
            <p:spPr>
              <a:xfrm>
                <a:off x="0" y="4000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CRESTERE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ANUALA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="" xmlns:a16="http://schemas.microsoft.com/office/drawing/2014/main" id="{DF2BB1E8-B01C-4E73-9BB7-E320A1007C17}"/>
                  </a:ext>
                </a:extLst>
              </p:cNvPr>
              <p:cNvSpPr/>
              <p:nvPr/>
            </p:nvSpPr>
            <p:spPr>
              <a:xfrm flipH="1">
                <a:off x="1266825" y="361950"/>
                <a:ext cx="1781175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="" xmlns:a16="http://schemas.microsoft.com/office/drawing/2014/main" id="{AC4ABC35-D1AB-46B9-8E9A-54CA9EDDC6DB}"/>
                  </a:ext>
                </a:extLst>
              </p:cNvPr>
              <p:cNvSpPr/>
              <p:nvPr/>
            </p:nvSpPr>
            <p:spPr>
              <a:xfrm flipH="1" flipV="1">
                <a:off x="1266825" y="714375"/>
                <a:ext cx="1781175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Casetă text 62">
                <a:extLst>
                  <a:ext uri="{FF2B5EF4-FFF2-40B4-BE49-F238E27FC236}">
                    <a16:creationId xmlns="" xmlns:a16="http://schemas.microsoft.com/office/drawing/2014/main" id="{CF9C36D9-D284-40AD-916F-EA55BD9B62E6}"/>
                  </a:ext>
                </a:extLst>
              </p:cNvPr>
              <p:cNvSpPr txBox="1"/>
              <p:nvPr/>
            </p:nvSpPr>
            <p:spPr>
              <a:xfrm>
                <a:off x="2028825" y="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Casetă text 63">
                <a:extLst>
                  <a:ext uri="{FF2B5EF4-FFF2-40B4-BE49-F238E27FC236}">
                    <a16:creationId xmlns="" xmlns:a16="http://schemas.microsoft.com/office/drawing/2014/main" id="{00DF8194-4D23-42E7-A3E6-BCD72547F735}"/>
                  </a:ext>
                </a:extLst>
              </p:cNvPr>
              <p:cNvSpPr txBox="1"/>
              <p:nvPr/>
            </p:nvSpPr>
            <p:spPr>
              <a:xfrm>
                <a:off x="2028825" y="123825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upare 49">
              <a:extLst>
                <a:ext uri="{FF2B5EF4-FFF2-40B4-BE49-F238E27FC236}">
                  <a16:creationId xmlns="" xmlns:a16="http://schemas.microsoft.com/office/drawing/2014/main" id="{82F1991A-5488-4390-B1A9-B8FAA47EF047}"/>
                </a:ext>
              </a:extLst>
            </p:cNvPr>
            <p:cNvGrpSpPr/>
            <p:nvPr/>
          </p:nvGrpSpPr>
          <p:grpSpPr>
            <a:xfrm>
              <a:off x="1885950" y="533400"/>
              <a:ext cx="609600" cy="609600"/>
              <a:chOff x="0" y="0"/>
              <a:chExt cx="609600" cy="609600"/>
            </a:xfrm>
          </p:grpSpPr>
          <p:sp>
            <p:nvSpPr>
              <p:cNvPr id="51" name="Arc 50">
                <a:extLst>
                  <a:ext uri="{FF2B5EF4-FFF2-40B4-BE49-F238E27FC236}">
                    <a16:creationId xmlns="" xmlns:a16="http://schemas.microsoft.com/office/drawing/2014/main" id="{B9FA341F-6246-4540-80F7-627CA95F4DFC}"/>
                  </a:ext>
                </a:extLst>
              </p:cNvPr>
              <p:cNvSpPr/>
              <p:nvPr/>
            </p:nvSpPr>
            <p:spPr>
              <a:xfrm flipH="1" flipV="1">
                <a:off x="0" y="38100"/>
                <a:ext cx="586105" cy="571500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Casetă text 76">
                <a:extLst>
                  <a:ext uri="{FF2B5EF4-FFF2-40B4-BE49-F238E27FC236}">
                    <a16:creationId xmlns="" xmlns:a16="http://schemas.microsoft.com/office/drawing/2014/main" id="{93AC63E1-F08F-4FD9-8F25-65E9AE5E85FD}"/>
                  </a:ext>
                </a:extLst>
              </p:cNvPr>
              <p:cNvSpPr txBox="1"/>
              <p:nvPr/>
            </p:nvSpPr>
            <p:spPr>
              <a:xfrm>
                <a:off x="180975" y="0"/>
                <a:ext cx="428625" cy="4762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upare 58">
            <a:extLst>
              <a:ext uri="{FF2B5EF4-FFF2-40B4-BE49-F238E27FC236}">
                <a16:creationId xmlns="" xmlns:a16="http://schemas.microsoft.com/office/drawing/2014/main" id="{5CF01E9C-6094-4BEB-960B-4336940E427E}"/>
              </a:ext>
            </a:extLst>
          </p:cNvPr>
          <p:cNvGrpSpPr/>
          <p:nvPr/>
        </p:nvGrpSpPr>
        <p:grpSpPr>
          <a:xfrm>
            <a:off x="2628534" y="5357451"/>
            <a:ext cx="3614420" cy="1057275"/>
            <a:chOff x="0" y="0"/>
            <a:chExt cx="3614420" cy="1057275"/>
          </a:xfrm>
        </p:grpSpPr>
        <p:sp>
          <p:nvSpPr>
            <p:cNvPr id="60" name="Casetă text 52">
              <a:extLst>
                <a:ext uri="{FF2B5EF4-FFF2-40B4-BE49-F238E27FC236}">
                  <a16:creationId xmlns="" xmlns:a16="http://schemas.microsoft.com/office/drawing/2014/main" id="{8EF35677-95C5-4849-ABED-F66417E6699B}"/>
                </a:ext>
              </a:extLst>
            </p:cNvPr>
            <p:cNvSpPr txBox="1"/>
            <p:nvPr/>
          </p:nvSpPr>
          <p:spPr>
            <a:xfrm>
              <a:off x="1143000" y="0"/>
              <a:ext cx="9429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CA=VD*r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Casetă text 53">
              <a:extLst>
                <a:ext uri="{FF2B5EF4-FFF2-40B4-BE49-F238E27FC236}">
                  <a16:creationId xmlns="" xmlns:a16="http://schemas.microsoft.com/office/drawing/2014/main" id="{09B394FD-ECA7-41EB-B23E-72381665ADE3}"/>
                </a:ext>
              </a:extLst>
            </p:cNvPr>
            <p:cNvSpPr txBox="1"/>
            <p:nvPr/>
          </p:nvSpPr>
          <p:spPr>
            <a:xfrm>
              <a:off x="0" y="342900"/>
              <a:ext cx="361442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VD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t+1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6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VD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</a:t>
              </a:r>
              <a:r>
                <a:rPr lang="en-US" sz="16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6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VD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</a:t>
              </a:r>
              <a:r>
                <a:rPr lang="en-US" sz="16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VD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*r = </a:t>
              </a:r>
              <a:r>
                <a:rPr lang="en-US" sz="16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VD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(1+r)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asetă text 54">
              <a:extLst>
                <a:ext uri="{FF2B5EF4-FFF2-40B4-BE49-F238E27FC236}">
                  <a16:creationId xmlns="" xmlns:a16="http://schemas.microsoft.com/office/drawing/2014/main" id="{FD541449-0733-44E6-88E6-5725338B8B28}"/>
                </a:ext>
              </a:extLst>
            </p:cNvPr>
            <p:cNvSpPr txBox="1"/>
            <p:nvPr/>
          </p:nvSpPr>
          <p:spPr>
            <a:xfrm>
              <a:off x="923925" y="742950"/>
              <a:ext cx="163512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VD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VD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* (1+r)</a:t>
              </a:r>
              <a:r>
                <a:rPr lang="en-US" sz="1600" b="1" baseline="30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Casetă text 81">
            <a:extLst>
              <a:ext uri="{FF2B5EF4-FFF2-40B4-BE49-F238E27FC236}">
                <a16:creationId xmlns="" xmlns:a16="http://schemas.microsoft.com/office/drawing/2014/main" id="{DD57F8C6-1BAB-43F5-B964-E034DDA61ABF}"/>
              </a:ext>
            </a:extLst>
          </p:cNvPr>
          <p:cNvSpPr txBox="1"/>
          <p:nvPr/>
        </p:nvSpPr>
        <p:spPr>
          <a:xfrm>
            <a:off x="1743119" y="1825054"/>
            <a:ext cx="2343106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flux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asetă text 81">
            <a:extLst>
              <a:ext uri="{FF2B5EF4-FFF2-40B4-BE49-F238E27FC236}">
                <a16:creationId xmlns="" xmlns:a16="http://schemas.microsoft.com/office/drawing/2014/main" id="{7E237DB3-41B9-42A0-824B-AD80B72218B2}"/>
              </a:ext>
            </a:extLst>
          </p:cNvPr>
          <p:cNvSpPr txBox="1"/>
          <p:nvPr/>
        </p:nvSpPr>
        <p:spPr>
          <a:xfrm>
            <a:off x="7546980" y="1767970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cauzalitate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Casetă text 81">
            <a:extLst>
              <a:ext uri="{FF2B5EF4-FFF2-40B4-BE49-F238E27FC236}">
                <a16:creationId xmlns="" xmlns:a16="http://schemas.microsoft.com/office/drawing/2014/main" id="{5DC4F71A-2797-4F67-ABC5-A6DA295BBE1B}"/>
              </a:ext>
            </a:extLst>
          </p:cNvPr>
          <p:cNvSpPr txBox="1"/>
          <p:nvPr/>
        </p:nvSpPr>
        <p:spPr>
          <a:xfrm>
            <a:off x="2742836" y="4701673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Relatii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asetă text 81">
            <a:extLst>
              <a:ext uri="{FF2B5EF4-FFF2-40B4-BE49-F238E27FC236}">
                <a16:creationId xmlns="" xmlns:a16="http://schemas.microsoft.com/office/drawing/2014/main" id="{89B9223D-6F1D-424F-8F62-3AAF03F5C0BA}"/>
              </a:ext>
            </a:extLst>
          </p:cNvPr>
          <p:cNvSpPr txBox="1"/>
          <p:nvPr/>
        </p:nvSpPr>
        <p:spPr>
          <a:xfrm>
            <a:off x="7296739" y="4060981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Evolutie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upare 66">
            <a:extLst>
              <a:ext uri="{FF2B5EF4-FFF2-40B4-BE49-F238E27FC236}">
                <a16:creationId xmlns="" xmlns:a16="http://schemas.microsoft.com/office/drawing/2014/main" id="{AA3D89E5-A1D3-460C-8091-BC4B7891A673}"/>
              </a:ext>
            </a:extLst>
          </p:cNvPr>
          <p:cNvGrpSpPr/>
          <p:nvPr/>
        </p:nvGrpSpPr>
        <p:grpSpPr>
          <a:xfrm>
            <a:off x="5262783" y="3968579"/>
            <a:ext cx="6115050" cy="2828925"/>
            <a:chOff x="0" y="0"/>
            <a:chExt cx="6115050" cy="2828925"/>
          </a:xfrm>
        </p:grpSpPr>
        <p:cxnSp>
          <p:nvCxnSpPr>
            <p:cNvPr id="68" name="Conector drept cu săgeată 67">
              <a:extLst>
                <a:ext uri="{FF2B5EF4-FFF2-40B4-BE49-F238E27FC236}">
                  <a16:creationId xmlns="" xmlns:a16="http://schemas.microsoft.com/office/drawing/2014/main" id="{73B68948-5D3C-48DD-A07B-011019F6F53B}"/>
                </a:ext>
              </a:extLst>
            </p:cNvPr>
            <p:cNvCxnSpPr/>
            <p:nvPr/>
          </p:nvCxnSpPr>
          <p:spPr>
            <a:xfrm>
              <a:off x="1943100" y="2828925"/>
              <a:ext cx="417195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Conector drept cu săgeată 68">
              <a:extLst>
                <a:ext uri="{FF2B5EF4-FFF2-40B4-BE49-F238E27FC236}">
                  <a16:creationId xmlns="" xmlns:a16="http://schemas.microsoft.com/office/drawing/2014/main" id="{1BAAA39A-5097-4142-8BBA-876C50C7237B}"/>
                </a:ext>
              </a:extLst>
            </p:cNvPr>
            <p:cNvCxnSpPr/>
            <p:nvPr/>
          </p:nvCxnSpPr>
          <p:spPr>
            <a:xfrm flipV="1">
              <a:off x="1943100" y="571500"/>
              <a:ext cx="0" cy="225742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Arc 69">
              <a:extLst>
                <a:ext uri="{FF2B5EF4-FFF2-40B4-BE49-F238E27FC236}">
                  <a16:creationId xmlns="" xmlns:a16="http://schemas.microsoft.com/office/drawing/2014/main" id="{0186A62A-B223-4171-9259-9C14BE014F21}"/>
                </a:ext>
              </a:extLst>
            </p:cNvPr>
            <p:cNvSpPr/>
            <p:nvPr/>
          </p:nvSpPr>
          <p:spPr>
            <a:xfrm rot="21207302" flipV="1">
              <a:off x="0" y="0"/>
              <a:ext cx="5007610" cy="2570586"/>
            </a:xfrm>
            <a:prstGeom prst="arc">
              <a:avLst>
                <a:gd name="adj1" fmla="val 16200000"/>
                <a:gd name="adj2" fmla="val 21123095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asetă text 87">
              <a:extLst>
                <a:ext uri="{FF2B5EF4-FFF2-40B4-BE49-F238E27FC236}">
                  <a16:creationId xmlns="" xmlns:a16="http://schemas.microsoft.com/office/drawing/2014/main" id="{45B290DF-A442-47B9-9DD0-B58A92EB840B}"/>
                </a:ext>
              </a:extLst>
            </p:cNvPr>
            <p:cNvSpPr txBox="1"/>
            <p:nvPr/>
          </p:nvSpPr>
          <p:spPr>
            <a:xfrm>
              <a:off x="5876925" y="2486025"/>
              <a:ext cx="236220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Casetă text 88">
              <a:extLst>
                <a:ext uri="{FF2B5EF4-FFF2-40B4-BE49-F238E27FC236}">
                  <a16:creationId xmlns="" xmlns:a16="http://schemas.microsoft.com/office/drawing/2014/main" id="{9F2FB690-9770-49AF-B4D1-72557A715603}"/>
                </a:ext>
              </a:extLst>
            </p:cNvPr>
            <p:cNvSpPr txBox="1"/>
            <p:nvPr/>
          </p:nvSpPr>
          <p:spPr>
            <a:xfrm>
              <a:off x="2038350" y="571500"/>
              <a:ext cx="1082040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Valoare depozit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11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30906C10-E258-483F-8B87-7E3AC761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Exemplul</a:t>
            </a:r>
            <a:r>
              <a:rPr lang="en-US" sz="4000" b="1" dirty="0">
                <a:solidFill>
                  <a:srgbClr val="FFFFFF"/>
                </a:solidFill>
              </a:rPr>
              <a:t> 2: </a:t>
            </a:r>
            <a:r>
              <a:rPr lang="en-US" sz="4000" b="1" dirty="0" err="1">
                <a:solidFill>
                  <a:srgbClr val="FFFFFF"/>
                </a:solidFill>
              </a:rPr>
              <a:t>Dinamica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populatiei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19" name="Grupare 18">
            <a:extLst>
              <a:ext uri="{FF2B5EF4-FFF2-40B4-BE49-F238E27FC236}">
                <a16:creationId xmlns="" xmlns:a16="http://schemas.microsoft.com/office/drawing/2014/main" id="{65B2825C-01D2-4B97-A635-6E1F47CDD101}"/>
              </a:ext>
            </a:extLst>
          </p:cNvPr>
          <p:cNvGrpSpPr/>
          <p:nvPr/>
        </p:nvGrpSpPr>
        <p:grpSpPr>
          <a:xfrm>
            <a:off x="9083" y="2005189"/>
            <a:ext cx="6135225" cy="3165059"/>
            <a:chOff x="0" y="-85085"/>
            <a:chExt cx="7036839" cy="4773253"/>
          </a:xfrm>
        </p:grpSpPr>
        <p:grpSp>
          <p:nvGrpSpPr>
            <p:cNvPr id="20" name="Grupare 19">
              <a:extLst>
                <a:ext uri="{FF2B5EF4-FFF2-40B4-BE49-F238E27FC236}">
                  <a16:creationId xmlns="" xmlns:a16="http://schemas.microsoft.com/office/drawing/2014/main" id="{0D4D680F-0753-4E0C-B425-3B45CE17F7C5}"/>
                </a:ext>
              </a:extLst>
            </p:cNvPr>
            <p:cNvGrpSpPr/>
            <p:nvPr/>
          </p:nvGrpSpPr>
          <p:grpSpPr>
            <a:xfrm>
              <a:off x="914400" y="989012"/>
              <a:ext cx="4878020" cy="626745"/>
              <a:chOff x="0" y="0"/>
              <a:chExt cx="4878020" cy="626745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DDA4B825-BD62-4A7E-9CE0-9E65CD2B8ABD}"/>
                  </a:ext>
                </a:extLst>
              </p:cNvPr>
              <p:cNvSpPr/>
              <p:nvPr/>
            </p:nvSpPr>
            <p:spPr>
              <a:xfrm>
                <a:off x="565149" y="245745"/>
                <a:ext cx="381000" cy="381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0" name="Grupare 39">
                <a:extLst>
                  <a:ext uri="{FF2B5EF4-FFF2-40B4-BE49-F238E27FC236}">
                    <a16:creationId xmlns="" xmlns:a16="http://schemas.microsoft.com/office/drawing/2014/main" id="{B84D3C1E-BC1B-4C0C-9E11-C08FCC654AB0}"/>
                  </a:ext>
                </a:extLst>
              </p:cNvPr>
              <p:cNvGrpSpPr/>
              <p:nvPr/>
            </p:nvGrpSpPr>
            <p:grpSpPr>
              <a:xfrm>
                <a:off x="702309" y="89535"/>
                <a:ext cx="3348955" cy="158115"/>
                <a:chOff x="0" y="0"/>
                <a:chExt cx="3348955" cy="158115"/>
              </a:xfrm>
            </p:grpSpPr>
            <p:cxnSp>
              <p:nvCxnSpPr>
                <p:cNvPr id="46" name="Conector drept 45">
                  <a:extLst>
                    <a:ext uri="{FF2B5EF4-FFF2-40B4-BE49-F238E27FC236}">
                      <a16:creationId xmlns="" xmlns:a16="http://schemas.microsoft.com/office/drawing/2014/main" id="{D6A1D2F6-B72C-4B64-9ADC-C46410412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Conector drept 46">
                  <a:extLst>
                    <a:ext uri="{FF2B5EF4-FFF2-40B4-BE49-F238E27FC236}">
                      <a16:creationId xmlns="" xmlns:a16="http://schemas.microsoft.com/office/drawing/2014/main" id="{A6E9FC20-078B-45AD-9AAC-AF62332E60BC}"/>
                    </a:ext>
                  </a:extLst>
                </p:cNvPr>
                <p:cNvCxnSpPr/>
                <p:nvPr/>
              </p:nvCxnSpPr>
              <p:spPr>
                <a:xfrm>
                  <a:off x="10477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" name="Conector drept 80">
                  <a:extLst>
                    <a:ext uri="{FF2B5EF4-FFF2-40B4-BE49-F238E27FC236}">
                      <a16:creationId xmlns="" xmlns:a16="http://schemas.microsoft.com/office/drawing/2014/main" id="{10D3D978-AB24-45C8-AD53-A038F66688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895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1" name="Dreptunghi: colțuri rotunjite 40">
                <a:extLst>
                  <a:ext uri="{FF2B5EF4-FFF2-40B4-BE49-F238E27FC236}">
                    <a16:creationId xmlns="" xmlns:a16="http://schemas.microsoft.com/office/drawing/2014/main" id="{3E3719C4-54DB-454C-8759-CB67AC4B0898}"/>
                  </a:ext>
                </a:extLst>
              </p:cNvPr>
              <p:cNvSpPr/>
              <p:nvPr/>
            </p:nvSpPr>
            <p:spPr>
              <a:xfrm>
                <a:off x="387984" y="0"/>
                <a:ext cx="733425" cy="87630"/>
              </a:xfrm>
              <a:prstGeom prst="roundRect">
                <a:avLst>
                  <a:gd name="adj" fmla="val 40580"/>
                </a:avLst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Săgeată: dreapta 41">
                <a:extLst>
                  <a:ext uri="{FF2B5EF4-FFF2-40B4-BE49-F238E27FC236}">
                    <a16:creationId xmlns="" xmlns:a16="http://schemas.microsoft.com/office/drawing/2014/main" id="{BCAB864C-6CA8-4068-8213-F7C05C12BE1C}"/>
                  </a:ext>
                </a:extLst>
              </p:cNvPr>
              <p:cNvSpPr/>
              <p:nvPr/>
            </p:nvSpPr>
            <p:spPr>
              <a:xfrm>
                <a:off x="944244" y="321945"/>
                <a:ext cx="689610" cy="228600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noFill/>
              <a:ln w="3492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upare 42">
                <a:extLst>
                  <a:ext uri="{FF2B5EF4-FFF2-40B4-BE49-F238E27FC236}">
                    <a16:creationId xmlns="" xmlns:a16="http://schemas.microsoft.com/office/drawing/2014/main" id="{1AADBBD3-D251-4021-A555-875CBA785EDF}"/>
                  </a:ext>
                </a:extLst>
              </p:cNvPr>
              <p:cNvGrpSpPr/>
              <p:nvPr/>
            </p:nvGrpSpPr>
            <p:grpSpPr>
              <a:xfrm rot="5400000">
                <a:off x="1866159" y="-1482619"/>
                <a:ext cx="104776" cy="3837094"/>
                <a:chOff x="0" y="-903481"/>
                <a:chExt cx="104776" cy="1061596"/>
              </a:xfrm>
            </p:grpSpPr>
            <p:cxnSp>
              <p:nvCxnSpPr>
                <p:cNvPr id="44" name="Conector drept 43">
                  <a:extLst>
                    <a:ext uri="{FF2B5EF4-FFF2-40B4-BE49-F238E27FC236}">
                      <a16:creationId xmlns="" xmlns:a16="http://schemas.microsoft.com/office/drawing/2014/main" id="{3DA87FAF-1A6A-4B8A-9CD6-330CE2852B0F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Conector drept 44">
                  <a:extLst>
                    <a:ext uri="{FF2B5EF4-FFF2-40B4-BE49-F238E27FC236}">
                      <a16:creationId xmlns="" xmlns:a16="http://schemas.microsoft.com/office/drawing/2014/main" id="{55CA1A4F-185D-4063-956F-EBA9F9076A1A}"/>
                    </a:ext>
                  </a:extLst>
                </p:cNvPr>
                <p:cNvCxnSpPr/>
                <p:nvPr/>
              </p:nvCxnSpPr>
              <p:spPr>
                <a:xfrm>
                  <a:off x="104775" y="0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Conector drept 83">
                  <a:extLst>
                    <a:ext uri="{FF2B5EF4-FFF2-40B4-BE49-F238E27FC236}">
                      <a16:creationId xmlns="" xmlns:a16="http://schemas.microsoft.com/office/drawing/2014/main" id="{908F42D1-CB86-4EE5-B0AB-F450953D8A8E}"/>
                    </a:ext>
                  </a:extLst>
                </p:cNvPr>
                <p:cNvCxnSpPr/>
                <p:nvPr/>
              </p:nvCxnSpPr>
              <p:spPr>
                <a:xfrm>
                  <a:off x="104776" y="-897553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Conector drept 86">
                  <a:extLst>
                    <a:ext uri="{FF2B5EF4-FFF2-40B4-BE49-F238E27FC236}">
                      <a16:creationId xmlns="" xmlns:a16="http://schemas.microsoft.com/office/drawing/2014/main" id="{0376C1C7-44CB-45B2-8912-FB6BF336F0EC}"/>
                    </a:ext>
                  </a:extLst>
                </p:cNvPr>
                <p:cNvCxnSpPr/>
                <p:nvPr/>
              </p:nvCxnSpPr>
              <p:spPr>
                <a:xfrm>
                  <a:off x="2" y="-903481"/>
                  <a:ext cx="0" cy="15811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1DF2B35-6768-4FE2-AED7-F74407738031}"/>
                  </a:ext>
                </a:extLst>
              </p:cNvPr>
              <p:cNvSpPr/>
              <p:nvPr/>
            </p:nvSpPr>
            <p:spPr>
              <a:xfrm>
                <a:off x="3809315" y="245744"/>
                <a:ext cx="381000" cy="381001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Dreptunghi: colțuri rotunjite 81">
                <a:extLst>
                  <a:ext uri="{FF2B5EF4-FFF2-40B4-BE49-F238E27FC236}">
                    <a16:creationId xmlns="" xmlns:a16="http://schemas.microsoft.com/office/drawing/2014/main" id="{7220C31F-3898-4E48-B7CF-76EFB48B372C}"/>
                  </a:ext>
                </a:extLst>
              </p:cNvPr>
              <p:cNvSpPr/>
              <p:nvPr/>
            </p:nvSpPr>
            <p:spPr>
              <a:xfrm>
                <a:off x="3632151" y="0"/>
                <a:ext cx="733425" cy="87630"/>
              </a:xfrm>
              <a:prstGeom prst="roundRect">
                <a:avLst>
                  <a:gd name="adj" fmla="val 40580"/>
                </a:avLst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Săgeată: dreapta 82">
                <a:extLst>
                  <a:ext uri="{FF2B5EF4-FFF2-40B4-BE49-F238E27FC236}">
                    <a16:creationId xmlns="" xmlns:a16="http://schemas.microsoft.com/office/drawing/2014/main" id="{FB0677DC-A304-4429-BF27-7260FD6FC115}"/>
                  </a:ext>
                </a:extLst>
              </p:cNvPr>
              <p:cNvSpPr/>
              <p:nvPr/>
            </p:nvSpPr>
            <p:spPr>
              <a:xfrm>
                <a:off x="4188410" y="321945"/>
                <a:ext cx="689610" cy="228600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noFill/>
              <a:ln w="3492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Dreptunghi 20">
              <a:extLst>
                <a:ext uri="{FF2B5EF4-FFF2-40B4-BE49-F238E27FC236}">
                  <a16:creationId xmlns="" xmlns:a16="http://schemas.microsoft.com/office/drawing/2014/main" id="{F1AAE2B8-7573-4A40-87C4-8EF5FB703E3B}"/>
                </a:ext>
              </a:extLst>
            </p:cNvPr>
            <p:cNvSpPr/>
            <p:nvPr/>
          </p:nvSpPr>
          <p:spPr>
            <a:xfrm>
              <a:off x="2609850" y="960437"/>
              <a:ext cx="1552575" cy="866775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8A5D002-2630-4E45-BB54-CBA52EC29851}"/>
                </a:ext>
              </a:extLst>
            </p:cNvPr>
            <p:cNvSpPr/>
            <p:nvPr/>
          </p:nvSpPr>
          <p:spPr>
            <a:xfrm>
              <a:off x="381000" y="2208212"/>
              <a:ext cx="695325" cy="695325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="" xmlns:a16="http://schemas.microsoft.com/office/drawing/2014/main" id="{9E7B06FA-D734-4AD8-9961-CD7072F32800}"/>
                </a:ext>
              </a:extLst>
            </p:cNvPr>
            <p:cNvSpPr/>
            <p:nvPr/>
          </p:nvSpPr>
          <p:spPr>
            <a:xfrm flipH="1">
              <a:off x="733425" y="1550987"/>
              <a:ext cx="2209800" cy="1323975"/>
            </a:xfrm>
            <a:prstGeom prst="arc">
              <a:avLst>
                <a:gd name="adj1" fmla="val 17723956"/>
                <a:gd name="adj2" fmla="val 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Casetă text 48">
              <a:extLst>
                <a:ext uri="{FF2B5EF4-FFF2-40B4-BE49-F238E27FC236}">
                  <a16:creationId xmlns="" xmlns:a16="http://schemas.microsoft.com/office/drawing/2014/main" id="{2D48B656-DD98-4E25-8110-81A6E758A93A}"/>
                </a:ext>
              </a:extLst>
            </p:cNvPr>
            <p:cNvSpPr txBox="1"/>
            <p:nvPr/>
          </p:nvSpPr>
          <p:spPr>
            <a:xfrm>
              <a:off x="2606999" y="541562"/>
              <a:ext cx="1941831" cy="3143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Populatie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Casetă text 49">
              <a:extLst>
                <a:ext uri="{FF2B5EF4-FFF2-40B4-BE49-F238E27FC236}">
                  <a16:creationId xmlns="" xmlns:a16="http://schemas.microsoft.com/office/drawing/2014/main" id="{837B967D-F340-4634-9153-3EBFEC510946}"/>
                </a:ext>
              </a:extLst>
            </p:cNvPr>
            <p:cNvSpPr txBox="1"/>
            <p:nvPr/>
          </p:nvSpPr>
          <p:spPr>
            <a:xfrm>
              <a:off x="0" y="2912776"/>
              <a:ext cx="153733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atalitate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6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asetă text 50">
              <a:extLst>
                <a:ext uri="{FF2B5EF4-FFF2-40B4-BE49-F238E27FC236}">
                  <a16:creationId xmlns="" xmlns:a16="http://schemas.microsoft.com/office/drawing/2014/main" id="{86DB1B22-E677-4CC9-8B16-518DF75D1E86}"/>
                </a:ext>
              </a:extLst>
            </p:cNvPr>
            <p:cNvSpPr txBox="1"/>
            <p:nvPr/>
          </p:nvSpPr>
          <p:spPr>
            <a:xfrm>
              <a:off x="1133475" y="1627171"/>
              <a:ext cx="1138555" cy="771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Crestere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populatie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(CP)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="" xmlns:a16="http://schemas.microsoft.com/office/drawing/2014/main" id="{31B3835A-70A2-4DCA-A3B4-662CE9D3A394}"/>
                </a:ext>
              </a:extLst>
            </p:cNvPr>
            <p:cNvSpPr/>
            <p:nvPr/>
          </p:nvSpPr>
          <p:spPr>
            <a:xfrm rot="13506250" flipH="1">
              <a:off x="1055590" y="407670"/>
              <a:ext cx="2091046" cy="1105535"/>
            </a:xfrm>
            <a:prstGeom prst="arc">
              <a:avLst>
                <a:gd name="adj1" fmla="val 16988616"/>
                <a:gd name="adj2" fmla="val 2113406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Casetă text 50">
              <a:extLst>
                <a:ext uri="{FF2B5EF4-FFF2-40B4-BE49-F238E27FC236}">
                  <a16:creationId xmlns="" xmlns:a16="http://schemas.microsoft.com/office/drawing/2014/main" id="{843F6B55-C154-444E-9019-28E461E40B49}"/>
                </a:ext>
              </a:extLst>
            </p:cNvPr>
            <p:cNvSpPr txBox="1"/>
            <p:nvPr/>
          </p:nvSpPr>
          <p:spPr>
            <a:xfrm>
              <a:off x="4325351" y="1627171"/>
              <a:ext cx="1138554" cy="7715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Scadere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populatie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(SP)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9C3D3B04-9E07-4AD5-B05F-AA05BB06B564}"/>
                </a:ext>
              </a:extLst>
            </p:cNvPr>
            <p:cNvSpPr/>
            <p:nvPr/>
          </p:nvSpPr>
          <p:spPr>
            <a:xfrm>
              <a:off x="5833111" y="2179482"/>
              <a:ext cx="695325" cy="695326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asetă text 49">
              <a:extLst>
                <a:ext uri="{FF2B5EF4-FFF2-40B4-BE49-F238E27FC236}">
                  <a16:creationId xmlns="" xmlns:a16="http://schemas.microsoft.com/office/drawing/2014/main" id="{AA6290F3-2D51-4FEF-9084-33854E5C6E52}"/>
                </a:ext>
              </a:extLst>
            </p:cNvPr>
            <p:cNvSpPr txBox="1"/>
            <p:nvPr/>
          </p:nvSpPr>
          <p:spPr>
            <a:xfrm>
              <a:off x="5499504" y="2912777"/>
              <a:ext cx="1537335" cy="3143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Mortalitate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(m)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rc 90">
              <a:extLst>
                <a:ext uri="{FF2B5EF4-FFF2-40B4-BE49-F238E27FC236}">
                  <a16:creationId xmlns="" xmlns:a16="http://schemas.microsoft.com/office/drawing/2014/main" id="{52645E86-1ACA-48C9-964D-558F0C1D8028}"/>
                </a:ext>
              </a:extLst>
            </p:cNvPr>
            <p:cNvSpPr/>
            <p:nvPr/>
          </p:nvSpPr>
          <p:spPr>
            <a:xfrm rot="11189666" flipH="1">
              <a:off x="3290901" y="753861"/>
              <a:ext cx="1501571" cy="1091813"/>
            </a:xfrm>
            <a:prstGeom prst="arc">
              <a:avLst>
                <a:gd name="adj1" fmla="val 17587382"/>
                <a:gd name="adj2" fmla="val 2113406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lg" len="lg"/>
              <a:tailEnd type="triangl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Arc 91">
              <a:extLst>
                <a:ext uri="{FF2B5EF4-FFF2-40B4-BE49-F238E27FC236}">
                  <a16:creationId xmlns="" xmlns:a16="http://schemas.microsoft.com/office/drawing/2014/main" id="{040520D2-0800-4D1F-A515-5961255A2B1D}"/>
                </a:ext>
              </a:extLst>
            </p:cNvPr>
            <p:cNvSpPr/>
            <p:nvPr/>
          </p:nvSpPr>
          <p:spPr>
            <a:xfrm rot="3681755" flipH="1">
              <a:off x="3866728" y="2344694"/>
              <a:ext cx="3239051" cy="1447897"/>
            </a:xfrm>
            <a:prstGeom prst="arc">
              <a:avLst>
                <a:gd name="adj1" fmla="val 17723956"/>
                <a:gd name="adj2" fmla="val 20948778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lg" len="lg"/>
              <a:tailEnd type="triangle" w="lg" len="lg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upare 47">
            <a:extLst>
              <a:ext uri="{FF2B5EF4-FFF2-40B4-BE49-F238E27FC236}">
                <a16:creationId xmlns="" xmlns:a16="http://schemas.microsoft.com/office/drawing/2014/main" id="{4D5596AD-3B20-4EFA-8A36-6375EDED5771}"/>
              </a:ext>
            </a:extLst>
          </p:cNvPr>
          <p:cNvGrpSpPr/>
          <p:nvPr/>
        </p:nvGrpSpPr>
        <p:grpSpPr>
          <a:xfrm>
            <a:off x="6581950" y="2320270"/>
            <a:ext cx="5184430" cy="1045639"/>
            <a:chOff x="0" y="0"/>
            <a:chExt cx="7245714" cy="1552575"/>
          </a:xfrm>
        </p:grpSpPr>
        <p:grpSp>
          <p:nvGrpSpPr>
            <p:cNvPr id="49" name="Grupare 48">
              <a:extLst>
                <a:ext uri="{FF2B5EF4-FFF2-40B4-BE49-F238E27FC236}">
                  <a16:creationId xmlns="" xmlns:a16="http://schemas.microsoft.com/office/drawing/2014/main" id="{27912E93-EDEB-4578-BB41-C7B516B68B8B}"/>
                </a:ext>
              </a:extLst>
            </p:cNvPr>
            <p:cNvGrpSpPr/>
            <p:nvPr/>
          </p:nvGrpSpPr>
          <p:grpSpPr>
            <a:xfrm>
              <a:off x="0" y="0"/>
              <a:ext cx="7245714" cy="1552575"/>
              <a:chOff x="0" y="0"/>
              <a:chExt cx="7245714" cy="1552575"/>
            </a:xfrm>
          </p:grpSpPr>
          <p:sp>
            <p:nvSpPr>
              <p:cNvPr id="53" name="Dreptunghi 52">
                <a:extLst>
                  <a:ext uri="{FF2B5EF4-FFF2-40B4-BE49-F238E27FC236}">
                    <a16:creationId xmlns="" xmlns:a16="http://schemas.microsoft.com/office/drawing/2014/main" id="{8D647E1C-D1B3-47B3-9D27-D72BB9BF80E0}"/>
                  </a:ext>
                </a:extLst>
              </p:cNvPr>
              <p:cNvSpPr/>
              <p:nvPr/>
            </p:nvSpPr>
            <p:spPr>
              <a:xfrm>
                <a:off x="2857500" y="4000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Dreptunghi 53">
                <a:extLst>
                  <a:ext uri="{FF2B5EF4-FFF2-40B4-BE49-F238E27FC236}">
                    <a16:creationId xmlns="" xmlns:a16="http://schemas.microsoft.com/office/drawing/2014/main" id="{95165886-AA0D-4B04-8848-A377D2A59079}"/>
                  </a:ext>
                </a:extLst>
              </p:cNvPr>
              <p:cNvSpPr/>
              <p:nvPr/>
            </p:nvSpPr>
            <p:spPr>
              <a:xfrm>
                <a:off x="0" y="4000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Crestere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="" xmlns:a16="http://schemas.microsoft.com/office/drawing/2014/main" id="{DF2BB1E8-B01C-4E73-9BB7-E320A1007C17}"/>
                  </a:ext>
                </a:extLst>
              </p:cNvPr>
              <p:cNvSpPr/>
              <p:nvPr/>
            </p:nvSpPr>
            <p:spPr>
              <a:xfrm flipH="1">
                <a:off x="1266825" y="361950"/>
                <a:ext cx="1781175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="" xmlns:a16="http://schemas.microsoft.com/office/drawing/2014/main" id="{AC4ABC35-D1AB-46B9-8E9A-54CA9EDDC6DB}"/>
                  </a:ext>
                </a:extLst>
              </p:cNvPr>
              <p:cNvSpPr/>
              <p:nvPr/>
            </p:nvSpPr>
            <p:spPr>
              <a:xfrm flipH="1" flipV="1">
                <a:off x="1266825" y="714375"/>
                <a:ext cx="1781175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Casetă text 62">
                <a:extLst>
                  <a:ext uri="{FF2B5EF4-FFF2-40B4-BE49-F238E27FC236}">
                    <a16:creationId xmlns="" xmlns:a16="http://schemas.microsoft.com/office/drawing/2014/main" id="{CF9C36D9-D284-40AD-916F-EA55BD9B62E6}"/>
                  </a:ext>
                </a:extLst>
              </p:cNvPr>
              <p:cNvSpPr txBox="1"/>
              <p:nvPr/>
            </p:nvSpPr>
            <p:spPr>
              <a:xfrm>
                <a:off x="2028825" y="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Casetă text 63">
                <a:extLst>
                  <a:ext uri="{FF2B5EF4-FFF2-40B4-BE49-F238E27FC236}">
                    <a16:creationId xmlns="" xmlns:a16="http://schemas.microsoft.com/office/drawing/2014/main" id="{00DF8194-4D23-42E7-A3E6-BCD72547F735}"/>
                  </a:ext>
                </a:extLst>
              </p:cNvPr>
              <p:cNvSpPr txBox="1"/>
              <p:nvPr/>
            </p:nvSpPr>
            <p:spPr>
              <a:xfrm>
                <a:off x="2028825" y="123825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Dreptunghi 72">
                <a:extLst>
                  <a:ext uri="{FF2B5EF4-FFF2-40B4-BE49-F238E27FC236}">
                    <a16:creationId xmlns="" xmlns:a16="http://schemas.microsoft.com/office/drawing/2014/main" id="{90D0A711-028B-4B9D-94F0-F49EE4F76E79}"/>
                  </a:ext>
                </a:extLst>
              </p:cNvPr>
              <p:cNvSpPr/>
              <p:nvPr/>
            </p:nvSpPr>
            <p:spPr>
              <a:xfrm>
                <a:off x="5693138" y="400049"/>
                <a:ext cx="1552576" cy="866776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Scadere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="" xmlns:a16="http://schemas.microsoft.com/office/drawing/2014/main" id="{36F5F340-626A-4C3F-BB50-22003CE8BB5F}"/>
                  </a:ext>
                </a:extLst>
              </p:cNvPr>
              <p:cNvSpPr/>
              <p:nvPr/>
            </p:nvSpPr>
            <p:spPr>
              <a:xfrm flipH="1">
                <a:off x="4105760" y="361951"/>
                <a:ext cx="1781176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="" xmlns:a16="http://schemas.microsoft.com/office/drawing/2014/main" id="{DE1AF429-0083-465A-A5A8-336454ED0A5E}"/>
                  </a:ext>
                </a:extLst>
              </p:cNvPr>
              <p:cNvSpPr/>
              <p:nvPr/>
            </p:nvSpPr>
            <p:spPr>
              <a:xfrm flipH="1" flipV="1">
                <a:off x="4105760" y="714375"/>
                <a:ext cx="1781176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Casetă text 62">
                <a:extLst>
                  <a:ext uri="{FF2B5EF4-FFF2-40B4-BE49-F238E27FC236}">
                    <a16:creationId xmlns="" xmlns:a16="http://schemas.microsoft.com/office/drawing/2014/main" id="{44768251-EA63-428C-96A2-C6021DB30B41}"/>
                  </a:ext>
                </a:extLst>
              </p:cNvPr>
              <p:cNvSpPr txBox="1"/>
              <p:nvPr/>
            </p:nvSpPr>
            <p:spPr>
              <a:xfrm>
                <a:off x="4867759" y="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asetă text 63">
                <a:extLst>
                  <a:ext uri="{FF2B5EF4-FFF2-40B4-BE49-F238E27FC236}">
                    <a16:creationId xmlns="" xmlns:a16="http://schemas.microsoft.com/office/drawing/2014/main" id="{2B3A7DF3-C845-42DB-AA45-20D9388E1AA5}"/>
                  </a:ext>
                </a:extLst>
              </p:cNvPr>
              <p:cNvSpPr txBox="1"/>
              <p:nvPr/>
            </p:nvSpPr>
            <p:spPr>
              <a:xfrm>
                <a:off x="4867759" y="1068166"/>
                <a:ext cx="230515" cy="32314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upare 49">
              <a:extLst>
                <a:ext uri="{FF2B5EF4-FFF2-40B4-BE49-F238E27FC236}">
                  <a16:creationId xmlns="" xmlns:a16="http://schemas.microsoft.com/office/drawing/2014/main" id="{82F1991A-5488-4390-B1A9-B8FAA47EF047}"/>
                </a:ext>
              </a:extLst>
            </p:cNvPr>
            <p:cNvGrpSpPr/>
            <p:nvPr/>
          </p:nvGrpSpPr>
          <p:grpSpPr>
            <a:xfrm>
              <a:off x="1885950" y="94906"/>
              <a:ext cx="3472024" cy="1048094"/>
              <a:chOff x="0" y="-438494"/>
              <a:chExt cx="3472024" cy="1048094"/>
            </a:xfrm>
          </p:grpSpPr>
          <p:sp>
            <p:nvSpPr>
              <p:cNvPr id="51" name="Arc 50">
                <a:extLst>
                  <a:ext uri="{FF2B5EF4-FFF2-40B4-BE49-F238E27FC236}">
                    <a16:creationId xmlns="" xmlns:a16="http://schemas.microsoft.com/office/drawing/2014/main" id="{B9FA341F-6246-4540-80F7-627CA95F4DFC}"/>
                  </a:ext>
                </a:extLst>
              </p:cNvPr>
              <p:cNvSpPr/>
              <p:nvPr/>
            </p:nvSpPr>
            <p:spPr>
              <a:xfrm flipH="1" flipV="1">
                <a:off x="0" y="38100"/>
                <a:ext cx="586105" cy="571500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Casetă text 76">
                <a:extLst>
                  <a:ext uri="{FF2B5EF4-FFF2-40B4-BE49-F238E27FC236}">
                    <a16:creationId xmlns="" xmlns:a16="http://schemas.microsoft.com/office/drawing/2014/main" id="{93AC63E1-F08F-4FD9-8F25-65E9AE5E85FD}"/>
                  </a:ext>
                </a:extLst>
              </p:cNvPr>
              <p:cNvSpPr txBox="1"/>
              <p:nvPr/>
            </p:nvSpPr>
            <p:spPr>
              <a:xfrm>
                <a:off x="125136" y="-84879"/>
                <a:ext cx="428624" cy="4762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Casetă text 76">
                <a:extLst>
                  <a:ext uri="{FF2B5EF4-FFF2-40B4-BE49-F238E27FC236}">
                    <a16:creationId xmlns="" xmlns:a16="http://schemas.microsoft.com/office/drawing/2014/main" id="{F444F35A-C805-4505-9B51-2784EACE7651}"/>
                  </a:ext>
                </a:extLst>
              </p:cNvPr>
              <p:cNvSpPr txBox="1"/>
              <p:nvPr/>
            </p:nvSpPr>
            <p:spPr>
              <a:xfrm>
                <a:off x="3008093" y="-438494"/>
                <a:ext cx="428625" cy="4762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="" xmlns:a16="http://schemas.microsoft.com/office/drawing/2014/main" id="{AD8B0E69-0341-4491-B28E-9F853EE5E56E}"/>
                  </a:ext>
                </a:extLst>
              </p:cNvPr>
              <p:cNvSpPr/>
              <p:nvPr/>
            </p:nvSpPr>
            <p:spPr>
              <a:xfrm flipH="1" flipV="1">
                <a:off x="2885919" y="38100"/>
                <a:ext cx="586105" cy="571500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Grupare 58">
            <a:extLst>
              <a:ext uri="{FF2B5EF4-FFF2-40B4-BE49-F238E27FC236}">
                <a16:creationId xmlns="" xmlns:a16="http://schemas.microsoft.com/office/drawing/2014/main" id="{5CF01E9C-6094-4BEB-960B-4336940E427E}"/>
              </a:ext>
            </a:extLst>
          </p:cNvPr>
          <p:cNvGrpSpPr/>
          <p:nvPr/>
        </p:nvGrpSpPr>
        <p:grpSpPr>
          <a:xfrm>
            <a:off x="2628534" y="5357451"/>
            <a:ext cx="3614420" cy="1057275"/>
            <a:chOff x="0" y="0"/>
            <a:chExt cx="3614420" cy="1057275"/>
          </a:xfrm>
        </p:grpSpPr>
        <p:sp>
          <p:nvSpPr>
            <p:cNvPr id="60" name="Casetă text 52">
              <a:extLst>
                <a:ext uri="{FF2B5EF4-FFF2-40B4-BE49-F238E27FC236}">
                  <a16:creationId xmlns="" xmlns:a16="http://schemas.microsoft.com/office/drawing/2014/main" id="{8EF35677-95C5-4849-ABED-F66417E6699B}"/>
                </a:ext>
              </a:extLst>
            </p:cNvPr>
            <p:cNvSpPr txBox="1"/>
            <p:nvPr/>
          </p:nvSpPr>
          <p:spPr>
            <a:xfrm>
              <a:off x="1143000" y="0"/>
              <a:ext cx="9429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CP=P*</a:t>
              </a: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, SP=P*m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Casetă text 53">
              <a:extLst>
                <a:ext uri="{FF2B5EF4-FFF2-40B4-BE49-F238E27FC236}">
                  <a16:creationId xmlns="" xmlns:a16="http://schemas.microsoft.com/office/drawing/2014/main" id="{09B394FD-ECA7-41EB-B23E-72381665ADE3}"/>
                </a:ext>
              </a:extLst>
            </p:cNvPr>
            <p:cNvSpPr txBox="1"/>
            <p:nvPr/>
          </p:nvSpPr>
          <p:spPr>
            <a:xfrm>
              <a:off x="0" y="342900"/>
              <a:ext cx="361442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t+1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</a:t>
              </a:r>
              <a:r>
                <a:rPr lang="en-US" sz="16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</a:t>
              </a: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</a:t>
              </a:r>
              <a:r>
                <a:rPr lang="en-US" sz="1600" b="1" baseline="-25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</a:t>
              </a: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*n - </a:t>
              </a: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*m = </a:t>
              </a: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(1+n-m)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asetă text 54">
              <a:extLst>
                <a:ext uri="{FF2B5EF4-FFF2-40B4-BE49-F238E27FC236}">
                  <a16:creationId xmlns="" xmlns:a16="http://schemas.microsoft.com/office/drawing/2014/main" id="{FD541449-0733-44E6-88E6-5725338B8B28}"/>
                </a:ext>
              </a:extLst>
            </p:cNvPr>
            <p:cNvSpPr txBox="1"/>
            <p:nvPr/>
          </p:nvSpPr>
          <p:spPr>
            <a:xfrm>
              <a:off x="923925" y="742950"/>
              <a:ext cx="163512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P</a:t>
              </a:r>
              <a:r>
                <a:rPr lang="en-US" sz="1600" b="1" baseline="-25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* (1+n-m)</a:t>
              </a:r>
              <a:r>
                <a:rPr lang="en-US" sz="1600" b="1" baseline="30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Casetă text 81">
            <a:extLst>
              <a:ext uri="{FF2B5EF4-FFF2-40B4-BE49-F238E27FC236}">
                <a16:creationId xmlns="" xmlns:a16="http://schemas.microsoft.com/office/drawing/2014/main" id="{DD57F8C6-1BAB-43F5-B964-E034DDA61ABF}"/>
              </a:ext>
            </a:extLst>
          </p:cNvPr>
          <p:cNvSpPr txBox="1"/>
          <p:nvPr/>
        </p:nvSpPr>
        <p:spPr>
          <a:xfrm>
            <a:off x="1743119" y="1825054"/>
            <a:ext cx="2343106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flux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asetă text 81">
            <a:extLst>
              <a:ext uri="{FF2B5EF4-FFF2-40B4-BE49-F238E27FC236}">
                <a16:creationId xmlns="" xmlns:a16="http://schemas.microsoft.com/office/drawing/2014/main" id="{7E237DB3-41B9-42A0-824B-AD80B72218B2}"/>
              </a:ext>
            </a:extLst>
          </p:cNvPr>
          <p:cNvSpPr txBox="1"/>
          <p:nvPr/>
        </p:nvSpPr>
        <p:spPr>
          <a:xfrm>
            <a:off x="7546980" y="1767970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cauzalitate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Casetă text 81">
            <a:extLst>
              <a:ext uri="{FF2B5EF4-FFF2-40B4-BE49-F238E27FC236}">
                <a16:creationId xmlns="" xmlns:a16="http://schemas.microsoft.com/office/drawing/2014/main" id="{5DC4F71A-2797-4F67-ABC5-A6DA295BBE1B}"/>
              </a:ext>
            </a:extLst>
          </p:cNvPr>
          <p:cNvSpPr txBox="1"/>
          <p:nvPr/>
        </p:nvSpPr>
        <p:spPr>
          <a:xfrm>
            <a:off x="2742836" y="4701673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Relatii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asetă text 81">
            <a:extLst>
              <a:ext uri="{FF2B5EF4-FFF2-40B4-BE49-F238E27FC236}">
                <a16:creationId xmlns="" xmlns:a16="http://schemas.microsoft.com/office/drawing/2014/main" id="{89B9223D-6F1D-424F-8F62-3AAF03F5C0BA}"/>
              </a:ext>
            </a:extLst>
          </p:cNvPr>
          <p:cNvSpPr txBox="1"/>
          <p:nvPr/>
        </p:nvSpPr>
        <p:spPr>
          <a:xfrm>
            <a:off x="7296739" y="4060981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Evolutie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upare 66">
            <a:extLst>
              <a:ext uri="{FF2B5EF4-FFF2-40B4-BE49-F238E27FC236}">
                <a16:creationId xmlns="" xmlns:a16="http://schemas.microsoft.com/office/drawing/2014/main" id="{AA3D89E5-A1D3-460C-8091-BC4B7891A673}"/>
              </a:ext>
            </a:extLst>
          </p:cNvPr>
          <p:cNvGrpSpPr/>
          <p:nvPr/>
        </p:nvGrpSpPr>
        <p:grpSpPr>
          <a:xfrm>
            <a:off x="5262783" y="3968579"/>
            <a:ext cx="6115050" cy="2828925"/>
            <a:chOff x="0" y="0"/>
            <a:chExt cx="6115050" cy="2828925"/>
          </a:xfrm>
        </p:grpSpPr>
        <p:cxnSp>
          <p:nvCxnSpPr>
            <p:cNvPr id="68" name="Conector drept cu săgeată 67">
              <a:extLst>
                <a:ext uri="{FF2B5EF4-FFF2-40B4-BE49-F238E27FC236}">
                  <a16:creationId xmlns="" xmlns:a16="http://schemas.microsoft.com/office/drawing/2014/main" id="{73B68948-5D3C-48DD-A07B-011019F6F53B}"/>
                </a:ext>
              </a:extLst>
            </p:cNvPr>
            <p:cNvCxnSpPr/>
            <p:nvPr/>
          </p:nvCxnSpPr>
          <p:spPr>
            <a:xfrm>
              <a:off x="1943100" y="2828925"/>
              <a:ext cx="417195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Conector drept cu săgeată 68">
              <a:extLst>
                <a:ext uri="{FF2B5EF4-FFF2-40B4-BE49-F238E27FC236}">
                  <a16:creationId xmlns="" xmlns:a16="http://schemas.microsoft.com/office/drawing/2014/main" id="{1BAAA39A-5097-4142-8BBA-876C50C7237B}"/>
                </a:ext>
              </a:extLst>
            </p:cNvPr>
            <p:cNvCxnSpPr/>
            <p:nvPr/>
          </p:nvCxnSpPr>
          <p:spPr>
            <a:xfrm flipV="1">
              <a:off x="1943100" y="571500"/>
              <a:ext cx="0" cy="225742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Arc 69">
              <a:extLst>
                <a:ext uri="{FF2B5EF4-FFF2-40B4-BE49-F238E27FC236}">
                  <a16:creationId xmlns="" xmlns:a16="http://schemas.microsoft.com/office/drawing/2014/main" id="{0186A62A-B223-4171-9259-9C14BE014F21}"/>
                </a:ext>
              </a:extLst>
            </p:cNvPr>
            <p:cNvSpPr/>
            <p:nvPr/>
          </p:nvSpPr>
          <p:spPr>
            <a:xfrm rot="21207302" flipV="1">
              <a:off x="0" y="0"/>
              <a:ext cx="5007610" cy="2570586"/>
            </a:xfrm>
            <a:prstGeom prst="arc">
              <a:avLst>
                <a:gd name="adj1" fmla="val 16200000"/>
                <a:gd name="adj2" fmla="val 21123095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asetă text 87">
              <a:extLst>
                <a:ext uri="{FF2B5EF4-FFF2-40B4-BE49-F238E27FC236}">
                  <a16:creationId xmlns="" xmlns:a16="http://schemas.microsoft.com/office/drawing/2014/main" id="{45B290DF-A442-47B9-9DD0-B58A92EB840B}"/>
                </a:ext>
              </a:extLst>
            </p:cNvPr>
            <p:cNvSpPr txBox="1"/>
            <p:nvPr/>
          </p:nvSpPr>
          <p:spPr>
            <a:xfrm>
              <a:off x="5876925" y="2486025"/>
              <a:ext cx="236220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Casetă text 88">
              <a:extLst>
                <a:ext uri="{FF2B5EF4-FFF2-40B4-BE49-F238E27FC236}">
                  <a16:creationId xmlns="" xmlns:a16="http://schemas.microsoft.com/office/drawing/2014/main" id="{9F2FB690-9770-49AF-B4D1-72557A715603}"/>
                </a:ext>
              </a:extLst>
            </p:cNvPr>
            <p:cNvSpPr txBox="1"/>
            <p:nvPr/>
          </p:nvSpPr>
          <p:spPr>
            <a:xfrm>
              <a:off x="2038350" y="571500"/>
              <a:ext cx="1082040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Populatie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5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30906C10-E258-483F-8B87-7E3AC761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Exemplul</a:t>
            </a:r>
            <a:r>
              <a:rPr lang="en-US" sz="4000" b="1" dirty="0">
                <a:solidFill>
                  <a:srgbClr val="FFFFFF"/>
                </a:solidFill>
              </a:rPr>
              <a:t> 3: </a:t>
            </a:r>
            <a:r>
              <a:rPr lang="en-US" sz="4000" b="1" dirty="0" err="1">
                <a:solidFill>
                  <a:srgbClr val="FFFFFF"/>
                </a:solidFill>
              </a:rPr>
              <a:t>Dinamica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populatiei</a:t>
            </a:r>
            <a:r>
              <a:rPr lang="en-US" sz="4000" b="1" dirty="0">
                <a:solidFill>
                  <a:srgbClr val="FFFFFF"/>
                </a:solidFill>
              </a:rPr>
              <a:t>/</a:t>
            </a:r>
            <a:r>
              <a:rPr lang="en-US" sz="4000" b="1" dirty="0" err="1">
                <a:solidFill>
                  <a:srgbClr val="FFFFFF"/>
                </a:solidFill>
              </a:rPr>
              <a:t>hrana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48" name="Grupare 47">
            <a:extLst>
              <a:ext uri="{FF2B5EF4-FFF2-40B4-BE49-F238E27FC236}">
                <a16:creationId xmlns="" xmlns:a16="http://schemas.microsoft.com/office/drawing/2014/main" id="{4D5596AD-3B20-4EFA-8A36-6375EDED5771}"/>
              </a:ext>
            </a:extLst>
          </p:cNvPr>
          <p:cNvGrpSpPr/>
          <p:nvPr/>
        </p:nvGrpSpPr>
        <p:grpSpPr>
          <a:xfrm>
            <a:off x="1727051" y="2355577"/>
            <a:ext cx="7976534" cy="4463802"/>
            <a:chOff x="-2179191" y="0"/>
            <a:chExt cx="11147933" cy="6627901"/>
          </a:xfrm>
        </p:grpSpPr>
        <p:grpSp>
          <p:nvGrpSpPr>
            <p:cNvPr id="49" name="Grupare 48">
              <a:extLst>
                <a:ext uri="{FF2B5EF4-FFF2-40B4-BE49-F238E27FC236}">
                  <a16:creationId xmlns="" xmlns:a16="http://schemas.microsoft.com/office/drawing/2014/main" id="{27912E93-EDEB-4578-BB41-C7B516B68B8B}"/>
                </a:ext>
              </a:extLst>
            </p:cNvPr>
            <p:cNvGrpSpPr/>
            <p:nvPr/>
          </p:nvGrpSpPr>
          <p:grpSpPr>
            <a:xfrm>
              <a:off x="-2179191" y="0"/>
              <a:ext cx="11147933" cy="6627901"/>
              <a:chOff x="-2179191" y="0"/>
              <a:chExt cx="11147933" cy="6627901"/>
            </a:xfrm>
          </p:grpSpPr>
          <p:sp>
            <p:nvSpPr>
              <p:cNvPr id="53" name="Dreptunghi 52">
                <a:extLst>
                  <a:ext uri="{FF2B5EF4-FFF2-40B4-BE49-F238E27FC236}">
                    <a16:creationId xmlns="" xmlns:a16="http://schemas.microsoft.com/office/drawing/2014/main" id="{8D647E1C-D1B3-47B3-9D27-D72BB9BF80E0}"/>
                  </a:ext>
                </a:extLst>
              </p:cNvPr>
              <p:cNvSpPr/>
              <p:nvPr/>
            </p:nvSpPr>
            <p:spPr>
              <a:xfrm>
                <a:off x="2857500" y="4000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Dreptunghi 53">
                <a:extLst>
                  <a:ext uri="{FF2B5EF4-FFF2-40B4-BE49-F238E27FC236}">
                    <a16:creationId xmlns="" xmlns:a16="http://schemas.microsoft.com/office/drawing/2014/main" id="{95165886-AA0D-4B04-8848-A377D2A59079}"/>
                  </a:ext>
                </a:extLst>
              </p:cNvPr>
              <p:cNvSpPr/>
              <p:nvPr/>
            </p:nvSpPr>
            <p:spPr>
              <a:xfrm>
                <a:off x="0" y="400050"/>
                <a:ext cx="1552575" cy="866775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Crestere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="" xmlns:a16="http://schemas.microsoft.com/office/drawing/2014/main" id="{DF2BB1E8-B01C-4E73-9BB7-E320A1007C17}"/>
                  </a:ext>
                </a:extLst>
              </p:cNvPr>
              <p:cNvSpPr/>
              <p:nvPr/>
            </p:nvSpPr>
            <p:spPr>
              <a:xfrm flipH="1">
                <a:off x="1266825" y="361950"/>
                <a:ext cx="1781175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="" xmlns:a16="http://schemas.microsoft.com/office/drawing/2014/main" id="{AC4ABC35-D1AB-46B9-8E9A-54CA9EDDC6DB}"/>
                  </a:ext>
                </a:extLst>
              </p:cNvPr>
              <p:cNvSpPr/>
              <p:nvPr/>
            </p:nvSpPr>
            <p:spPr>
              <a:xfrm flipH="1" flipV="1">
                <a:off x="1266825" y="714375"/>
                <a:ext cx="1781175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Casetă text 62">
                <a:extLst>
                  <a:ext uri="{FF2B5EF4-FFF2-40B4-BE49-F238E27FC236}">
                    <a16:creationId xmlns="" xmlns:a16="http://schemas.microsoft.com/office/drawing/2014/main" id="{CF9C36D9-D284-40AD-916F-EA55BD9B62E6}"/>
                  </a:ext>
                </a:extLst>
              </p:cNvPr>
              <p:cNvSpPr txBox="1"/>
              <p:nvPr/>
            </p:nvSpPr>
            <p:spPr>
              <a:xfrm>
                <a:off x="2028825" y="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Casetă text 63">
                <a:extLst>
                  <a:ext uri="{FF2B5EF4-FFF2-40B4-BE49-F238E27FC236}">
                    <a16:creationId xmlns="" xmlns:a16="http://schemas.microsoft.com/office/drawing/2014/main" id="{00DF8194-4D23-42E7-A3E6-BCD72547F735}"/>
                  </a:ext>
                </a:extLst>
              </p:cNvPr>
              <p:cNvSpPr txBox="1"/>
              <p:nvPr/>
            </p:nvSpPr>
            <p:spPr>
              <a:xfrm>
                <a:off x="2028825" y="123825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Dreptunghi 72">
                <a:extLst>
                  <a:ext uri="{FF2B5EF4-FFF2-40B4-BE49-F238E27FC236}">
                    <a16:creationId xmlns="" xmlns:a16="http://schemas.microsoft.com/office/drawing/2014/main" id="{90D0A711-028B-4B9D-94F0-F49EE4F76E79}"/>
                  </a:ext>
                </a:extLst>
              </p:cNvPr>
              <p:cNvSpPr/>
              <p:nvPr/>
            </p:nvSpPr>
            <p:spPr>
              <a:xfrm>
                <a:off x="5693138" y="400049"/>
                <a:ext cx="1552576" cy="866776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Scadere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populatie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="" xmlns:a16="http://schemas.microsoft.com/office/drawing/2014/main" id="{36F5F340-626A-4C3F-BB50-22003CE8BB5F}"/>
                  </a:ext>
                </a:extLst>
              </p:cNvPr>
              <p:cNvSpPr/>
              <p:nvPr/>
            </p:nvSpPr>
            <p:spPr>
              <a:xfrm flipH="1">
                <a:off x="4105760" y="361951"/>
                <a:ext cx="1781176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="" xmlns:a16="http://schemas.microsoft.com/office/drawing/2014/main" id="{DE1AF429-0083-465A-A5A8-336454ED0A5E}"/>
                  </a:ext>
                </a:extLst>
              </p:cNvPr>
              <p:cNvSpPr/>
              <p:nvPr/>
            </p:nvSpPr>
            <p:spPr>
              <a:xfrm flipH="1" flipV="1">
                <a:off x="4105760" y="714375"/>
                <a:ext cx="1781176" cy="581025"/>
              </a:xfrm>
              <a:prstGeom prst="arc">
                <a:avLst>
                  <a:gd name="adj1" fmla="val 1167670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Casetă text 62">
                <a:extLst>
                  <a:ext uri="{FF2B5EF4-FFF2-40B4-BE49-F238E27FC236}">
                    <a16:creationId xmlns="" xmlns:a16="http://schemas.microsoft.com/office/drawing/2014/main" id="{44768251-EA63-428C-96A2-C6021DB30B41}"/>
                  </a:ext>
                </a:extLst>
              </p:cNvPr>
              <p:cNvSpPr txBox="1"/>
              <p:nvPr/>
            </p:nvSpPr>
            <p:spPr>
              <a:xfrm>
                <a:off x="4867759" y="0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asetă text 63">
                <a:extLst>
                  <a:ext uri="{FF2B5EF4-FFF2-40B4-BE49-F238E27FC236}">
                    <a16:creationId xmlns="" xmlns:a16="http://schemas.microsoft.com/office/drawing/2014/main" id="{2B3A7DF3-C845-42DB-AA45-20D9388E1AA5}"/>
                  </a:ext>
                </a:extLst>
              </p:cNvPr>
              <p:cNvSpPr txBox="1"/>
              <p:nvPr/>
            </p:nvSpPr>
            <p:spPr>
              <a:xfrm>
                <a:off x="4867759" y="1068166"/>
                <a:ext cx="230515" cy="32314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FD0BB9B6-8168-4BFB-B56A-6FF9D556BDAD}"/>
                  </a:ext>
                </a:extLst>
              </p:cNvPr>
              <p:cNvSpPr/>
              <p:nvPr/>
            </p:nvSpPr>
            <p:spPr>
              <a:xfrm flipH="1">
                <a:off x="5902244" y="774940"/>
                <a:ext cx="3005485" cy="3605025"/>
              </a:xfrm>
              <a:prstGeom prst="arc">
                <a:avLst>
                  <a:gd name="adj1" fmla="val 10647654"/>
                  <a:gd name="adj2" fmla="val 1656635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Arc 98">
                <a:extLst>
                  <a:ext uri="{FF2B5EF4-FFF2-40B4-BE49-F238E27FC236}">
                    <a16:creationId xmlns="" xmlns:a16="http://schemas.microsoft.com/office/drawing/2014/main" id="{0C17C8AE-F372-45B5-8BDA-DF8C7BEF62A2}"/>
                  </a:ext>
                </a:extLst>
              </p:cNvPr>
              <p:cNvSpPr/>
              <p:nvPr/>
            </p:nvSpPr>
            <p:spPr>
              <a:xfrm rot="5400000" flipH="1">
                <a:off x="3863538" y="-91150"/>
                <a:ext cx="3193047" cy="7017360"/>
              </a:xfrm>
              <a:prstGeom prst="arc">
                <a:avLst>
                  <a:gd name="adj1" fmla="val 10647654"/>
                  <a:gd name="adj2" fmla="val 16232873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Arc 99">
                <a:extLst>
                  <a:ext uri="{FF2B5EF4-FFF2-40B4-BE49-F238E27FC236}">
                    <a16:creationId xmlns="" xmlns:a16="http://schemas.microsoft.com/office/drawing/2014/main" id="{95B5CF29-07DA-4F76-859D-22CD12D4D12A}"/>
                  </a:ext>
                </a:extLst>
              </p:cNvPr>
              <p:cNvSpPr/>
              <p:nvPr/>
            </p:nvSpPr>
            <p:spPr>
              <a:xfrm rot="16200000" flipH="1">
                <a:off x="-1642837" y="668590"/>
                <a:ext cx="3193049" cy="3393262"/>
              </a:xfrm>
              <a:prstGeom prst="arc">
                <a:avLst>
                  <a:gd name="adj1" fmla="val 10647654"/>
                  <a:gd name="adj2" fmla="val 1656635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Dreptunghi 101">
                <a:extLst>
                  <a:ext uri="{FF2B5EF4-FFF2-40B4-BE49-F238E27FC236}">
                    <a16:creationId xmlns="" xmlns:a16="http://schemas.microsoft.com/office/drawing/2014/main" id="{631EDDEB-1D5C-4B02-BAC0-594B8C4DE003}"/>
                  </a:ext>
                </a:extLst>
              </p:cNvPr>
              <p:cNvSpPr/>
              <p:nvPr/>
            </p:nvSpPr>
            <p:spPr>
              <a:xfrm>
                <a:off x="1988994" y="4592609"/>
                <a:ext cx="3393264" cy="86677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Hrana</a:t>
                </a:r>
                <a:r>
                  <a:rPr lang="en-US" b="1" kern="0" dirty="0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Individ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913FFA9A-245F-419A-A688-35BE78052FED}"/>
                  </a:ext>
                </a:extLst>
              </p:cNvPr>
              <p:cNvSpPr/>
              <p:nvPr/>
            </p:nvSpPr>
            <p:spPr>
              <a:xfrm rot="5400000" flipH="1">
                <a:off x="-40628" y="-123697"/>
                <a:ext cx="3664816" cy="7017360"/>
              </a:xfrm>
              <a:prstGeom prst="arc">
                <a:avLst>
                  <a:gd name="adj1" fmla="val 5334867"/>
                  <a:gd name="adj2" fmla="val 1113277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Casetă text 63">
                <a:extLst>
                  <a:ext uri="{FF2B5EF4-FFF2-40B4-BE49-F238E27FC236}">
                    <a16:creationId xmlns="" xmlns:a16="http://schemas.microsoft.com/office/drawing/2014/main" id="{BF92BD92-1B99-4F08-A652-4935EFDC45F9}"/>
                  </a:ext>
                </a:extLst>
              </p:cNvPr>
              <p:cNvSpPr txBox="1"/>
              <p:nvPr/>
            </p:nvSpPr>
            <p:spPr>
              <a:xfrm>
                <a:off x="-686020" y="273815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Casetă text 63">
                <a:extLst>
                  <a:ext uri="{FF2B5EF4-FFF2-40B4-BE49-F238E27FC236}">
                    <a16:creationId xmlns="" xmlns:a16="http://schemas.microsoft.com/office/drawing/2014/main" id="{2C39D584-1C92-4BDC-8560-F6A9DB7CA8FB}"/>
                  </a:ext>
                </a:extLst>
              </p:cNvPr>
              <p:cNvSpPr txBox="1"/>
              <p:nvPr/>
            </p:nvSpPr>
            <p:spPr>
              <a:xfrm>
                <a:off x="-2179191" y="3417528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Casetă text 63">
                <a:extLst>
                  <a:ext uri="{FF2B5EF4-FFF2-40B4-BE49-F238E27FC236}">
                    <a16:creationId xmlns="" xmlns:a16="http://schemas.microsoft.com/office/drawing/2014/main" id="{BC1015EB-A7A0-407F-93B5-308A97406732}"/>
                  </a:ext>
                </a:extLst>
              </p:cNvPr>
              <p:cNvSpPr txBox="1"/>
              <p:nvPr/>
            </p:nvSpPr>
            <p:spPr>
              <a:xfrm>
                <a:off x="3722332" y="3739596"/>
                <a:ext cx="230514" cy="32314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Casetă text 63">
                <a:extLst>
                  <a:ext uri="{FF2B5EF4-FFF2-40B4-BE49-F238E27FC236}">
                    <a16:creationId xmlns="" xmlns:a16="http://schemas.microsoft.com/office/drawing/2014/main" id="{C1D7FCA1-465D-442A-9FAD-EF25915167EE}"/>
                  </a:ext>
                </a:extLst>
              </p:cNvPr>
              <p:cNvSpPr txBox="1"/>
              <p:nvPr/>
            </p:nvSpPr>
            <p:spPr>
              <a:xfrm>
                <a:off x="8333610" y="3269277"/>
                <a:ext cx="230514" cy="32314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Casetă text 63">
                <a:extLst>
                  <a:ext uri="{FF2B5EF4-FFF2-40B4-BE49-F238E27FC236}">
                    <a16:creationId xmlns="" xmlns:a16="http://schemas.microsoft.com/office/drawing/2014/main" id="{7AAAE19D-6C9B-4292-B343-0E52FE8E363A}"/>
                  </a:ext>
                </a:extLst>
              </p:cNvPr>
              <p:cNvSpPr txBox="1"/>
              <p:nvPr/>
            </p:nvSpPr>
            <p:spPr>
              <a:xfrm>
                <a:off x="7533276" y="256831"/>
                <a:ext cx="29083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Dreptunghi 134">
                <a:extLst>
                  <a:ext uri="{FF2B5EF4-FFF2-40B4-BE49-F238E27FC236}">
                    <a16:creationId xmlns="" xmlns:a16="http://schemas.microsoft.com/office/drawing/2014/main" id="{2F7E9FB1-0744-44F6-8BAD-7C5D01B9B42F}"/>
                  </a:ext>
                </a:extLst>
              </p:cNvPr>
              <p:cNvSpPr/>
              <p:nvPr/>
            </p:nvSpPr>
            <p:spPr>
              <a:xfrm>
                <a:off x="-1676964" y="5761127"/>
                <a:ext cx="2625192" cy="86677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Productie</a:t>
                </a:r>
                <a:r>
                  <a:rPr lang="en-US" b="1" kern="0" dirty="0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kern="0" dirty="0" err="1">
                    <a:solidFill>
                      <a:srgbClr val="00206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hrana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Arc 135">
                <a:extLst>
                  <a:ext uri="{FF2B5EF4-FFF2-40B4-BE49-F238E27FC236}">
                    <a16:creationId xmlns="" xmlns:a16="http://schemas.microsoft.com/office/drawing/2014/main" id="{D0C39745-E2B5-45ED-9F73-A828DD6DA120}"/>
                  </a:ext>
                </a:extLst>
              </p:cNvPr>
              <p:cNvSpPr/>
              <p:nvPr/>
            </p:nvSpPr>
            <p:spPr>
              <a:xfrm rot="5222559" flipH="1">
                <a:off x="-14917" y="3555044"/>
                <a:ext cx="1937446" cy="3393262"/>
              </a:xfrm>
              <a:prstGeom prst="arc">
                <a:avLst>
                  <a:gd name="adj1" fmla="val 10647654"/>
                  <a:gd name="adj2" fmla="val 1559701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Casetă text 63">
                <a:extLst>
                  <a:ext uri="{FF2B5EF4-FFF2-40B4-BE49-F238E27FC236}">
                    <a16:creationId xmlns="" xmlns:a16="http://schemas.microsoft.com/office/drawing/2014/main" id="{012E8D74-653E-4E78-958F-42189CEA0635}"/>
                  </a:ext>
                </a:extLst>
              </p:cNvPr>
              <p:cNvSpPr txBox="1"/>
              <p:nvPr/>
            </p:nvSpPr>
            <p:spPr>
              <a:xfrm>
                <a:off x="2326640" y="5607585"/>
                <a:ext cx="290830" cy="3143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upare 49">
              <a:extLst>
                <a:ext uri="{FF2B5EF4-FFF2-40B4-BE49-F238E27FC236}">
                  <a16:creationId xmlns="" xmlns:a16="http://schemas.microsoft.com/office/drawing/2014/main" id="{82F1991A-5488-4390-B1A9-B8FAA47EF047}"/>
                </a:ext>
              </a:extLst>
            </p:cNvPr>
            <p:cNvGrpSpPr/>
            <p:nvPr/>
          </p:nvGrpSpPr>
          <p:grpSpPr>
            <a:xfrm>
              <a:off x="966471" y="94906"/>
              <a:ext cx="5208490" cy="3161769"/>
              <a:chOff x="-919479" y="-438494"/>
              <a:chExt cx="5208490" cy="3161769"/>
            </a:xfrm>
          </p:grpSpPr>
          <p:sp>
            <p:nvSpPr>
              <p:cNvPr id="51" name="Arc 50">
                <a:extLst>
                  <a:ext uri="{FF2B5EF4-FFF2-40B4-BE49-F238E27FC236}">
                    <a16:creationId xmlns="" xmlns:a16="http://schemas.microsoft.com/office/drawing/2014/main" id="{B9FA341F-6246-4540-80F7-627CA95F4DFC}"/>
                  </a:ext>
                </a:extLst>
              </p:cNvPr>
              <p:cNvSpPr/>
              <p:nvPr/>
            </p:nvSpPr>
            <p:spPr>
              <a:xfrm flipH="1" flipV="1">
                <a:off x="0" y="38100"/>
                <a:ext cx="586105" cy="571500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Casetă text 76">
                <a:extLst>
                  <a:ext uri="{FF2B5EF4-FFF2-40B4-BE49-F238E27FC236}">
                    <a16:creationId xmlns="" xmlns:a16="http://schemas.microsoft.com/office/drawing/2014/main" id="{93AC63E1-F08F-4FD9-8F25-65E9AE5E85FD}"/>
                  </a:ext>
                </a:extLst>
              </p:cNvPr>
              <p:cNvSpPr txBox="1"/>
              <p:nvPr/>
            </p:nvSpPr>
            <p:spPr>
              <a:xfrm>
                <a:off x="165073" y="-141450"/>
                <a:ext cx="428624" cy="4762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Casetă text 76">
                <a:extLst>
                  <a:ext uri="{FF2B5EF4-FFF2-40B4-BE49-F238E27FC236}">
                    <a16:creationId xmlns="" xmlns:a16="http://schemas.microsoft.com/office/drawing/2014/main" id="{F444F35A-C805-4505-9B51-2784EACE7651}"/>
                  </a:ext>
                </a:extLst>
              </p:cNvPr>
              <p:cNvSpPr txBox="1"/>
              <p:nvPr/>
            </p:nvSpPr>
            <p:spPr>
              <a:xfrm>
                <a:off x="3008093" y="-438494"/>
                <a:ext cx="428625" cy="4762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="" xmlns:a16="http://schemas.microsoft.com/office/drawing/2014/main" id="{AD8B0E69-0341-4491-B28E-9F853EE5E56E}"/>
                  </a:ext>
                </a:extLst>
              </p:cNvPr>
              <p:cNvSpPr/>
              <p:nvPr/>
            </p:nvSpPr>
            <p:spPr>
              <a:xfrm flipH="1" flipV="1">
                <a:off x="2885919" y="38100"/>
                <a:ext cx="586105" cy="571500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FA03BE55-BF2A-481E-857C-4018943C550E}"/>
                  </a:ext>
                </a:extLst>
              </p:cNvPr>
              <p:cNvSpPr/>
              <p:nvPr/>
            </p:nvSpPr>
            <p:spPr>
              <a:xfrm flipH="1" flipV="1">
                <a:off x="-919479" y="2113887"/>
                <a:ext cx="586105" cy="571499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lg" len="lg"/>
                <a:tailEnd type="triangl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Casetă text 76">
                <a:extLst>
                  <a:ext uri="{FF2B5EF4-FFF2-40B4-BE49-F238E27FC236}">
                    <a16:creationId xmlns="" xmlns:a16="http://schemas.microsoft.com/office/drawing/2014/main" id="{3A21FD1B-1385-44FD-85D6-CBEB06D79AC4}"/>
                  </a:ext>
                </a:extLst>
              </p:cNvPr>
              <p:cNvSpPr txBox="1"/>
              <p:nvPr/>
            </p:nvSpPr>
            <p:spPr>
              <a:xfrm>
                <a:off x="-741095" y="1948477"/>
                <a:ext cx="428624" cy="4762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Arc 132">
                <a:extLst>
                  <a:ext uri="{FF2B5EF4-FFF2-40B4-BE49-F238E27FC236}">
                    <a16:creationId xmlns="" xmlns:a16="http://schemas.microsoft.com/office/drawing/2014/main" id="{2436323B-D6D1-4E61-A46B-0EEF4F029C8F}"/>
                  </a:ext>
                </a:extLst>
              </p:cNvPr>
              <p:cNvSpPr/>
              <p:nvPr/>
            </p:nvSpPr>
            <p:spPr>
              <a:xfrm flipH="1" flipV="1">
                <a:off x="3702906" y="2151776"/>
                <a:ext cx="586105" cy="571499"/>
              </a:xfrm>
              <a:prstGeom prst="arc">
                <a:avLst>
                  <a:gd name="adj1" fmla="val 765241"/>
                  <a:gd name="adj2" fmla="val 20384965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triangle" w="lg" len="lg"/>
                <a:tailEnd type="none" w="lg" len="lg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Casetă text 76">
                <a:extLst>
                  <a:ext uri="{FF2B5EF4-FFF2-40B4-BE49-F238E27FC236}">
                    <a16:creationId xmlns="" xmlns:a16="http://schemas.microsoft.com/office/drawing/2014/main" id="{2F0590BE-906A-4DC7-8504-D941A3C574FD}"/>
                  </a:ext>
                </a:extLst>
              </p:cNvPr>
              <p:cNvSpPr txBox="1"/>
              <p:nvPr/>
            </p:nvSpPr>
            <p:spPr>
              <a:xfrm>
                <a:off x="3841354" y="1703510"/>
                <a:ext cx="428624" cy="4762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Casetă text 81">
            <a:extLst>
              <a:ext uri="{FF2B5EF4-FFF2-40B4-BE49-F238E27FC236}">
                <a16:creationId xmlns="" xmlns:a16="http://schemas.microsoft.com/office/drawing/2014/main" id="{7E237DB3-41B9-42A0-824B-AD80B72218B2}"/>
              </a:ext>
            </a:extLst>
          </p:cNvPr>
          <p:cNvSpPr txBox="1"/>
          <p:nvPr/>
        </p:nvSpPr>
        <p:spPr>
          <a:xfrm>
            <a:off x="4322505" y="1674190"/>
            <a:ext cx="3254370" cy="43355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cauzalitate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9D6F63F7-41C1-485B-AC9F-A8666C5915AA}"/>
              </a:ext>
            </a:extLst>
          </p:cNvPr>
          <p:cNvSpPr/>
          <p:nvPr/>
        </p:nvSpPr>
        <p:spPr>
          <a:xfrm>
            <a:off x="1741441" y="4116383"/>
            <a:ext cx="606235" cy="461058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asetă text 49">
            <a:extLst>
              <a:ext uri="{FF2B5EF4-FFF2-40B4-BE49-F238E27FC236}">
                <a16:creationId xmlns="" xmlns:a16="http://schemas.microsoft.com/office/drawing/2014/main" id="{01BF46CF-50EB-417C-8B1D-4720D15E11E0}"/>
              </a:ext>
            </a:extLst>
          </p:cNvPr>
          <p:cNvSpPr txBox="1"/>
          <p:nvPr/>
        </p:nvSpPr>
        <p:spPr>
          <a:xfrm>
            <a:off x="401081" y="4138489"/>
            <a:ext cx="1340360" cy="208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atalitate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D8C0F2DE-6EFA-42DB-BB95-6B9B9389D771}"/>
              </a:ext>
            </a:extLst>
          </p:cNvPr>
          <p:cNvSpPr/>
          <p:nvPr/>
        </p:nvSpPr>
        <p:spPr>
          <a:xfrm>
            <a:off x="9366391" y="4164008"/>
            <a:ext cx="606235" cy="461058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Casetă text 49">
            <a:extLst>
              <a:ext uri="{FF2B5EF4-FFF2-40B4-BE49-F238E27FC236}">
                <a16:creationId xmlns="" xmlns:a16="http://schemas.microsoft.com/office/drawing/2014/main" id="{AD7A29EF-88B9-430F-B1D3-890CB0D7B8E1}"/>
              </a:ext>
            </a:extLst>
          </p:cNvPr>
          <p:cNvSpPr txBox="1"/>
          <p:nvPr/>
        </p:nvSpPr>
        <p:spPr>
          <a:xfrm>
            <a:off x="9982544" y="4186114"/>
            <a:ext cx="1340360" cy="208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Mortalitate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drept cu săgeată 3">
            <a:extLst>
              <a:ext uri="{FF2B5EF4-FFF2-40B4-BE49-F238E27FC236}">
                <a16:creationId xmlns="" xmlns:a16="http://schemas.microsoft.com/office/drawing/2014/main" id="{56639B3E-CDBA-464A-9457-012C9B6EC9F5}"/>
              </a:ext>
            </a:extLst>
          </p:cNvPr>
          <p:cNvCxnSpPr>
            <a:stCxn id="53" idx="2"/>
            <a:endCxn id="102" idx="0"/>
          </p:cNvCxnSpPr>
          <p:nvPr/>
        </p:nvCxnSpPr>
        <p:spPr>
          <a:xfrm>
            <a:off x="5886335" y="3208766"/>
            <a:ext cx="0" cy="2239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0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407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Acrobat Document</vt:lpstr>
      <vt:lpstr>DINAMICA DE SISTEM</vt:lpstr>
      <vt:lpstr>DEFINITIE</vt:lpstr>
      <vt:lpstr>FUNDAMENTARE</vt:lpstr>
      <vt:lpstr>OBIECTE UTILIZATE</vt:lpstr>
      <vt:lpstr>DIAGRAME DE FLUX</vt:lpstr>
      <vt:lpstr>Diagrame de cauzalitate</vt:lpstr>
      <vt:lpstr>Exemplul 1: Dinamica depozitelor la banca</vt:lpstr>
      <vt:lpstr>Exemplul 2: Dinamica populatiei</vt:lpstr>
      <vt:lpstr>Exemplul 3: Dinamica populatiei/hrana</vt:lpstr>
      <vt:lpstr>Exemplul 4: PRESIUNEA PROGRAMARII</vt:lpstr>
      <vt:lpstr>Exemplul 5: Introducerea unui nou produs</vt:lpstr>
      <vt:lpstr>Exemplul 5: Introducerea unui nou produs</vt:lpstr>
      <vt:lpstr>ALTE EXEMPLE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Softuri pentru modelarea dinamica a sistemelor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DINAMICA DE SISTEM</dc:title>
  <dc:creator>Marghescu Mihai Bogdan</dc:creator>
  <cp:lastModifiedBy>Microsoft account</cp:lastModifiedBy>
  <cp:revision>39</cp:revision>
  <dcterms:created xsi:type="dcterms:W3CDTF">2021-03-29T08:02:22Z</dcterms:created>
  <dcterms:modified xsi:type="dcterms:W3CDTF">2022-03-26T03:32:14Z</dcterms:modified>
</cp:coreProperties>
</file>