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1" r:id="rId2"/>
    <p:sldId id="267" r:id="rId3"/>
    <p:sldId id="268" r:id="rId4"/>
    <p:sldId id="269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116" d="100"/>
          <a:sy n="116" d="100"/>
        </p:scale>
        <p:origin x="336" y="22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5/14/2026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5/14/2026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5/14/2026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5/14/2026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5/14/2026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Exemple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De la idee la rezultat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601200" cy="609600"/>
          </a:xfrm>
        </p:spPr>
        <p:txBody>
          <a:bodyPr/>
          <a:lstStyle/>
          <a:p>
            <a:r>
              <a:rPr lang="en-US" smtClean="0"/>
              <a:t>PayPal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555199"/>
              </p:ext>
            </p:extLst>
          </p:nvPr>
        </p:nvGraphicFramePr>
        <p:xfrm>
          <a:off x="1258917" y="768697"/>
          <a:ext cx="10158500" cy="3521267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074553"/>
                <a:gridCol w="4004031"/>
                <a:gridCol w="407991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Istoric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1998, Max Levchin, Peter Thiel și </a:t>
                      </a:r>
                      <a:r>
                        <a:rPr lang="en-US" sz="1100">
                          <a:effectLst/>
                        </a:rPr>
                        <a:t>Luke </a:t>
                      </a:r>
                      <a:r>
                        <a:rPr lang="en-US" sz="1100" smtClean="0">
                          <a:effectLst/>
                        </a:rPr>
                        <a:t>Nosek: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smtClean="0">
                          <a:effectLst/>
                        </a:rPr>
                        <a:t>Confinity</a:t>
                      </a:r>
                      <a:r>
                        <a:rPr lang="en-US" sz="1100">
                          <a:effectLst/>
                        </a:rPr>
                        <a:t>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1999, </a:t>
                      </a:r>
                      <a:r>
                        <a:rPr lang="en-US" sz="1100">
                          <a:effectLst/>
                        </a:rPr>
                        <a:t>Elon </a:t>
                      </a:r>
                      <a:r>
                        <a:rPr lang="en-US" sz="1100" smtClean="0">
                          <a:effectLst/>
                        </a:rPr>
                        <a:t>Musk: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smtClean="0">
                          <a:effectLst/>
                        </a:rPr>
                        <a:t>X.com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effectLst/>
                        </a:rPr>
                        <a:t>Cryptografie</a:t>
                      </a:r>
                      <a:endParaRPr lang="en-US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effectLst/>
                        </a:rPr>
                        <a:t>Banca</a:t>
                      </a:r>
                      <a:endParaRPr lang="en-US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Scop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software de securitate pentru Palm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Software plati online, ecosistem financiar gigantic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Functii principale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·  criptografie, 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·  securitate software, 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·  autentificare pentru Palm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·  bancă complet online, 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·  servicii financiare digitale, 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·  plăți pe internet.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Atragere clienti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Două </a:t>
                      </a:r>
                      <a:r>
                        <a:rPr lang="en-US" sz="1100" smtClean="0">
                          <a:effectLst/>
                        </a:rPr>
                        <a:t>Palm-uri </a:t>
                      </a:r>
                      <a:r>
                        <a:rPr lang="en-US" sz="1100">
                          <a:effectLst/>
                        </a:rPr>
                        <a:t>puteau comunica apropiindu-le fizic, transferand bani, printre altele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bani gratis: 10$ pentru înscriere, bani pentru invitații.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Insight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Oamenii erau impresionati fix de: </a:t>
                      </a:r>
                      <a:r>
                        <a:rPr lang="en-US" sz="1100" b="1">
                          <a:solidFill>
                            <a:srgbClr val="0070C0"/>
                          </a:solidFill>
                          <a:effectLst/>
                        </a:rPr>
                        <a:t>pot trimite bani instant altei persoane</a:t>
                      </a:r>
                      <a:endParaRPr lang="en-US" sz="1100" b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Utilizarea principala: </a:t>
                      </a:r>
                      <a:r>
                        <a:rPr lang="en-US" sz="1100" b="1">
                          <a:solidFill>
                            <a:srgbClr val="0070C0"/>
                          </a:solidFill>
                          <a:effectLst/>
                        </a:rPr>
                        <a:t>trimis bani rapid altui om pe internet.</a:t>
                      </a:r>
                      <a:endParaRPr lang="en-US" sz="1100" b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Istoric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2000: Confinity + X.com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2001: nume oficial PayPal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Utilizatorii eBay adoptă exploziv funcția: </a:t>
                      </a:r>
                      <a:r>
                        <a:rPr lang="en-US" sz="1200" b="1">
                          <a:solidFill>
                            <a:srgbClr val="0070C0"/>
                          </a:solidFill>
                          <a:effectLst/>
                        </a:rPr>
                        <a:t>send money by email.</a:t>
                      </a:r>
                      <a:endParaRPr lang="en-US" sz="1100" b="1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2002: </a:t>
                      </a:r>
                      <a:r>
                        <a:rPr lang="en-US" sz="1100">
                          <a:effectLst/>
                        </a:rPr>
                        <a:t>eBay cumpara PayPal cu ~1.5 miliarde dolari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PayPal crește mai repede decât eBay, 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PayPal valorează mai mult separat, 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2015: PayPal se separa de eBay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31763" y="4467854"/>
            <a:ext cx="5159870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Tipar</a:t>
            </a:r>
            <a:r>
              <a:rPr kumimoji="0" lang="en-US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en-US" b="1" i="0" u="none" strike="noStrike" cap="none" normalizeH="0" baseline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fondatorii construiesc un ecosistem complex, 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utilizatorii „colonizează” o componentă neașteptată, </a:t>
            </a: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acea componentă devine produsul real.</a:t>
            </a: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273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601200" cy="609600"/>
          </a:xfrm>
        </p:spPr>
        <p:txBody>
          <a:bodyPr/>
          <a:lstStyle/>
          <a:p>
            <a:r>
              <a:rPr lang="en-US"/>
              <a:t>YouTube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16996"/>
              </p:ext>
            </p:extLst>
          </p:nvPr>
        </p:nvGraphicFramePr>
        <p:xfrm>
          <a:off x="1217728" y="708455"/>
          <a:ext cx="10158500" cy="546379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074553"/>
                <a:gridCol w="808394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Istoric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2005:</a:t>
                      </a:r>
                      <a:r>
                        <a:rPr lang="en-US" sz="1400" b="1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Chad Hurley,Steve Chen,Jawed Karim (fosti angajati PayPal)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smtClean="0">
                          <a:solidFill>
                            <a:srgbClr val="FF0000"/>
                          </a:solidFill>
                        </a:rPr>
                        <a:t>Tune in, Hook up</a:t>
                      </a:r>
                      <a:endParaRPr lang="en-US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Scop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dating online, </a:t>
                      </a:r>
                    </a:p>
                    <a:p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profiluri video personale.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Functii principale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utilizatorii își făceau clipuri, </a:t>
                      </a:r>
                    </a:p>
                    <a:p>
                      <a:pPr lvl="0"/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prezentau, </a:t>
                      </a:r>
                    </a:p>
                    <a:p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găseau parteneri.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600" smtClean="0"/>
                        <a:t>Insight</a:t>
                      </a:r>
                      <a:endParaRPr lang="en-US" sz="160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Filme personale aproape deloc dar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oamenii încep să urce orice: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clipuri amuzante, animale,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concerte,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faze filmate prost,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bucăți TV,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vloguri primitive. 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Concluzie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Inovația reală nu era conținutul.</a:t>
                      </a:r>
                      <a:b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Era: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upload simplu,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player in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browser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 direct,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video care merge fără bătăi de cap. 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Functionare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milioane de oameni încercau tipuri de conținut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-&gt;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algoritmul social selecteaza ce are succes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-&gt; 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platforma evolueaza cultural -&gt; vlogul modern, influencerii, streaming-ul, </a:t>
                      </a:r>
                      <a:r>
                        <a:rPr lang="en-US" sz="1600" smtClean="0"/>
                        <a:t>videoclipurile scurte, eseurile video, clipurile de gaming comentat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etc</a:t>
                      </a:r>
                      <a:endParaRPr lang="en-US" sz="1600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782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601200" cy="609600"/>
          </a:xfrm>
        </p:spPr>
        <p:txBody>
          <a:bodyPr/>
          <a:lstStyle/>
          <a:p>
            <a:r>
              <a:rPr lang="en-US"/>
              <a:t>Slack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210485"/>
              </p:ext>
            </p:extLst>
          </p:nvPr>
        </p:nvGraphicFramePr>
        <p:xfrm>
          <a:off x="1250679" y="700217"/>
          <a:ext cx="10158500" cy="4189985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074553"/>
                <a:gridCol w="808394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Istoric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2009:</a:t>
                      </a:r>
                      <a:r>
                        <a:rPr lang="en-US" sz="1400" b="1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Stewart Butterfield.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(fost angajat Flickr): </a:t>
                      </a:r>
                      <a:r>
                        <a:rPr lang="en-US" sz="1400" smtClean="0"/>
                        <a:t>Tiny Speck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Joc online:</a:t>
                      </a:r>
                      <a:r>
                        <a:rPr lang="en-US" sz="1800" b="1" kern="1200" baseline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Glitch</a:t>
                      </a:r>
                      <a:endParaRPr lang="en-US" sz="18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Scop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artistic, </a:t>
                      </a:r>
                    </a:p>
                    <a:p>
                      <a:pPr marL="285750" lvl="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ciudat, </a:t>
                      </a:r>
                    </a:p>
                    <a:p>
                      <a:pPr marL="285750" lvl="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creativ, </a:t>
                      </a:r>
                    </a:p>
                    <a:p>
                      <a:pPr marL="285750" indent="-285750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foarte ambițios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</a:rPr>
                        <a:t>Colateral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Pentru comunicare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eficienta între: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programatori, artiști, designeri, remote workers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Construit </a:t>
                      </a:r>
                      <a:r>
                        <a:rPr lang="en-US" sz="1600" b="1" kern="120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propriul sistem intern:</a:t>
                      </a:r>
                      <a:r>
                        <a:rPr lang="en-US" sz="1600" b="1" kern="1200" baseline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chat, partajare fișiere, istoric, căutare, canale tematice.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smtClean="0"/>
                        <a:t>Insight</a:t>
                      </a:r>
                      <a:endParaRPr lang="en-US" sz="160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toți cei care vedeau tool-ul spuneau: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„Asta vrem.”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b="1" kern="120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 jocul.</a:t>
                      </a:r>
                      <a:br>
                        <a:rPr lang="en-US" sz="1600" b="1" kern="120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600" b="1" kern="120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 Chat-ul intern. 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Concluzie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valoarea reală produsă accidental era </a:t>
                      </a:r>
                      <a:r>
                        <a:rPr lang="en-US" sz="16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infrastructura de colaborare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Așa apare </a:t>
                      </a:r>
                      <a:r>
                        <a:rPr lang="en-US" sz="1600" b="1" kern="120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SLACK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“Searchable Log of All Communication and Knowledge” (2013)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Tipar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trăsătură dezvoltată pentru un scop devine utilă pentru altul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2378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601200" cy="609600"/>
          </a:xfrm>
        </p:spPr>
        <p:txBody>
          <a:bodyPr/>
          <a:lstStyle/>
          <a:p>
            <a:r>
              <a:rPr lang="en-US"/>
              <a:t>Twitter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433451"/>
              </p:ext>
            </p:extLst>
          </p:nvPr>
        </p:nvGraphicFramePr>
        <p:xfrm>
          <a:off x="1473101" y="362466"/>
          <a:ext cx="10158500" cy="580421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714943"/>
                <a:gridCol w="844355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Istoric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2005:</a:t>
                      </a:r>
                      <a:r>
                        <a:rPr lang="en-US" sz="1600" b="1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smtClean="0"/>
                        <a:t>Evan Williams, Noah Glass:</a:t>
                      </a:r>
                      <a:r>
                        <a:rPr lang="en-US" sz="1600" baseline="0" smtClean="0"/>
                        <a:t> </a:t>
                      </a:r>
                      <a:r>
                        <a:rPr lang="en-US" sz="1600" smtClean="0"/>
                        <a:t>Odeon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Podcast</a:t>
                      </a:r>
                      <a:endParaRPr lang="en-US" sz="16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Scop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instrumente podcast, </a:t>
                      </a:r>
                    </a:p>
                    <a:p>
                      <a:pPr marL="285750" lvl="0" indent="-28575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distribuție audio, </a:t>
                      </a:r>
                    </a:p>
                    <a:p>
                      <a:pPr marL="285750" lvl="0" indent="-28575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infrastructură media. 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</a:rPr>
                        <a:t>Colateral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Apple introduce podcasting direct în iTunes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gigantul dominant intră fix pe piața Odeon)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=&gt; 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Odeo devine aproape irelevantă peste noapte.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/>
                        <a:t>Insight</a:t>
                      </a:r>
                      <a:endParaRPr lang="en-US" sz="160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Ce altceva putem face!?</a:t>
                      </a:r>
                      <a:endParaRPr lang="en-US" sz="1600" b="1" kern="120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  <a:latin typeface="+mn-lt"/>
                          <a:ea typeface="+mn-ea"/>
                          <a:cs typeface="+mn-cs"/>
                        </a:rPr>
                        <a:t>Idee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statusuri scurte, </a:t>
                      </a:r>
                    </a:p>
                    <a:p>
                      <a:pPr lvl="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trimise rapid, </a:t>
                      </a:r>
                    </a:p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ca SMS-uri publice. 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Concluzie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 credeau ei ca vor oamenii: </a:t>
                      </a:r>
                      <a:r>
                        <a:rPr lang="en-US" sz="16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informație profundă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 voiau de fapt:</a:t>
                      </a:r>
                      <a:r>
                        <a:rPr lang="en-US" sz="16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prezență continuă, puls social, reacție instantă, rețele emergente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Twitter devine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 nervos social, breaking news, propagare de meme, conversație globală în timp real</a:t>
                      </a: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Efect cultural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activism politic, </a:t>
                      </a:r>
                    </a:p>
                    <a:p>
                      <a:pPr marL="285750" lvl="0" indent="-28575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revoluții organizate online, </a:t>
                      </a:r>
                    </a:p>
                    <a:p>
                      <a:pPr marL="285750" lvl="0" indent="-28575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jurnalism live, </a:t>
                      </a:r>
                    </a:p>
                    <a:p>
                      <a:pPr marL="285750" lvl="0" indent="-28575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meme culture, </a:t>
                      </a:r>
                    </a:p>
                    <a:p>
                      <a:pPr marL="285750" lvl="0" indent="-28575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shitposting, </a:t>
                      </a:r>
                    </a:p>
                    <a:p>
                      <a:pPr marL="285750" lvl="0" indent="-285750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influență geopolitică.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691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601200" cy="609600"/>
          </a:xfrm>
        </p:spPr>
        <p:txBody>
          <a:bodyPr/>
          <a:lstStyle/>
          <a:p>
            <a:r>
              <a:rPr lang="en-US" smtClean="0"/>
              <a:t>Tipar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12754" y="401613"/>
            <a:ext cx="4282467" cy="6006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10156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Planul inițial aproape eșuează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dating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video, </a:t>
            </a: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joc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online, </a:t>
            </a: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podcasting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Apare ceva periferic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upload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video, </a:t>
            </a: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chat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intern, </a:t>
            </a: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statusuri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SMS. </a:t>
            </a: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Fondatorii observă utilizarea reală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își forțează teoria inițială.</a:t>
            </a: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Schimba direc</a:t>
            </a:r>
            <a:r>
              <a:rPr lang="en-US" b="1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Spre ceva ce au observat</a:t>
            </a:r>
            <a:r>
              <a:rPr kumimoji="0" lang="en-US" sz="1400" b="0" i="0" u="none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activitate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Utilizatorii explorează posibilitățile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forme noi de utilizare imposibil de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prezis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In </a:t>
            </a:r>
            <a:r>
              <a:rPr lang="en-US" b="1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sistemele complexe foarte des:</a:t>
            </a:r>
            <a:endParaRPr lang="en-US" b="1">
              <a:solidFill>
                <a:srgbClr val="C00000"/>
              </a:solidFill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soluția reală apare lateral, </a:t>
            </a:r>
            <a:endParaRPr lang="en-US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accidental, </a:t>
            </a:r>
            <a:endParaRPr lang="en-US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utilizări neplanificate, </a:t>
            </a:r>
            <a:endParaRPr lang="en-US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explorarea haotică a spațiului posibilităților.</a:t>
            </a:r>
          </a:p>
          <a:p>
            <a:pPr lvl="1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 </a:t>
            </a:r>
            <a:r>
              <a:rPr lang="en-US" sz="1400" b="1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 executarea perfectă a planului </a:t>
            </a:r>
            <a:r>
              <a:rPr lang="en-US" sz="1400" b="1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inițial</a:t>
            </a:r>
            <a:r>
              <a:rPr lang="en-US" sz="1400" b="1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7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"/>
            <a:ext cx="12126097" cy="609600"/>
          </a:xfrm>
        </p:spPr>
        <p:txBody>
          <a:bodyPr>
            <a:normAutofit fontScale="90000"/>
          </a:bodyPr>
          <a:lstStyle/>
          <a:p>
            <a:r>
              <a:rPr lang="en-US" smtClean="0"/>
              <a:t>Mediul de lucru propice ca </a:t>
            </a:r>
            <a:r>
              <a:rPr lang="en-US" smtClean="0">
                <a:solidFill>
                  <a:srgbClr val="002060"/>
                </a:solidFill>
              </a:rPr>
              <a:t>accelerator evolutiv</a:t>
            </a:r>
            <a:r>
              <a:rPr lang="en-US" smtClean="0"/>
              <a:t> </a:t>
            </a:r>
            <a:r>
              <a:rPr lang="en-US"/>
              <a:t>pentru antreprenori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012754" y="837630"/>
            <a:ext cx="4282467" cy="5134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101568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C00000"/>
                </a:solidFill>
              </a:rPr>
              <a:t>- firma este </a:t>
            </a:r>
            <a:r>
              <a:rPr lang="en-US" b="1">
                <a:solidFill>
                  <a:srgbClr val="C00000"/>
                </a:solidFill>
              </a:rPr>
              <a:t>într-un mediu extrem: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creștere explozivă,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concurență violentă,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atacuri de fraudă constante,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infrastructură </a:t>
            </a:r>
            <a:r>
              <a:rPr lang="en-US"/>
              <a:t>care </a:t>
            </a:r>
            <a:r>
              <a:rPr lang="en-US" smtClean="0"/>
              <a:t>cedeaz</a:t>
            </a:r>
            <a:r>
              <a:rPr lang="en-US"/>
              <a:t>ă</a:t>
            </a:r>
            <a:r>
              <a:rPr lang="en-US" smtClean="0"/>
              <a:t>, </a:t>
            </a:r>
            <a:endParaRPr lang="en-US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schimbări rapide,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presiune enormă. </a:t>
            </a:r>
          </a:p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C00000"/>
                </a:solidFill>
              </a:rPr>
              <a:t>- care selecteaza </a:t>
            </a:r>
            <a:r>
              <a:rPr lang="en-US" b="1">
                <a:solidFill>
                  <a:srgbClr val="C00000"/>
                </a:solidFill>
              </a:rPr>
              <a:t>oameni: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adaptabili,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obsesivi,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dispuși să experimenteze,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confortabili cu haosul. </a:t>
            </a:r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856603" y="863277"/>
            <a:ext cx="4282467" cy="5083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101568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C00000"/>
                </a:solidFill>
              </a:rPr>
              <a:t>- Astfel de firme in Romania:</a:t>
            </a:r>
            <a:endParaRPr lang="en-US" b="1">
              <a:solidFill>
                <a:srgbClr val="C00000"/>
              </a:solidFill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mtClean="0"/>
              <a:t>fintech</a:t>
            </a:r>
            <a:r>
              <a:rPr lang="en-US"/>
              <a:t>, </a:t>
            </a:r>
            <a:endParaRPr lang="en-US" sz="160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mtClean="0"/>
              <a:t>E-commerce</a:t>
            </a:r>
            <a:r>
              <a:rPr lang="en-US"/>
              <a:t>, </a:t>
            </a:r>
            <a:endParaRPr lang="en-US" sz="160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mtClean="0"/>
              <a:t>ride-sharing/delivery</a:t>
            </a:r>
            <a:r>
              <a:rPr lang="en-US"/>
              <a:t>, </a:t>
            </a:r>
            <a:endParaRPr lang="en-US" sz="160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mtClean="0"/>
              <a:t>betting/gambling </a:t>
            </a:r>
            <a:r>
              <a:rPr lang="en-US"/>
              <a:t>online, </a:t>
            </a:r>
            <a:endParaRPr lang="en-US" sz="160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mtClean="0"/>
              <a:t>cybersecurity</a:t>
            </a:r>
            <a:r>
              <a:rPr lang="en-US"/>
              <a:t>, </a:t>
            </a:r>
            <a:endParaRPr lang="en-US" sz="160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mtClean="0"/>
              <a:t>cloud/AI. </a:t>
            </a:r>
            <a:endParaRPr lang="en-US"/>
          </a:p>
          <a:p>
            <a:pPr>
              <a:lnSpc>
                <a:spcPct val="150000"/>
              </a:lnSpc>
            </a:pPr>
            <a:r>
              <a:rPr lang="en-US" b="1" smtClean="0">
                <a:solidFill>
                  <a:srgbClr val="C00000"/>
                </a:solidFill>
              </a:rPr>
              <a:t>- Cum ar fi:</a:t>
            </a:r>
            <a:endParaRPr lang="en-US" b="1">
              <a:solidFill>
                <a:srgbClr val="C00000"/>
              </a:solidFill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Finqware, </a:t>
            </a:r>
            <a:endParaRPr lang="en-US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Symphopay, </a:t>
            </a:r>
            <a:endParaRPr lang="en-US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/>
              <a:t>Pago, </a:t>
            </a:r>
            <a:endParaRPr lang="en-US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mtClean="0"/>
              <a:t>FlowX.AI</a:t>
            </a:r>
            <a:endParaRPr lang="en-US" sz="14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891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76</TotalTime>
  <Words>757</Words>
  <Application>Microsoft Office PowerPoint</Application>
  <PresentationFormat>Widescreen</PresentationFormat>
  <Paragraphs>162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Diamond Grid 16x9</vt:lpstr>
      <vt:lpstr>Exemple</vt:lpstr>
      <vt:lpstr>PayPal</vt:lpstr>
      <vt:lpstr>YouTube</vt:lpstr>
      <vt:lpstr>Slack</vt:lpstr>
      <vt:lpstr>Twitter</vt:lpstr>
      <vt:lpstr>Tipar</vt:lpstr>
      <vt:lpstr>Mediul de lucru propice ca accelerator evolutiv pentru antreprenori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Exemple</dc:title>
  <dc:creator>Microsoft account</dc:creator>
  <cp:lastModifiedBy>Microsoft account</cp:lastModifiedBy>
  <cp:revision>12</cp:revision>
  <dcterms:created xsi:type="dcterms:W3CDTF">2026-05-13T21:29:58Z</dcterms:created>
  <dcterms:modified xsi:type="dcterms:W3CDTF">2026-05-13T22:46:10Z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