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6" r:id="rId7"/>
    <p:sldId id="263" r:id="rId8"/>
    <p:sldId id="269" r:id="rId9"/>
    <p:sldId id="267" r:id="rId10"/>
    <p:sldId id="265" r:id="rId11"/>
    <p:sldId id="264" r:id="rId12"/>
    <p:sldId id="258" r:id="rId13"/>
    <p:sldId id="266" r:id="rId14"/>
    <p:sldId id="268" r:id="rId15"/>
    <p:sldId id="275" r:id="rId16"/>
    <p:sldId id="259" r:id="rId17"/>
    <p:sldId id="270" r:id="rId18"/>
    <p:sldId id="274" r:id="rId19"/>
    <p:sldId id="271" r:id="rId20"/>
    <p:sldId id="272" r:id="rId21"/>
    <p:sldId id="277" r:id="rId22"/>
    <p:sldId id="278" r:id="rId23"/>
    <p:sldId id="279" r:id="rId24"/>
    <p:sldId id="27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ine panoramică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ană cu trei i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ecuatii_punctfix.mp4" TargetMode="External"/><Relationship Id="rId2" Type="http://schemas.openxmlformats.org/officeDocument/2006/relationships/hyperlink" Target="logistic_map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atractor_nefix.mp4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Lorenz_Butterfly_1972_romana.pdf" TargetMode="External"/><Relationship Id="rId7" Type="http://schemas.openxmlformats.org/officeDocument/2006/relationships/image" Target="../media/image4.png"/><Relationship Id="rId2" Type="http://schemas.openxmlformats.org/officeDocument/2006/relationships/hyperlink" Target="Lorenz_Butterfly_197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Lorenzsatractor.pdf" TargetMode="External"/><Relationship Id="rId5" Type="http://schemas.openxmlformats.org/officeDocument/2006/relationships/hyperlink" Target="atractor.mp4" TargetMode="External"/><Relationship Id="rId4" Type="http://schemas.openxmlformats.org/officeDocument/2006/relationships/hyperlink" Target="lorenz.mp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pendul_atractor.mp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453065557-Curba-Lui-Koch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aos_triunghi.mp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Meteorologie" TargetMode="External"/><Relationship Id="rId7" Type="http://schemas.openxmlformats.org/officeDocument/2006/relationships/hyperlink" Target="https://ro.wikipedia.org/wiki/Chimie" TargetMode="External"/><Relationship Id="rId2" Type="http://schemas.openxmlformats.org/officeDocument/2006/relationships/hyperlink" Target="https://ro.wikipedia.org/wiki/Vre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.wikipedia.org/wiki/Reac%C8%9Bie_Belousov-Zhabotinsky" TargetMode="External"/><Relationship Id="rId5" Type="http://schemas.openxmlformats.org/officeDocument/2006/relationships/hyperlink" Target="https://ro.wikipedia.org/wiki/Mecanica_fluidelor" TargetMode="External"/><Relationship Id="rId4" Type="http://schemas.openxmlformats.org/officeDocument/2006/relationships/hyperlink" Target="https://ro.wikipedia.org/wiki/Pendu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gneti.mp4" TargetMode="External"/><Relationship Id="rId2" Type="http://schemas.openxmlformats.org/officeDocument/2006/relationships/hyperlink" Target="pendul_dublu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3corpuri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36B6D63C-747D-4CA3-9760-BB9FC91F81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CURS 10 BCE</a:t>
            </a:r>
            <a:br>
              <a:rPr lang="en-US" dirty="0"/>
            </a:br>
            <a:r>
              <a:rPr lang="en-US" dirty="0"/>
              <a:t>TEORIA HAOSULUI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xmlns="" id="{D7A05692-DDF9-4E54-B3E0-CD8A50991A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fluture</a:t>
            </a:r>
            <a:r>
              <a:rPr lang="en-US" dirty="0"/>
              <a:t>, </a:t>
            </a:r>
            <a:r>
              <a:rPr lang="en-US" dirty="0" err="1"/>
              <a:t>fractali</a:t>
            </a:r>
            <a:r>
              <a:rPr lang="en-US" dirty="0"/>
              <a:t>, auto-</a:t>
            </a:r>
            <a:r>
              <a:rPr lang="en-US" dirty="0" err="1"/>
              <a:t>similaritate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5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80F9529-BB95-42E7-B2BC-D8982FBF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matematice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43BF523A-3C5E-46F7-A6F9-F7EBE084B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Ecuatia</a:t>
            </a:r>
            <a:r>
              <a:rPr lang="en-US" dirty="0"/>
              <a:t> </a:t>
            </a:r>
            <a:r>
              <a:rPr lang="en-US" dirty="0" err="1"/>
              <a:t>diferentiale</a:t>
            </a:r>
            <a:r>
              <a:rPr lang="en-US" dirty="0"/>
              <a:t> =&gt; </a:t>
            </a:r>
            <a:r>
              <a:rPr lang="en-US" dirty="0" err="1"/>
              <a:t>modele</a:t>
            </a:r>
            <a:r>
              <a:rPr lang="en-US" dirty="0"/>
              <a:t> de </a:t>
            </a:r>
            <a:r>
              <a:rPr lang="en-US" dirty="0" err="1"/>
              <a:t>crestere</a:t>
            </a:r>
            <a:r>
              <a:rPr lang="en-US" dirty="0"/>
              <a:t>, </a:t>
            </a:r>
            <a:r>
              <a:rPr lang="en-US" dirty="0" err="1"/>
              <a:t>evolutie</a:t>
            </a:r>
            <a:r>
              <a:rPr lang="en-US" dirty="0"/>
              <a:t>: </a:t>
            </a:r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populatiei</a:t>
            </a:r>
            <a:r>
              <a:rPr lang="en-US" dirty="0"/>
              <a:t>, </a:t>
            </a:r>
            <a:r>
              <a:rPr lang="en-US" dirty="0" err="1"/>
              <a:t>raspandirea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epidemii</a:t>
            </a:r>
            <a:r>
              <a:rPr lang="en-US" dirty="0"/>
              <a:t>, 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zvon</a:t>
            </a:r>
            <a:r>
              <a:rPr lang="en-US" dirty="0"/>
              <a:t>, </a:t>
            </a:r>
            <a:r>
              <a:rPr lang="en-US" dirty="0" err="1"/>
              <a:t>idei</a:t>
            </a:r>
            <a:r>
              <a:rPr lang="en-US" dirty="0"/>
              <a:t>, mode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proportionala</a:t>
            </a:r>
            <a:r>
              <a:rPr lang="en-US" dirty="0"/>
              <a:t> cu </a:t>
            </a:r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existenta</a:t>
            </a:r>
            <a:endParaRPr lang="en-US" dirty="0"/>
          </a:p>
          <a:p>
            <a:r>
              <a:rPr lang="en-US" dirty="0" err="1"/>
              <a:t>dX</a:t>
            </a:r>
            <a:r>
              <a:rPr lang="en-US" dirty="0"/>
              <a:t> = r*X  =&gt; X=X(0)*e</a:t>
            </a:r>
            <a:r>
              <a:rPr lang="en-US" baseline="30000" dirty="0"/>
              <a:t>r*t</a:t>
            </a:r>
          </a:p>
          <a:p>
            <a:r>
              <a:rPr lang="en-US" dirty="0"/>
              <a:t>X</a:t>
            </a:r>
            <a:r>
              <a:rPr lang="en-US" baseline="-25000" dirty="0"/>
              <a:t>n+1</a:t>
            </a:r>
            <a:r>
              <a:rPr lang="en-US" dirty="0"/>
              <a:t> =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+ r*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=&gt;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= (1+r)</a:t>
            </a:r>
            <a:r>
              <a:rPr lang="en-US" baseline="30000" dirty="0"/>
              <a:t>n</a:t>
            </a:r>
            <a:r>
              <a:rPr lang="en-US" dirty="0"/>
              <a:t>X</a:t>
            </a:r>
            <a:r>
              <a:rPr lang="en-US" baseline="-25000" dirty="0"/>
              <a:t>0</a:t>
            </a:r>
          </a:p>
          <a:p>
            <a:r>
              <a:rPr lang="en-US" dirty="0"/>
              <a:t>X</a:t>
            </a:r>
            <a:r>
              <a:rPr lang="en-US" baseline="-25000" dirty="0"/>
              <a:t>n+1</a:t>
            </a:r>
            <a:r>
              <a:rPr lang="en-US" dirty="0"/>
              <a:t>=r*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(1-X</a:t>
            </a:r>
            <a:r>
              <a:rPr lang="en-US" baseline="-25000" dirty="0"/>
              <a:t>n</a:t>
            </a:r>
            <a:r>
              <a:rPr lang="en-US" dirty="0"/>
              <a:t>) (</a:t>
            </a:r>
            <a:r>
              <a:rPr lang="en-US" dirty="0" err="1"/>
              <a:t>ecuatia</a:t>
            </a:r>
            <a:r>
              <a:rPr lang="en-US" dirty="0"/>
              <a:t> </a:t>
            </a:r>
            <a:r>
              <a:rPr lang="en-US" dirty="0" err="1"/>
              <a:t>logistica</a:t>
            </a:r>
            <a:r>
              <a:rPr lang="en-US" dirty="0"/>
              <a:t>)</a:t>
            </a:r>
          </a:p>
          <a:p>
            <a:r>
              <a:rPr lang="en-US" dirty="0" err="1"/>
              <a:t>Ecuatia</a:t>
            </a:r>
            <a:r>
              <a:rPr lang="en-US" dirty="0"/>
              <a:t> </a:t>
            </a:r>
            <a:r>
              <a:rPr lang="en-US" dirty="0" err="1"/>
              <a:t>logistica</a:t>
            </a:r>
            <a:r>
              <a:rPr lang="en-US" dirty="0"/>
              <a:t>: </a:t>
            </a:r>
            <a:r>
              <a:rPr lang="en-US" dirty="0" err="1"/>
              <a:t>numarul</a:t>
            </a:r>
            <a:r>
              <a:rPr lang="en-US" dirty="0"/>
              <a:t> de </a:t>
            </a:r>
            <a:r>
              <a:rPr lang="en-US" dirty="0" err="1"/>
              <a:t>solutii</a:t>
            </a:r>
            <a:r>
              <a:rPr lang="en-US" dirty="0"/>
              <a:t> (</a:t>
            </a:r>
            <a:r>
              <a:rPr lang="en-US" dirty="0" err="1"/>
              <a:t>limite</a:t>
            </a:r>
            <a:r>
              <a:rPr lang="en-US" dirty="0"/>
              <a:t> ale </a:t>
            </a:r>
            <a:r>
              <a:rPr lang="en-US" dirty="0" err="1"/>
              <a:t>sirului</a:t>
            </a:r>
            <a:r>
              <a:rPr lang="en-US" dirty="0"/>
              <a:t>) </a:t>
            </a:r>
            <a:r>
              <a:rPr lang="en-US" dirty="0" err="1"/>
              <a:t>depinde</a:t>
            </a:r>
            <a:r>
              <a:rPr lang="en-US" dirty="0"/>
              <a:t> de </a:t>
            </a:r>
            <a:r>
              <a:rPr lang="en-US" dirty="0" err="1"/>
              <a:t>multiplicatorul</a:t>
            </a:r>
            <a:r>
              <a:rPr lang="en-US" dirty="0"/>
              <a:t> </a:t>
            </a:r>
            <a:r>
              <a:rPr lang="en-US"/>
              <a:t>r </a:t>
            </a:r>
            <a:r>
              <a:rPr lang="en-US" smtClean="0">
                <a:hlinkClick r:id="rId2" action="ppaction://hlinkfile"/>
              </a:rPr>
              <a:t>Animatie</a:t>
            </a:r>
            <a:endParaRPr lang="en-US" smtClean="0"/>
          </a:p>
          <a:p>
            <a:r>
              <a:rPr lang="en-US" smtClean="0"/>
              <a:t>Ecuatii cu </a:t>
            </a:r>
            <a:r>
              <a:rPr lang="en-US" smtClean="0">
                <a:hlinkClick r:id="rId3" action="ppaction://hlinkfile"/>
              </a:rPr>
              <a:t>atractor fix</a:t>
            </a:r>
            <a:endParaRPr lang="en-US" smtClean="0"/>
          </a:p>
          <a:p>
            <a:r>
              <a:rPr lang="en-US" smtClean="0"/>
              <a:t>Ecuatii cu </a:t>
            </a:r>
            <a:r>
              <a:rPr lang="en-US" smtClean="0">
                <a:hlinkClick r:id="rId4" action="ppaction://hlinkfile"/>
              </a:rPr>
              <a:t>atractori ne-ficsi</a:t>
            </a:r>
            <a:endParaRPr lang="en-US" dirty="0"/>
          </a:p>
          <a:p>
            <a:r>
              <a:rPr lang="en-US" smtClean="0"/>
              <a:t>Ecuatii cu atractor straniu =&gt; Fractali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7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429FCF3-0F6F-4B94-AF22-5EADE6E6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Modele</a:t>
            </a:r>
            <a:r>
              <a:rPr lang="en-US" dirty="0"/>
              <a:t> </a:t>
            </a:r>
            <a:r>
              <a:rPr lang="en-US" dirty="0" err="1"/>
              <a:t>matematice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E1099BA8-EC0E-4A19-824A-86409D188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 action="ppaction://hlinkfile"/>
              </a:rPr>
              <a:t>Lorenz</a:t>
            </a:r>
            <a:r>
              <a:rPr lang="en-US" dirty="0"/>
              <a:t> (1972): </a:t>
            </a:r>
            <a:r>
              <a:rPr lang="en-US" dirty="0">
                <a:hlinkClick r:id="rId3" action="ppaction://hlinkfile"/>
              </a:rPr>
              <a:t>document </a:t>
            </a:r>
            <a:r>
              <a:rPr lang="en-US" dirty="0" err="1">
                <a:hlinkClick r:id="rId3" action="ppaction://hlinkfile"/>
              </a:rPr>
              <a:t>tradus</a:t>
            </a:r>
            <a:r>
              <a:rPr lang="en-US" dirty="0"/>
              <a:t>, </a:t>
            </a:r>
            <a:r>
              <a:rPr lang="en-US" dirty="0" err="1">
                <a:hlinkClick r:id="rId4" action="ppaction://hlinkfile"/>
              </a:rPr>
              <a:t>animatie</a:t>
            </a:r>
            <a:r>
              <a:rPr lang="en-US" dirty="0"/>
              <a:t>, </a:t>
            </a:r>
            <a:r>
              <a:rPr lang="en-US" dirty="0" err="1">
                <a:hlinkClick r:id="rId5" action="ppaction://hlinkfile"/>
              </a:rPr>
              <a:t>atractor</a:t>
            </a:r>
            <a:endParaRPr lang="en-US" dirty="0"/>
          </a:p>
          <a:p>
            <a:r>
              <a:rPr lang="en-US" dirty="0" err="1"/>
              <a:t>Curba</a:t>
            </a:r>
            <a:r>
              <a:rPr lang="en-US" dirty="0"/>
              <a:t> nu se </a:t>
            </a:r>
            <a:r>
              <a:rPr lang="en-US" dirty="0" err="1"/>
              <a:t>autointersecteaza</a:t>
            </a:r>
            <a:r>
              <a:rPr lang="en-US" dirty="0"/>
              <a:t> =&gt; o </a:t>
            </a:r>
            <a:r>
              <a:rPr lang="en-US" dirty="0" err="1"/>
              <a:t>curba</a:t>
            </a:r>
            <a:r>
              <a:rPr lang="en-US" dirty="0"/>
              <a:t> </a:t>
            </a:r>
            <a:r>
              <a:rPr lang="en-US" dirty="0" err="1"/>
              <a:t>infinita</a:t>
            </a:r>
            <a:r>
              <a:rPr lang="en-US" dirty="0"/>
              <a:t> </a:t>
            </a:r>
            <a:r>
              <a:rPr lang="en-US" dirty="0" err="1"/>
              <a:t>afla</a:t>
            </a:r>
            <a:r>
              <a:rPr lang="en-US" dirty="0"/>
              <a:t> </a:t>
            </a:r>
            <a:r>
              <a:rPr lang="en-US" dirty="0" err="1"/>
              <a:t>intr</a:t>
            </a:r>
            <a:r>
              <a:rPr lang="en-US" dirty="0"/>
              <a:t>-un </a:t>
            </a:r>
            <a:r>
              <a:rPr lang="en-US" dirty="0" err="1"/>
              <a:t>spatiu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 (</a:t>
            </a:r>
            <a:r>
              <a:rPr lang="en-US" dirty="0" err="1"/>
              <a:t>dimensiune</a:t>
            </a:r>
            <a:r>
              <a:rPr lang="en-US" dirty="0"/>
              <a:t> </a:t>
            </a:r>
            <a:r>
              <a:rPr lang="en-US" dirty="0" err="1"/>
              <a:t>fractionara</a:t>
            </a:r>
            <a:r>
              <a:rPr lang="en-US" dirty="0"/>
              <a:t>)</a:t>
            </a:r>
          </a:p>
          <a:p>
            <a:endParaRPr lang="en-US" smtClean="0"/>
          </a:p>
          <a:p>
            <a:endParaRPr lang="en-US" dirty="0"/>
          </a:p>
          <a:p>
            <a:r>
              <a:rPr lang="en-US" dirty="0" err="1">
                <a:hlinkClick r:id="rId6" action="ppaction://hlinkfile"/>
              </a:rPr>
              <a:t>Explicatii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xmlns="" id="{8DAD8E11-43F1-4ABE-8E58-F8E65EED0C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1968" y="3814024"/>
            <a:ext cx="3622364" cy="20183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411" y="3682219"/>
            <a:ext cx="3791479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4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8DE08346-1EB9-4BEE-A71D-9885646D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Spatiul</a:t>
            </a:r>
            <a:r>
              <a:rPr lang="en-US" dirty="0"/>
              <a:t> </a:t>
            </a:r>
            <a:r>
              <a:rPr lang="en-US" dirty="0" err="1"/>
              <a:t>fazelor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9B661235-B359-4DBD-93ED-894226C43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 action="ppaction://hlinkfile"/>
              </a:rPr>
              <a:t>Pendul</a:t>
            </a:r>
            <a:r>
              <a:rPr lang="en-US" dirty="0"/>
              <a:t>: un </a:t>
            </a:r>
            <a:r>
              <a:rPr lang="en-US" dirty="0" err="1"/>
              <a:t>atractor</a:t>
            </a:r>
            <a:r>
              <a:rPr lang="en-US" dirty="0"/>
              <a:t> static,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traiectorie</a:t>
            </a:r>
            <a:r>
              <a:rPr lang="en-US" dirty="0"/>
              <a:t> se duce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acesta</a:t>
            </a:r>
            <a:r>
              <a:rPr lang="en-US" dirty="0"/>
              <a:t> </a:t>
            </a:r>
          </a:p>
          <a:p>
            <a:r>
              <a:rPr lang="en-US" dirty="0" err="1"/>
              <a:t>Peisaj</a:t>
            </a:r>
            <a:r>
              <a:rPr lang="en-US" dirty="0"/>
              <a:t>: </a:t>
            </a:r>
            <a:r>
              <a:rPr lang="en-US" dirty="0" err="1"/>
              <a:t>mai</a:t>
            </a:r>
            <a:r>
              <a:rPr lang="en-US" dirty="0"/>
              <a:t> multi </a:t>
            </a:r>
            <a:r>
              <a:rPr lang="en-US" dirty="0" err="1"/>
              <a:t>atractori</a:t>
            </a:r>
            <a:r>
              <a:rPr lang="en-US" dirty="0"/>
              <a:t> </a:t>
            </a:r>
            <a:r>
              <a:rPr lang="en-US" dirty="0" err="1"/>
              <a:t>statici</a:t>
            </a:r>
            <a:r>
              <a:rPr lang="en-US" dirty="0"/>
              <a:t>, </a:t>
            </a:r>
            <a:r>
              <a:rPr lang="en-US" dirty="0" err="1"/>
              <a:t>traiectoria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duce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din </a:t>
            </a:r>
            <a:r>
              <a:rPr lang="en-US" dirty="0" err="1"/>
              <a:t>ei</a:t>
            </a:r>
            <a:endParaRPr lang="en-US" dirty="0"/>
          </a:p>
          <a:p>
            <a:r>
              <a:rPr lang="en-US" dirty="0" err="1"/>
              <a:t>Atractor</a:t>
            </a:r>
            <a:r>
              <a:rPr lang="en-US" dirty="0"/>
              <a:t> </a:t>
            </a:r>
            <a:r>
              <a:rPr lang="en-US" dirty="0" err="1"/>
              <a:t>straniu</a:t>
            </a:r>
            <a:r>
              <a:rPr lang="en-US" dirty="0"/>
              <a:t>: </a:t>
            </a:r>
            <a:r>
              <a:rPr lang="en-US" dirty="0" err="1"/>
              <a:t>mai</a:t>
            </a:r>
            <a:r>
              <a:rPr lang="en-US" dirty="0"/>
              <a:t> multi </a:t>
            </a:r>
            <a:r>
              <a:rPr lang="en-US" dirty="0" err="1"/>
              <a:t>atractori</a:t>
            </a:r>
            <a:r>
              <a:rPr lang="en-US" dirty="0"/>
              <a:t> </a:t>
            </a:r>
            <a:r>
              <a:rPr lang="en-US" dirty="0" err="1"/>
              <a:t>dinamici</a:t>
            </a:r>
            <a:r>
              <a:rPr lang="en-US" dirty="0"/>
              <a:t>, </a:t>
            </a:r>
            <a:r>
              <a:rPr lang="en-US" dirty="0" err="1"/>
              <a:t>intre</a:t>
            </a:r>
            <a:r>
              <a:rPr lang="en-US" dirty="0"/>
              <a:t> care </a:t>
            </a:r>
            <a:r>
              <a:rPr lang="en-US" dirty="0" err="1"/>
              <a:t>oscileaza</a:t>
            </a:r>
            <a:r>
              <a:rPr lang="en-US" dirty="0"/>
              <a:t> </a:t>
            </a:r>
            <a:r>
              <a:rPr lang="en-US" dirty="0" err="1"/>
              <a:t>traiectoria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8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2C765D8A-C1F3-4153-878A-575D18A2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Fractali</a:t>
            </a:r>
            <a:r>
              <a:rPr lang="en-US" dirty="0"/>
              <a:t>, </a:t>
            </a:r>
            <a:r>
              <a:rPr lang="en-US" dirty="0" err="1"/>
              <a:t>dimensiuni</a:t>
            </a:r>
            <a:r>
              <a:rPr lang="en-US" dirty="0"/>
              <a:t> </a:t>
            </a:r>
            <a:r>
              <a:rPr lang="en-US" dirty="0" err="1"/>
              <a:t>fractionare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8DBC25DF-24F9-4BA7-AD28-F976C28BE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Curba</a:t>
            </a:r>
            <a:r>
              <a:rPr lang="en-US" dirty="0"/>
              <a:t> (</a:t>
            </a:r>
            <a:r>
              <a:rPr lang="en-US" dirty="0" err="1">
                <a:hlinkClick r:id="rId2" action="ppaction://hlinkfile"/>
              </a:rPr>
              <a:t>fulgul</a:t>
            </a:r>
            <a:r>
              <a:rPr lang="en-US" dirty="0">
                <a:hlinkClick r:id="rId2" action="ppaction://hlinkfile"/>
              </a:rPr>
              <a:t> de </a:t>
            </a:r>
            <a:r>
              <a:rPr lang="en-US" dirty="0" err="1">
                <a:hlinkClick r:id="rId2" action="ppaction://hlinkfile"/>
              </a:rPr>
              <a:t>zapada</a:t>
            </a:r>
            <a:r>
              <a:rPr lang="en-US" dirty="0">
                <a:hlinkClick r:id="rId2" action="ppaction://hlinkfile"/>
              </a:rPr>
              <a:t> Koch</a:t>
            </a:r>
            <a:r>
              <a:rPr lang="en-US" dirty="0"/>
              <a:t>) </a:t>
            </a:r>
          </a:p>
        </p:txBody>
      </p:sp>
      <p:pic>
        <p:nvPicPr>
          <p:cNvPr id="5" name="Imagine 4" descr="O imagine care conține hartă&#10;&#10;Descriere generată automat">
            <a:extLst>
              <a:ext uri="{FF2B5EF4-FFF2-40B4-BE49-F238E27FC236}">
                <a16:creationId xmlns:a16="http://schemas.microsoft.com/office/drawing/2014/main" xmlns="" id="{B53C0FC2-DD48-4A6D-9C3C-9FDB88E77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987" y="2785973"/>
            <a:ext cx="3342705" cy="3008434"/>
          </a:xfrm>
          <a:prstGeom prst="rect">
            <a:avLst/>
          </a:prstGeom>
        </p:spPr>
      </p:pic>
      <p:pic>
        <p:nvPicPr>
          <p:cNvPr id="7" name="Imagine 6" descr="O imagine care conține ceas&#10;&#10;Descriere generată automat">
            <a:extLst>
              <a:ext uri="{FF2B5EF4-FFF2-40B4-BE49-F238E27FC236}">
                <a16:creationId xmlns:a16="http://schemas.microsoft.com/office/drawing/2014/main" xmlns="" id="{9A120442-A162-4B4D-9BEF-1EE7A4885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906" y="2785972"/>
            <a:ext cx="3008435" cy="300843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5" name="Imagine 14" descr="O imagine care conține fum, leagăn&#10;&#10;Descriere generată automat">
            <a:extLst>
              <a:ext uri="{FF2B5EF4-FFF2-40B4-BE49-F238E27FC236}">
                <a16:creationId xmlns:a16="http://schemas.microsoft.com/office/drawing/2014/main" xmlns="" id="{32209D7E-64A4-4F77-B655-9DBBAFEA9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7715" y="2779430"/>
            <a:ext cx="4460381" cy="1299140"/>
          </a:xfrm>
          <a:prstGeom prst="rect">
            <a:avLst/>
          </a:prstGeom>
        </p:spPr>
      </p:pic>
      <p:pic>
        <p:nvPicPr>
          <p:cNvPr id="17" name="Imagine 16" descr="O imagine care conține hartă&#10;&#10;Descriere generată automat">
            <a:extLst>
              <a:ext uri="{FF2B5EF4-FFF2-40B4-BE49-F238E27FC236}">
                <a16:creationId xmlns:a16="http://schemas.microsoft.com/office/drawing/2014/main" xmlns="" id="{81FCD9BF-7820-48FC-B686-7E09F46865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0694" y="4290188"/>
            <a:ext cx="4407402" cy="220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1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04A2B1E4-EF8A-40AB-9CD1-511017DE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hlinkClick r:id="rId2" action="ppaction://hlinkfile"/>
              </a:rPr>
              <a:t>Sierpinski</a:t>
            </a:r>
            <a:endParaRPr lang="en-US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xmlns="" id="{82A4E903-2D9C-4537-B7FA-72DECF9D2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991" y="1925909"/>
            <a:ext cx="9053345" cy="49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67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/>
              <a:t>Avantajele utilizarii fractalilor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mtClean="0"/>
              <a:t>1. </a:t>
            </a:r>
            <a:r>
              <a:rPr lang="ro-RO" smtClean="0"/>
              <a:t>pot </a:t>
            </a:r>
            <a:r>
              <a:rPr lang="ro-RO"/>
              <a:t>reprezenta cu usurinta forte similare actionând la mai multe niveluri ale scarii, în timp ce geometria liniara nu poate.</a:t>
            </a:r>
            <a:endParaRPr lang="en-US"/>
          </a:p>
          <a:p>
            <a:pPr marL="0" indent="0">
              <a:buNone/>
            </a:pPr>
            <a:r>
              <a:rPr lang="en-US" smtClean="0"/>
              <a:t>2. </a:t>
            </a:r>
            <a:r>
              <a:rPr lang="ro-RO" smtClean="0"/>
              <a:t>ofera </a:t>
            </a:r>
            <a:r>
              <a:rPr lang="ro-RO"/>
              <a:t>deseori o metoda mai compacta de înregistrare a imaginilor si datelor complexe decât vectorii liniari.</a:t>
            </a:r>
            <a:endParaRPr lang="en-US"/>
          </a:p>
          <a:p>
            <a:pPr marL="0" indent="0">
              <a:buNone/>
            </a:pPr>
            <a:r>
              <a:rPr lang="en-US" smtClean="0"/>
              <a:t>3. Cu </a:t>
            </a:r>
            <a:r>
              <a:rPr lang="ro-RO" smtClean="0"/>
              <a:t>ajutorul </a:t>
            </a:r>
            <a:r>
              <a:rPr lang="ro-RO"/>
              <a:t>fractalilor, se pot gasi curbe fractale care sa aproximeze un set de date (precum temperaturi înregistrate într-o anumita perioada de timp, preturile unei actiuni la bursa într-un interval de timp, etc.)</a:t>
            </a:r>
            <a:endParaRPr lang="en-US"/>
          </a:p>
          <a:p>
            <a:pPr marL="0" indent="0">
              <a:buNone/>
            </a:pPr>
            <a:r>
              <a:rPr lang="en-US" smtClean="0"/>
              <a:t>4. </a:t>
            </a:r>
            <a:r>
              <a:rPr lang="ro-RO" smtClean="0"/>
              <a:t>pot </a:t>
            </a:r>
            <a:r>
              <a:rPr lang="ro-RO"/>
              <a:t>fi folositi pentru a construi modele folositoare ale unor sisteme imprevizibile si haotice, unde ecuatiile liniare dau gres.</a:t>
            </a:r>
            <a:endParaRPr lang="en-US"/>
          </a:p>
          <a:p>
            <a:pPr marL="0" indent="0">
              <a:buNone/>
            </a:pPr>
            <a:r>
              <a:rPr lang="en-US" smtClean="0"/>
              <a:t>5. </a:t>
            </a:r>
            <a:r>
              <a:rPr lang="ro-RO" smtClean="0"/>
              <a:t>sunt </a:t>
            </a:r>
            <a:r>
              <a:rPr lang="ro-RO"/>
              <a:t>folositi în diverse discipline, precum: economie, astronomie, fizica si dinamica fluidelor, chimie, cardiologie, ornitologie, etc.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47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9A27D2F4-1BC2-4601-A1E1-049870C4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 de sisteme haotice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5CB0DC06-C17C-46C4-8776-35CBD3F9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685" y="2009614"/>
            <a:ext cx="11630391" cy="484838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 tooltip="Vrem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Vremea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 tooltip="Meteorolog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meteorologie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 tooltip="Pendu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Pendulul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dublu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Pendulul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magnetic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celor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corpuri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Ritmul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cardiac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Turbulența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u="sng" dirty="0" err="1">
                <a:solidFill>
                  <a:srgbClr val="FFAE3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 tooltip="Mecanica fluidelo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mecanica</a:t>
            </a:r>
            <a:r>
              <a:rPr lang="en-US" u="sng" dirty="0">
                <a:solidFill>
                  <a:srgbClr val="FFAE3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 tooltip="Mecanica fluidelo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 tooltip="Mecanica fluidelo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fluidelor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 err="1">
                <a:solidFill>
                  <a:srgbClr val="FFAE3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 tooltip="Reacție Belousov-Zhabotinsk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Reacția</a:t>
            </a:r>
            <a:r>
              <a:rPr lang="en-US" u="sng" dirty="0">
                <a:solidFill>
                  <a:srgbClr val="FFAE3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 tooltip="Reacție Belousov-Zhabotinsk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 tooltip="Reacție Belousov-Zhabotinsk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Belousov-Jabotinski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 tooltip="Chim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chimie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Dinamica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populației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ales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cazul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speciilor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sălbatice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asimilabile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modelului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pradă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prădător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Transformarea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dublare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înjumătățire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cazul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sistemelor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discrete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Cursul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bursier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95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01A6704B-1120-4B23-A2DB-5C3E3FD1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TEORIA HAOSULUI IN ECONOMIE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24A7E326-B953-4D03-9C76-09874FC0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05" y="2011680"/>
            <a:ext cx="11713810" cy="484632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Economia nu e o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stiinta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exacta: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cercetatorii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trebuie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adapteze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multe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moduri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știință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economia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știință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neliniară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dinamică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converge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câtre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soluții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multiple</a:t>
            </a: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agenții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economici sunt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agenți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nereprezentativi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fenomene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considerate </a:t>
            </a:r>
            <a:r>
              <a:rPr lang="en-US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neinfluențabile(controlabile),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se poate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trage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concluzie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doar din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relații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anumite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prezintă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pentru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excluzând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variabilele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relațiile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au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secundare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indirecte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(s-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ignora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greșit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anumite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structurii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economiei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joacă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important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comportamentul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său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Cauze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=&gt;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asteptam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comenzi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Recunoașterea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haosului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economie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importanta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haotic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modele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matematice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putea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înțelegere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bună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dinamicii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sale.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descoperirea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comportamentului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haotic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posibilă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controlarea</a:t>
            </a:r>
            <a:r>
              <a:rPr lang="en-US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80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Evolutia pretului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8" y="2232248"/>
            <a:ext cx="4481383" cy="3599316"/>
          </a:xfrm>
        </p:spPr>
        <p:txBody>
          <a:bodyPr/>
          <a:lstStyle/>
          <a:p>
            <a:r>
              <a:rPr lang="en-US" smtClean="0"/>
              <a:t>Clasic</a:t>
            </a:r>
            <a:endParaRPr lang="en-US"/>
          </a:p>
        </p:txBody>
      </p:sp>
      <p:pic>
        <p:nvPicPr>
          <p:cNvPr id="1026" name="Picture 2" descr="image0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19" y="2743199"/>
            <a:ext cx="3195804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68" y="4265231"/>
            <a:ext cx="41529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36002" y="2232248"/>
            <a:ext cx="601573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Fractali</a:t>
            </a:r>
            <a:endParaRPr lang="en-US"/>
          </a:p>
        </p:txBody>
      </p:sp>
      <p:pic>
        <p:nvPicPr>
          <p:cNvPr id="1028" name="Picture 4" descr="image0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915" y="2743199"/>
            <a:ext cx="2971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mage04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915" y="3752980"/>
            <a:ext cx="3009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mage04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915" y="4812455"/>
            <a:ext cx="396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00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BAF7B318-2CDD-4944-93B2-6086360F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Piata</a:t>
            </a:r>
            <a:r>
              <a:rPr lang="en-US" dirty="0"/>
              <a:t> de capital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C8B36EE9-69E2-44B4-AC3F-46CDBFC8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9873"/>
          </a:xfrm>
        </p:spPr>
        <p:txBody>
          <a:bodyPr>
            <a:no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/>
              <a:t>Piața de capital este acceptată ca fiind un </a:t>
            </a:r>
            <a:r>
              <a:rPr lang="en-US" sz="1400">
                <a:solidFill>
                  <a:srgbClr val="FFFF00"/>
                </a:solidFill>
              </a:rPr>
              <a:t>sistem </a:t>
            </a:r>
            <a:r>
              <a:rPr lang="en-US" sz="1400" smtClean="0">
                <a:solidFill>
                  <a:srgbClr val="FFFF00"/>
                </a:solidFill>
              </a:rPr>
              <a:t>auto-similar</a:t>
            </a:r>
            <a:r>
              <a:rPr lang="en-US" sz="1400" smtClean="0"/>
              <a:t>: părțile </a:t>
            </a:r>
            <a:r>
              <a:rPr lang="en-US" sz="1400"/>
              <a:t>componente sunt asemănătoare sau chiar identice cu întregul</a:t>
            </a:r>
            <a:r>
              <a:rPr lang="en-US" sz="1400"/>
              <a:t>. </a:t>
            </a:r>
            <a:endParaRPr lang="en-US" sz="1400" smtClean="0"/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Dacă </a:t>
            </a:r>
            <a:r>
              <a:rPr lang="en-US" sz="1400"/>
              <a:t>privim graficele ce reprezintă prețul acțiunilor </a:t>
            </a:r>
            <a:r>
              <a:rPr lang="en-US" sz="1400">
                <a:solidFill>
                  <a:srgbClr val="FFFF00"/>
                </a:solidFill>
              </a:rPr>
              <a:t>într-un interval</a:t>
            </a:r>
            <a:r>
              <a:rPr lang="en-US" sz="1400"/>
              <a:t> de un an, o lună, o saptamână sau chiar o zi, vom observa că ele au o </a:t>
            </a:r>
            <a:r>
              <a:rPr lang="en-US" sz="1400">
                <a:solidFill>
                  <a:srgbClr val="FFFF00"/>
                </a:solidFill>
              </a:rPr>
              <a:t>structură asemănătoare</a:t>
            </a:r>
            <a:r>
              <a:rPr lang="en-US" sz="1400"/>
              <a:t>. </a:t>
            </a:r>
            <a:endParaRPr lang="en-US" sz="1400" smtClean="0"/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piața </a:t>
            </a:r>
            <a:r>
              <a:rPr lang="en-US" sz="1400"/>
              <a:t>de capital are o </a:t>
            </a:r>
            <a:r>
              <a:rPr lang="en-US" sz="1400">
                <a:solidFill>
                  <a:srgbClr val="FFFF00"/>
                </a:solidFill>
              </a:rPr>
              <a:t>dependență sensibilă la </a:t>
            </a:r>
            <a:r>
              <a:rPr lang="en-US" sz="1400">
                <a:solidFill>
                  <a:srgbClr val="FFFF00"/>
                </a:solidFill>
              </a:rPr>
              <a:t>condițiile </a:t>
            </a:r>
            <a:r>
              <a:rPr lang="en-US" sz="1400" smtClean="0">
                <a:solidFill>
                  <a:srgbClr val="FFFF00"/>
                </a:solidFill>
              </a:rPr>
              <a:t>inițiale</a:t>
            </a:r>
            <a:r>
              <a:rPr lang="en-US" sz="1400" smtClean="0"/>
              <a:t> =&gt; sistemele </a:t>
            </a:r>
            <a:r>
              <a:rPr lang="en-US" sz="1400"/>
              <a:t>de piață dinamice atât de greu de previzionat</a:t>
            </a:r>
            <a:r>
              <a:rPr lang="en-US" sz="1400"/>
              <a:t>. </a:t>
            </a:r>
            <a:endParaRPr lang="en-US" sz="1400" smtClean="0"/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Nu </a:t>
            </a:r>
            <a:r>
              <a:rPr lang="en-US" sz="1400"/>
              <a:t>putem descrie exact situația actuală cu toate </a:t>
            </a:r>
            <a:r>
              <a:rPr lang="en-US" sz="1400"/>
              <a:t>detaliile </a:t>
            </a:r>
            <a:r>
              <a:rPr lang="en-US" sz="1400" smtClean="0"/>
              <a:t>necesare =&gt; </a:t>
            </a:r>
            <a:r>
              <a:rPr lang="en-US" sz="1400"/>
              <a:t>nu putem prezice exact starea sistemului într-un moment viitor</a:t>
            </a:r>
            <a:r>
              <a:rPr lang="en-US" sz="1400"/>
              <a:t>. </a:t>
            </a:r>
            <a:endParaRPr lang="en-US" sz="1400" smtClean="0"/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Totusi, </a:t>
            </a:r>
            <a:r>
              <a:rPr lang="en-US" sz="1400"/>
              <a:t>succesul pieței de capital poate fi </a:t>
            </a:r>
            <a:r>
              <a:rPr lang="en-US" sz="1400"/>
              <a:t>previzionat </a:t>
            </a:r>
            <a:r>
              <a:rPr lang="en-US" sz="1400" smtClean="0"/>
              <a:t>prin teoria haosului:</a:t>
            </a:r>
          </a:p>
          <a:p>
            <a:pPr marL="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investițiile </a:t>
            </a:r>
            <a:r>
              <a:rPr lang="en-US" sz="1400"/>
              <a:t>pe termen scurt sunt o pierdere de </a:t>
            </a:r>
            <a:r>
              <a:rPr lang="en-US" sz="1400"/>
              <a:t>timp </a:t>
            </a:r>
            <a:r>
              <a:rPr lang="en-US" sz="1400" smtClean="0"/>
              <a:t>(nu pot fi prevazute) și </a:t>
            </a:r>
            <a:r>
              <a:rPr lang="en-US" sz="1400"/>
              <a:t>că acest tip de investitori vor dispărea în timp din cauza costurilor mari ale tranzacțiilor</a:t>
            </a:r>
            <a:r>
              <a:rPr lang="en-US" sz="1400"/>
              <a:t>. </a:t>
            </a:r>
            <a:endParaRPr lang="en-US" sz="1400" smtClean="0"/>
          </a:p>
          <a:p>
            <a:pPr marL="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prețurile </a:t>
            </a:r>
            <a:r>
              <a:rPr lang="en-US" sz="1400"/>
              <a:t>acțiunilor pe termen lung nu </a:t>
            </a:r>
            <a:r>
              <a:rPr lang="en-US" sz="1400"/>
              <a:t>sunt </a:t>
            </a:r>
            <a:r>
              <a:rPr lang="en-US" sz="1400" smtClean="0"/>
              <a:t>întâmplătoare =&gt; </a:t>
            </a:r>
            <a:r>
              <a:rPr lang="en-US" sz="1400"/>
              <a:t>Investitorii vor câștiga dacă vor urmări trendul pe termen lung</a:t>
            </a:r>
            <a:r>
              <a:rPr lang="en-US" sz="1400"/>
              <a:t>. </a:t>
            </a:r>
            <a:endParaRPr lang="en-US" sz="1400" smtClean="0"/>
          </a:p>
          <a:p>
            <a:pPr marL="0"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smtClean="0"/>
              <a:t>Un </a:t>
            </a:r>
            <a:r>
              <a:rPr lang="en-US" sz="1400"/>
              <a:t>sistem poate fi imprevizibil pe termen scurt, însă determinist pe termen lung.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4620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97D4187F-7BA0-4531-A95D-4FC3EC53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fluture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3EDCAF26-7804-4C14-A000-EE7CE75A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Cauze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infime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colosale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foarte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foarte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Alegeri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aparent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nesemnificative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 care le faci, pot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consecinte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uriase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vietii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Intrebarea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 de bine </a:t>
            </a:r>
            <a:r>
              <a:rPr lang="en-US" sz="1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prezice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viitorul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Evolutia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: determinism total (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viitor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fix, perfect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calculabil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demonul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lui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Lapalace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principiul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incertitudinii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(Heisenberg,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semnificativ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atomilor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imprecizie</a:t>
            </a:r>
            <a:r>
              <a:rPr lang="en-US" sz="180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smtClean="0">
                <a:latin typeface="Calibri" panose="020F0502020204030204" pitchFamily="34" charset="0"/>
                <a:cs typeface="Times New Roman" panose="02020603050405020304" pitchFamily="18" charset="0"/>
              </a:rPr>
              <a:t>haos</a:t>
            </a:r>
          </a:p>
        </p:txBody>
      </p:sp>
    </p:spTree>
    <p:extLst>
      <p:ext uri="{BB962C8B-B14F-4D97-AF65-F5344CB8AC3E}">
        <p14:creationId xmlns:p14="http://schemas.microsoft.com/office/powerpoint/2010/main" val="118232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3022D6BE-33EC-41C3-8430-588C8F6C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Managementul</a:t>
            </a:r>
            <a:r>
              <a:rPr lang="en-US" dirty="0"/>
              <a:t> </a:t>
            </a:r>
            <a:r>
              <a:rPr lang="en-US" dirty="0" err="1"/>
              <a:t>intreprinderii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13C4A0BD-AF4C-4154-B5A5-3C99F0C06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Sistemele </a:t>
            </a:r>
            <a:r>
              <a:rPr lang="en-US" smtClean="0"/>
              <a:t>organizaționale </a:t>
            </a:r>
            <a:r>
              <a:rPr lang="en-US"/>
              <a:t>au “puncte de </a:t>
            </a:r>
            <a:r>
              <a:rPr lang="en-US"/>
              <a:t>bifurcație</a:t>
            </a:r>
            <a:r>
              <a:rPr lang="en-US" smtClean="0"/>
              <a:t>”</a:t>
            </a:r>
          </a:p>
          <a:p>
            <a:pPr lvl="1"/>
            <a:r>
              <a:rPr lang="en-US" smtClean="0"/>
              <a:t>regiuni </a:t>
            </a:r>
            <a:r>
              <a:rPr lang="en-US"/>
              <a:t>unde sistemul stă pe muchie de cuțit, și poate în orice moment să-și schimbe comportamentul</a:t>
            </a:r>
            <a:r>
              <a:rPr lang="en-US"/>
              <a:t>. </a:t>
            </a:r>
            <a:endParaRPr lang="en-US" smtClean="0"/>
          </a:p>
          <a:p>
            <a:pPr lvl="1"/>
            <a:r>
              <a:rPr lang="en-US" smtClean="0"/>
              <a:t>Un </a:t>
            </a:r>
            <a:r>
              <a:rPr lang="en-US"/>
              <a:t>sistem care a fost stabil pentru o lungă perioadă poate brusc să se </a:t>
            </a:r>
            <a:r>
              <a:rPr lang="en-US"/>
              <a:t>comporte </a:t>
            </a:r>
            <a:r>
              <a:rPr lang="en-US" smtClean="0"/>
              <a:t>imprevizibil (o </a:t>
            </a:r>
            <a:r>
              <a:rPr lang="en-US"/>
              <a:t>companie care este in continuă creștere de cațiva ani, poate într-un mod neașteptat să intre într-o perioadă de </a:t>
            </a:r>
            <a:r>
              <a:rPr lang="en-US"/>
              <a:t>oscilări </a:t>
            </a:r>
            <a:r>
              <a:rPr lang="en-US" smtClean="0"/>
              <a:t>necontrolabile). </a:t>
            </a:r>
          </a:p>
          <a:p>
            <a:pPr lvl="1"/>
            <a:r>
              <a:rPr lang="en-US" smtClean="0"/>
              <a:t>Alte </a:t>
            </a:r>
            <a:r>
              <a:rPr lang="en-US"/>
              <a:t>sisteme, în schimb, pot deveni auto-organizate și se pot așeza într-o stare de stabilitate relativa, de comportament economic bine definit. Încercările de a modifica acest comportament spre noi direcții, în timpul acestei perioade, va fi foarte dificil.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13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Managementul intreprinderii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10000"/>
              </a:lnSpc>
              <a:spcBef>
                <a:spcPts val="600"/>
              </a:spcBef>
            </a:pPr>
            <a:r>
              <a:rPr lang="en-US" smtClean="0"/>
              <a:t>Organizarea </a:t>
            </a:r>
            <a:r>
              <a:rPr lang="en-US"/>
              <a:t>tradițională </a:t>
            </a:r>
            <a:endParaRPr lang="en-US" smtClean="0"/>
          </a:p>
          <a:p>
            <a:pPr marL="457200" lvl="2">
              <a:lnSpc>
                <a:spcPct val="110000"/>
              </a:lnSpc>
              <a:spcBef>
                <a:spcPts val="600"/>
              </a:spcBef>
            </a:pPr>
            <a:r>
              <a:rPr lang="en-US" smtClean="0"/>
              <a:t>formarea </a:t>
            </a:r>
            <a:r>
              <a:rPr lang="en-US"/>
              <a:t>de </a:t>
            </a:r>
            <a:r>
              <a:rPr lang="en-US">
                <a:solidFill>
                  <a:srgbClr val="FFFF00"/>
                </a:solidFill>
              </a:rPr>
              <a:t>structuri cât mai stabile</a:t>
            </a:r>
            <a:r>
              <a:rPr lang="en-US"/>
              <a:t>, aparent </a:t>
            </a:r>
            <a:r>
              <a:rPr lang="en-US">
                <a:solidFill>
                  <a:srgbClr val="FFFF00"/>
                </a:solidFill>
              </a:rPr>
              <a:t>predictibile</a:t>
            </a:r>
            <a:r>
              <a:rPr lang="en-US"/>
              <a:t> și </a:t>
            </a:r>
            <a:r>
              <a:rPr lang="en-US">
                <a:solidFill>
                  <a:srgbClr val="FFFF00"/>
                </a:solidFill>
              </a:rPr>
              <a:t>puțin supuse riscurilor</a:t>
            </a:r>
            <a:r>
              <a:rPr lang="en-US"/>
              <a:t>, structuri ce sunt </a:t>
            </a:r>
            <a:r>
              <a:rPr lang="en-US">
                <a:solidFill>
                  <a:srgbClr val="FFFF00"/>
                </a:solidFill>
              </a:rPr>
              <a:t>supuse unui control strict </a:t>
            </a:r>
            <a:r>
              <a:rPr lang="en-US"/>
              <a:t>din partea managementului</a:t>
            </a:r>
            <a:r>
              <a:rPr lang="en-US"/>
              <a:t>. </a:t>
            </a:r>
            <a:endParaRPr lang="en-US" smtClean="0"/>
          </a:p>
          <a:p>
            <a:pPr marL="457200" lvl="2">
              <a:lnSpc>
                <a:spcPct val="110000"/>
              </a:lnSpc>
              <a:spcBef>
                <a:spcPts val="600"/>
              </a:spcBef>
            </a:pPr>
            <a:r>
              <a:rPr lang="en-US" smtClean="0"/>
              <a:t>Acest </a:t>
            </a:r>
            <a:r>
              <a:rPr lang="en-US"/>
              <a:t>gen de structuri creează mai degrabă </a:t>
            </a:r>
            <a:r>
              <a:rPr lang="en-US">
                <a:solidFill>
                  <a:srgbClr val="FFFF00"/>
                </a:solidFill>
              </a:rPr>
              <a:t>impresia de control</a:t>
            </a:r>
            <a:r>
              <a:rPr lang="en-US"/>
              <a:t>, ce porneste dintr-o </a:t>
            </a:r>
            <a:r>
              <a:rPr lang="en-US">
                <a:solidFill>
                  <a:srgbClr val="FFFF00"/>
                </a:solidFill>
              </a:rPr>
              <a:t>nevoie psihologica</a:t>
            </a:r>
            <a:r>
              <a:rPr lang="en-US"/>
              <a:t>, ce însă are ca rezultat </a:t>
            </a:r>
            <a:r>
              <a:rPr lang="en-US">
                <a:solidFill>
                  <a:srgbClr val="FFFF00"/>
                </a:solidFill>
              </a:rPr>
              <a:t>limitarea creativității</a:t>
            </a:r>
            <a:r>
              <a:rPr lang="en-US"/>
              <a:t>, a </a:t>
            </a:r>
            <a:r>
              <a:rPr lang="en-US">
                <a:solidFill>
                  <a:srgbClr val="FFFF00"/>
                </a:solidFill>
              </a:rPr>
              <a:t>inițiativei</a:t>
            </a:r>
            <a:r>
              <a:rPr lang="en-US"/>
              <a:t>, </a:t>
            </a:r>
            <a:r>
              <a:rPr lang="en-US">
                <a:solidFill>
                  <a:srgbClr val="FFFF00"/>
                </a:solidFill>
              </a:rPr>
              <a:t>diminuarea motivației </a:t>
            </a:r>
            <a:r>
              <a:rPr lang="en-US"/>
              <a:t>angajaților in întreprinderi</a:t>
            </a:r>
            <a:r>
              <a:rPr lang="en-US"/>
              <a:t>. </a:t>
            </a:r>
            <a:endParaRPr lang="en-US" smtClean="0"/>
          </a:p>
          <a:p>
            <a:pPr marL="457200" lvl="2">
              <a:lnSpc>
                <a:spcPct val="110000"/>
              </a:lnSpc>
              <a:spcBef>
                <a:spcPts val="600"/>
              </a:spcBef>
            </a:pPr>
            <a:r>
              <a:rPr lang="en-US" smtClean="0"/>
              <a:t>Se </a:t>
            </a:r>
            <a:r>
              <a:rPr lang="en-US"/>
              <a:t>consideră că </a:t>
            </a:r>
            <a:r>
              <a:rPr lang="en-US">
                <a:solidFill>
                  <a:srgbClr val="FFFF00"/>
                </a:solidFill>
              </a:rPr>
              <a:t>managerului îi este accesibilă informația completă </a:t>
            </a:r>
            <a:r>
              <a:rPr lang="en-US">
                <a:solidFill>
                  <a:srgbClr val="FFFF00"/>
                </a:solidFill>
              </a:rPr>
              <a:t>și </a:t>
            </a:r>
            <a:r>
              <a:rPr lang="en-US" smtClean="0">
                <a:solidFill>
                  <a:srgbClr val="FFFF00"/>
                </a:solidFill>
              </a:rPr>
              <a:t>perfectă</a:t>
            </a:r>
            <a:r>
              <a:rPr lang="en-US" smtClean="0"/>
              <a:t>.</a:t>
            </a:r>
          </a:p>
          <a:p>
            <a:pPr marL="457200" lvl="2">
              <a:lnSpc>
                <a:spcPct val="110000"/>
              </a:lnSpc>
              <a:spcBef>
                <a:spcPts val="600"/>
              </a:spcBef>
            </a:pPr>
            <a:r>
              <a:rPr lang="en-US" smtClean="0"/>
              <a:t>În </a:t>
            </a:r>
            <a:r>
              <a:rPr lang="en-US"/>
              <a:t>realitate, informații complete există numai despre evenimente trecute, iar </a:t>
            </a:r>
            <a:r>
              <a:rPr lang="en-US">
                <a:solidFill>
                  <a:srgbClr val="FFFF00"/>
                </a:solidFill>
              </a:rPr>
              <a:t>alegerile pentru viitor trebuie să se bazeze pe informații limitate </a:t>
            </a:r>
            <a:r>
              <a:rPr lang="en-US"/>
              <a:t>deoarece viitorul presupune mereu atât risc cât și incertitudine.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1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Managementul intreprinderii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71420" cy="4344013"/>
          </a:xfrm>
        </p:spPr>
        <p:txBody>
          <a:bodyPr>
            <a:normAutofit fontScale="77500" lnSpcReduction="20000"/>
          </a:bodyPr>
          <a:lstStyle/>
          <a:p>
            <a:pPr marL="0" lvl="0">
              <a:lnSpc>
                <a:spcPct val="120000"/>
              </a:lnSpc>
              <a:spcBef>
                <a:spcPts val="600"/>
              </a:spcBef>
            </a:pPr>
            <a:r>
              <a:rPr lang="ro-RO"/>
              <a:t>O analiză a raționalității și incertitudinii în luarea deciziilor duce la ideea de a lua în seamă și teoria haosului</a:t>
            </a:r>
            <a:r>
              <a:rPr lang="ro-RO"/>
              <a:t>. </a:t>
            </a:r>
            <a:endParaRPr lang="en-US" smtClean="0"/>
          </a:p>
          <a:p>
            <a:pPr marL="0" lvl="0">
              <a:lnSpc>
                <a:spcPct val="120000"/>
              </a:lnSpc>
              <a:spcBef>
                <a:spcPts val="600"/>
              </a:spcBef>
            </a:pPr>
            <a:r>
              <a:rPr lang="ro-RO" smtClean="0"/>
              <a:t>Deși </a:t>
            </a:r>
            <a:r>
              <a:rPr lang="ro-RO"/>
              <a:t>recunoaște că viitorul nu poate fi prevăzut cu exactitate, teoria haosului oferă posibilitatea cunoașterii unui număr de posibilități pentru desfășurarea evenimentelor viitoare</a:t>
            </a:r>
            <a:r>
              <a:rPr lang="ro-RO"/>
              <a:t>. </a:t>
            </a:r>
            <a:endParaRPr lang="en-US" smtClean="0"/>
          </a:p>
          <a:p>
            <a:pPr marL="0" lvl="0">
              <a:lnSpc>
                <a:spcPct val="120000"/>
              </a:lnSpc>
              <a:spcBef>
                <a:spcPts val="600"/>
              </a:spcBef>
            </a:pPr>
            <a:r>
              <a:rPr lang="ro-RO" smtClean="0"/>
              <a:t>De </a:t>
            </a:r>
            <a:r>
              <a:rPr lang="ro-RO"/>
              <a:t>asemenea, susține că informația completă și exactă, atât de necesară în luarea deciziilor, nu poate fi obținută, iar trecutul nu este un ghid exact al viitorului.</a:t>
            </a:r>
            <a:endParaRPr lang="en-US"/>
          </a:p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en-US" smtClean="0"/>
              <a:t>De </a:t>
            </a:r>
            <a:r>
              <a:rPr lang="en-US"/>
              <a:t>aceea, ideile de referință ale managementului strategic </a:t>
            </a:r>
            <a:r>
              <a:rPr lang="en-US"/>
              <a:t>trebuie </a:t>
            </a:r>
            <a:r>
              <a:rPr lang="en-US" smtClean="0"/>
              <a:t>schimbate</a:t>
            </a:r>
            <a:r>
              <a:rPr lang="en-US"/>
              <a:t>: </a:t>
            </a:r>
            <a:endParaRPr lang="en-US" smtClean="0"/>
          </a:p>
          <a:p>
            <a:pPr marL="457200" lvl="2">
              <a:lnSpc>
                <a:spcPct val="120000"/>
              </a:lnSpc>
              <a:spcBef>
                <a:spcPts val="600"/>
              </a:spcBef>
            </a:pPr>
            <a:r>
              <a:rPr lang="en-US" smtClean="0"/>
              <a:t>trebuie </a:t>
            </a:r>
            <a:r>
              <a:rPr lang="en-US"/>
              <a:t>sa fie create </a:t>
            </a:r>
            <a:r>
              <a:rPr lang="en-US">
                <a:solidFill>
                  <a:srgbClr val="FFFF00"/>
                </a:solidFill>
              </a:rPr>
              <a:t>condiții unde se poate mereu învăța ceva nou</a:t>
            </a:r>
            <a:r>
              <a:rPr lang="en-US"/>
              <a:t>, </a:t>
            </a:r>
            <a:r>
              <a:rPr lang="en-US">
                <a:solidFill>
                  <a:srgbClr val="FFFF00"/>
                </a:solidFill>
              </a:rPr>
              <a:t>de unde pot sau nu să apară noi strategii</a:t>
            </a:r>
            <a:r>
              <a:rPr lang="en-US"/>
              <a:t>, în funcție </a:t>
            </a:r>
            <a:r>
              <a:rPr lang="en-US"/>
              <a:t>de </a:t>
            </a:r>
            <a:r>
              <a:rPr lang="en-US" smtClean="0"/>
              <a:t>situație.</a:t>
            </a:r>
          </a:p>
          <a:p>
            <a:pPr marL="457200" lvl="2">
              <a:lnSpc>
                <a:spcPct val="120000"/>
              </a:lnSpc>
              <a:spcBef>
                <a:spcPts val="600"/>
              </a:spcBef>
            </a:pPr>
            <a:r>
              <a:rPr lang="en-US" smtClean="0"/>
              <a:t>Managerii </a:t>
            </a:r>
            <a:r>
              <a:rPr lang="en-US">
                <a:solidFill>
                  <a:srgbClr val="FFFF00"/>
                </a:solidFill>
              </a:rPr>
              <a:t>nu trebuie să încerce să iasă din starea de haos</a:t>
            </a:r>
            <a:r>
              <a:rPr lang="en-US"/>
              <a:t>, </a:t>
            </a:r>
            <a:r>
              <a:rPr lang="en-US">
                <a:solidFill>
                  <a:srgbClr val="FFFF00"/>
                </a:solidFill>
              </a:rPr>
              <a:t>ci să vină cu soluții noi care să integreze </a:t>
            </a:r>
            <a:r>
              <a:rPr lang="en-US">
                <a:solidFill>
                  <a:srgbClr val="FFFF00"/>
                </a:solidFill>
              </a:rPr>
              <a:t>toate </a:t>
            </a:r>
            <a:r>
              <a:rPr lang="en-US" smtClean="0">
                <a:solidFill>
                  <a:srgbClr val="FFFF00"/>
                </a:solidFill>
              </a:rPr>
              <a:t>informațiile</a:t>
            </a:r>
            <a:r>
              <a:rPr lang="en-US" smtClean="0"/>
              <a:t>.</a:t>
            </a:r>
          </a:p>
          <a:p>
            <a:pPr marL="457200" lvl="2">
              <a:lnSpc>
                <a:spcPct val="120000"/>
              </a:lnSpc>
              <a:spcBef>
                <a:spcPts val="600"/>
              </a:spcBef>
            </a:pPr>
            <a:r>
              <a:rPr lang="en-US" smtClean="0"/>
              <a:t>Informația </a:t>
            </a:r>
            <a:r>
              <a:rPr lang="en-US"/>
              <a:t>activează astfel un proces prin care </a:t>
            </a:r>
            <a:r>
              <a:rPr lang="en-US">
                <a:solidFill>
                  <a:srgbClr val="FFFF00"/>
                </a:solidFill>
              </a:rPr>
              <a:t>pot apărea soluții si strategii la toate nivelele organizației</a:t>
            </a:r>
            <a:r>
              <a:rPr lang="en-US"/>
              <a:t>, ce vor oferi </a:t>
            </a:r>
            <a:r>
              <a:rPr lang="en-US">
                <a:solidFill>
                  <a:srgbClr val="FFFF00"/>
                </a:solidFill>
              </a:rPr>
              <a:t>noi modalități de gândire si de funcționare a întregului sistem</a:t>
            </a:r>
            <a:r>
              <a:rPr lang="en-U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47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Managementul intreprinderii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17409" cy="4352252"/>
          </a:xfrm>
        </p:spPr>
        <p:txBody>
          <a:bodyPr>
            <a:normAutofit fontScale="92500" lnSpcReduction="10000"/>
          </a:bodyPr>
          <a:lstStyle/>
          <a:p>
            <a:r>
              <a:rPr lang="it-IT"/>
              <a:t>Teoria haosului </a:t>
            </a:r>
            <a:r>
              <a:rPr lang="it-IT">
                <a:solidFill>
                  <a:srgbClr val="FFFF00"/>
                </a:solidFill>
              </a:rPr>
              <a:t>submineaz</a:t>
            </a:r>
            <a:r>
              <a:rPr lang="en-US">
                <a:solidFill>
                  <a:srgbClr val="FFFF00"/>
                </a:solidFill>
              </a:rPr>
              <a:t>ă</a:t>
            </a:r>
            <a:r>
              <a:rPr lang="it-IT">
                <a:solidFill>
                  <a:srgbClr val="FFFF00"/>
                </a:solidFill>
              </a:rPr>
              <a:t> nevoia controlului riguros </a:t>
            </a:r>
            <a:r>
              <a:rPr lang="en-US">
                <a:solidFill>
                  <a:srgbClr val="FFFF00"/>
                </a:solidFill>
              </a:rPr>
              <a:t>ș</a:t>
            </a:r>
            <a:r>
              <a:rPr lang="it-IT">
                <a:solidFill>
                  <a:srgbClr val="FFFF00"/>
                </a:solidFill>
              </a:rPr>
              <a:t>i stabilitatea </a:t>
            </a:r>
            <a:r>
              <a:rPr lang="it-IT"/>
              <a:t>creat</a:t>
            </a:r>
            <a:r>
              <a:rPr lang="en-US"/>
              <a:t>ă</a:t>
            </a:r>
            <a:r>
              <a:rPr lang="it-IT"/>
              <a:t> de rutinele existente, pe care managementul tradi</a:t>
            </a:r>
            <a:r>
              <a:rPr lang="en-US"/>
              <a:t>ț</a:t>
            </a:r>
            <a:r>
              <a:rPr lang="it-IT"/>
              <a:t>ional le prefer</a:t>
            </a:r>
            <a:r>
              <a:rPr lang="en-US"/>
              <a:t>ă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Teoria </a:t>
            </a:r>
            <a:r>
              <a:rPr lang="en-US"/>
              <a:t>Haosului oferă știintei manageriale noi posibilități cu privire la </a:t>
            </a:r>
            <a:r>
              <a:rPr lang="en-US">
                <a:solidFill>
                  <a:srgbClr val="FFFF00"/>
                </a:solidFill>
              </a:rPr>
              <a:t>când și unde controlul managerial este necesar sau posibil</a:t>
            </a:r>
            <a:r>
              <a:rPr lang="en-US"/>
              <a:t> și la ce scara a organizației sunt aceste </a:t>
            </a:r>
            <a:r>
              <a:rPr lang="en-US">
                <a:solidFill>
                  <a:srgbClr val="FFFF00"/>
                </a:solidFill>
              </a:rPr>
              <a:t>eforturi cel mai bine folosite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Raportul </a:t>
            </a:r>
            <a:r>
              <a:rPr lang="en-US"/>
              <a:t>dintre </a:t>
            </a:r>
            <a:r>
              <a:rPr lang="en-US">
                <a:solidFill>
                  <a:srgbClr val="FFFF00"/>
                </a:solidFill>
              </a:rPr>
              <a:t>libertate si necesitate</a:t>
            </a:r>
            <a:r>
              <a:rPr lang="en-US"/>
              <a:t> variază în funcție de mai mulți parametri</a:t>
            </a:r>
            <a:r>
              <a:rPr lang="en-US"/>
              <a:t>. </a:t>
            </a:r>
            <a:endParaRPr lang="en-US" smtClean="0"/>
          </a:p>
          <a:p>
            <a:r>
              <a:rPr lang="en-US" smtClean="0">
                <a:solidFill>
                  <a:srgbClr val="FFFF00"/>
                </a:solidFill>
              </a:rPr>
              <a:t>Stabilitatea </a:t>
            </a:r>
            <a:r>
              <a:rPr lang="en-US">
                <a:solidFill>
                  <a:srgbClr val="FFFF00"/>
                </a:solidFill>
              </a:rPr>
              <a:t>parțială poate fi păstrată</a:t>
            </a:r>
            <a:r>
              <a:rPr lang="en-US"/>
              <a:t> in anumite condiții, astfel încât să nu fie distruse conexiunile care mențin sistemul laolaltă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Ideile </a:t>
            </a:r>
            <a:r>
              <a:rPr lang="en-US"/>
              <a:t>actuale care au ca scop </a:t>
            </a:r>
            <a:r>
              <a:rPr lang="en-US">
                <a:solidFill>
                  <a:srgbClr val="FFFF00"/>
                </a:solidFill>
              </a:rPr>
              <a:t>democratizarea deciziilor</a:t>
            </a:r>
            <a:r>
              <a:rPr lang="en-US"/>
              <a:t> luate în cadrul întreprinderilor își găsesc sprijin în teoria haosului; </a:t>
            </a:r>
            <a:r>
              <a:rPr lang="en-US">
                <a:solidFill>
                  <a:srgbClr val="FFFF00"/>
                </a:solidFill>
              </a:rPr>
              <a:t>nici un plan și nici o politică nu este adecvată pentru a acoperi toate exigentele în </a:t>
            </a:r>
            <a:r>
              <a:rPr lang="en-US">
                <a:solidFill>
                  <a:srgbClr val="FFFF00"/>
                </a:solidFill>
              </a:rPr>
              <a:t>același </a:t>
            </a:r>
            <a:r>
              <a:rPr lang="en-US" smtClean="0">
                <a:solidFill>
                  <a:srgbClr val="FFFF00"/>
                </a:solidFill>
              </a:rPr>
              <a:t>timp</a:t>
            </a:r>
            <a:r>
              <a:rPr lang="en-US" smtClean="0"/>
              <a:t>.</a:t>
            </a:r>
          </a:p>
          <a:p>
            <a:r>
              <a:rPr lang="en-US" smtClean="0"/>
              <a:t>Managementul </a:t>
            </a:r>
            <a:r>
              <a:rPr lang="en-US"/>
              <a:t>modern trebuie să facă loc </a:t>
            </a:r>
            <a:r>
              <a:rPr lang="en-US">
                <a:solidFill>
                  <a:srgbClr val="FFFF00"/>
                </a:solidFill>
              </a:rPr>
              <a:t>ideilor spontane</a:t>
            </a:r>
            <a:r>
              <a:rPr lang="en-US"/>
              <a:t>, </a:t>
            </a:r>
            <a:r>
              <a:rPr lang="en-US">
                <a:solidFill>
                  <a:srgbClr val="FFFF00"/>
                </a:solidFill>
              </a:rPr>
              <a:t>venite din partea angajaților la momentul oportun</a:t>
            </a:r>
            <a:r>
              <a:rPr lang="en-U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3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9771C393-C3AB-48CC-8B25-106F7FA5E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economice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9C9D63E2-A4B3-4B9A-8B90-1FB53B03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09171" cy="437696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S</a:t>
            </a:r>
            <a:r>
              <a:rPr lang="ro-RO" smtClean="0"/>
              <a:t>chimbări </a:t>
            </a:r>
            <a:r>
              <a:rPr lang="ro-RO"/>
              <a:t>mici în politicile economice, având </a:t>
            </a:r>
            <a:r>
              <a:rPr lang="ro-RO">
                <a:solidFill>
                  <a:srgbClr val="FFFF00"/>
                </a:solidFill>
              </a:rPr>
              <a:t>costuri reduse</a:t>
            </a:r>
            <a:r>
              <a:rPr lang="ro-RO"/>
              <a:t>, ar putea avea un </a:t>
            </a:r>
            <a:r>
              <a:rPr lang="ro-RO">
                <a:solidFill>
                  <a:srgbClr val="FFFF00"/>
                </a:solidFill>
              </a:rPr>
              <a:t>impact mare</a:t>
            </a:r>
            <a:r>
              <a:rPr lang="ro-RO"/>
              <a:t> asupra bunăstarii sociale</a:t>
            </a:r>
            <a:r>
              <a:rPr lang="ro-RO"/>
              <a:t>. </a:t>
            </a:r>
            <a:endParaRPr lang="en-US" smtClean="0"/>
          </a:p>
          <a:p>
            <a:r>
              <a:rPr lang="en-US" smtClean="0"/>
              <a:t>P</a:t>
            </a:r>
            <a:r>
              <a:rPr lang="ro-RO" smtClean="0"/>
              <a:t>oate </a:t>
            </a:r>
            <a:r>
              <a:rPr lang="ro-RO"/>
              <a:t>fi </a:t>
            </a:r>
            <a:r>
              <a:rPr lang="ro-RO">
                <a:solidFill>
                  <a:srgbClr val="FFFF00"/>
                </a:solidFill>
              </a:rPr>
              <a:t>foarte greu</a:t>
            </a:r>
            <a:r>
              <a:rPr lang="ro-RO"/>
              <a:t> să se determine exact </a:t>
            </a:r>
            <a:r>
              <a:rPr lang="ro-RO">
                <a:solidFill>
                  <a:srgbClr val="FFFF00"/>
                </a:solidFill>
              </a:rPr>
              <a:t>când</a:t>
            </a:r>
            <a:r>
              <a:rPr lang="ro-RO"/>
              <a:t> și </a:t>
            </a:r>
            <a:r>
              <a:rPr lang="ro-RO">
                <a:solidFill>
                  <a:srgbClr val="FFFF00"/>
                </a:solidFill>
              </a:rPr>
              <a:t>unde</a:t>
            </a:r>
            <a:r>
              <a:rPr lang="ro-RO"/>
              <a:t> să se aplice aceste politici și cum să se </a:t>
            </a:r>
            <a:r>
              <a:rPr lang="ro-RO">
                <a:solidFill>
                  <a:srgbClr val="FFFF00"/>
                </a:solidFill>
              </a:rPr>
              <a:t>evalueze impactul</a:t>
            </a:r>
            <a:r>
              <a:rPr lang="ro-RO"/>
              <a:t> lor.</a:t>
            </a:r>
            <a:endParaRPr lang="en-US"/>
          </a:p>
          <a:p>
            <a:r>
              <a:rPr lang="ro-RO" smtClean="0"/>
              <a:t>În </a:t>
            </a:r>
            <a:r>
              <a:rPr lang="ro-RO"/>
              <a:t>aplicarea unor politici (economice sau sociale), este foarte important să se construiască un </a:t>
            </a:r>
            <a:r>
              <a:rPr lang="ro-RO">
                <a:solidFill>
                  <a:srgbClr val="FFFF00"/>
                </a:solidFill>
              </a:rPr>
              <a:t>model de analiză potrivit</a:t>
            </a:r>
            <a:r>
              <a:rPr lang="ro-RO"/>
              <a:t>. </a:t>
            </a:r>
            <a:endParaRPr lang="en-US" smtClean="0"/>
          </a:p>
          <a:p>
            <a:r>
              <a:rPr lang="en-US" smtClean="0"/>
              <a:t>P</a:t>
            </a:r>
            <a:r>
              <a:rPr lang="ro-RO" smtClean="0"/>
              <a:t>entru </a:t>
            </a:r>
            <a:r>
              <a:rPr lang="ro-RO"/>
              <a:t>a influența rezultatele și procesele economice, trebuie să ne putem baza pe un model care sa fie o </a:t>
            </a:r>
            <a:r>
              <a:rPr lang="ro-RO">
                <a:solidFill>
                  <a:srgbClr val="FFFF00"/>
                </a:solidFill>
              </a:rPr>
              <a:t>descriere cât mai reală</a:t>
            </a:r>
            <a:r>
              <a:rPr lang="ro-RO"/>
              <a:t> a sistemelor economice . </a:t>
            </a:r>
            <a:endParaRPr lang="en-US"/>
          </a:p>
          <a:p>
            <a:r>
              <a:rPr lang="en-US" smtClean="0"/>
              <a:t>M</a:t>
            </a:r>
            <a:r>
              <a:rPr lang="ro-RO" smtClean="0"/>
              <a:t>odelele liniare</a:t>
            </a:r>
            <a:r>
              <a:rPr lang="en-US" smtClean="0"/>
              <a:t> </a:t>
            </a:r>
            <a:r>
              <a:rPr lang="ro-RO" smtClean="0"/>
              <a:t>conduc </a:t>
            </a:r>
            <a:r>
              <a:rPr lang="ro-RO"/>
              <a:t>către o înțelegere greșită a </a:t>
            </a:r>
            <a:r>
              <a:rPr lang="ro-RO"/>
              <a:t>realitatii </a:t>
            </a:r>
            <a:r>
              <a:rPr lang="ro-RO" smtClean="0"/>
              <a:t>și </a:t>
            </a:r>
            <a:r>
              <a:rPr lang="ro-RO"/>
              <a:t>pot introduce erori si politici economice neadecvate. </a:t>
            </a:r>
            <a:endParaRPr lang="en-US"/>
          </a:p>
          <a:p>
            <a:r>
              <a:rPr lang="en-US" smtClean="0"/>
              <a:t>O </a:t>
            </a:r>
            <a:r>
              <a:rPr lang="en-US"/>
              <a:t>politică economică bazată pe o teorie greșită, produce efecte care vor fi fundamental diferite de cele previzionate de teorie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O </a:t>
            </a:r>
            <a:r>
              <a:rPr lang="en-US"/>
              <a:t>alternativă pentru a formula politici adecvate, cu consecințe diferite de cele asociate cu teoriile tradiționale poate fi folosirea modelelor haotice.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8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DFF41E1D-7C8D-42B1-9EB0-A154B153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Cauze</a:t>
            </a:r>
            <a:r>
              <a:rPr lang="en-US" dirty="0"/>
              <a:t> </a:t>
            </a:r>
            <a:r>
              <a:rPr lang="en-US" dirty="0" err="1"/>
              <a:t>infime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07D12A8E-171B-41C1-9E91-A241B566B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aripilor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future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Brazilia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Unghiul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viteza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greutatea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forma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cand 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aruncata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moneda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Unghiul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viteza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elasticitatea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cand 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lovita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billiard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Unghiul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lumina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eliberat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ocean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luarii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decizii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vanzare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cumparare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spuse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efectuarii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(cand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ajungi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undeva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intensitate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moment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4329BF3-DBE1-424D-B696-47A76F12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colosale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80ACA7DB-E1B9-427D-9724-C99AD2AA3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Tornada in Texas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Cap-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pajura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castig-pierdere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intra-nu intra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dorita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castig-pierdere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Deviatia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reflexiei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unghi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foarte mare,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initiere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actiuni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gol-ratare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in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ajunge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ocean,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Castig-pierdere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bursa,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obtinere-pierdere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job,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luat-neluat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examen,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acceptat-neacceptat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7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7790BF69-0124-48EB-9562-8E2F449D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Observatii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4787F1B8-1C8F-42DD-A098-D59F05A47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duce la o tornada (nu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nu ale tuturor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fluturilor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pasarilor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invers (o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tornada)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apar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multe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putine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cum bat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aripile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frecventa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ramane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aceeasi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indiferent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fluturii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stim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duce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nu la o tornada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Bataile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locale nu sunt ca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micile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variatii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 stim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intampla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2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Limitele previziunii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 precizie mai mare de un million de ori (distanta initiala dintre situatiile initiale este 0.000001 in loc de 1) va duce la o previziune corecta pe o perioada de 3 ori mai mare.</a:t>
            </a:r>
          </a:p>
          <a:p>
            <a:r>
              <a:rPr lang="en-US" smtClean="0"/>
              <a:t>Indicatorul Lyapunov = cat timp comportamentul sistemului poate fi prezis cu o anumita acuratete, data o anumita precizie a datelor</a:t>
            </a:r>
          </a:p>
          <a:p>
            <a:r>
              <a:rPr lang="en-US" smtClean="0"/>
              <a:t>Vreme = maxim o saptamana</a:t>
            </a:r>
          </a:p>
          <a:p>
            <a:r>
              <a:rPr lang="en-US" smtClean="0"/>
              <a:t>Sistemul solar: cateva milioane 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52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1D7CE17A-DEFD-4C99-BED0-45F490E4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626393"/>
          </a:xfrm>
        </p:spPr>
        <p:txBody>
          <a:bodyPr/>
          <a:lstStyle/>
          <a:p>
            <a:r>
              <a:rPr lang="en-US" dirty="0" err="1"/>
              <a:t>Concluzii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71D55E26-FDC7-4C14-8EE9-BC20A9BA6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48" y="1895716"/>
            <a:ext cx="9613861" cy="4962284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Vremea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fiintele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societatea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sunt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instabile</a:t>
            </a:r>
            <a:endParaRPr lang="en-US" sz="72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putem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face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previziuni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prea lungi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prea precise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putem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masura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oricat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precis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conditiile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infinitate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zecimale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erori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masurare</a:t>
            </a:r>
            <a:endParaRPr lang="en-US" sz="72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perturbari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din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mediu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zgomot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statistic)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Matematic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multe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evolutie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total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deterministe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aceleasi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duc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aceleasi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rezultate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sunt foarte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sensibile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conditiile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Fenomenul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pare ca se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desfășura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întâmplare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de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fapt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element de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regularitate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modelul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matematic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=&gt;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există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ordine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ascunsă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orice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evoluție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aparent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haotică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oricărui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dinamic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complex?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tipare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comportament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atractori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nevoie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calculator 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pentru a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obtine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traiectoriile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“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vedea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intampla</a:t>
            </a:r>
            <a:endParaRPr lang="en-US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Principiul</a:t>
            </a:r>
            <a:r>
              <a:rPr lang="en-US" sz="7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incertitudine</a:t>
            </a:r>
            <a:endParaRPr lang="en-US" sz="7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lucrează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după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anumite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tipare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care sunt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suma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multor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impulsuri</a:t>
            </a:r>
            <a:r>
              <a:rPr lang="en-US" sz="7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mărunte</a:t>
            </a:r>
            <a:endParaRPr lang="en-US" sz="72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16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ADDB2EEB-CDBB-4F66-9682-B1F9A19F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Situatia</a:t>
            </a:r>
            <a:r>
              <a:rPr lang="en-US" dirty="0"/>
              <a:t> in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priveste</a:t>
            </a:r>
            <a:r>
              <a:rPr lang="en-US" dirty="0"/>
              <a:t> </a:t>
            </a:r>
            <a:r>
              <a:rPr lang="en-US" dirty="0" err="1"/>
              <a:t>previziunea</a:t>
            </a:r>
            <a:r>
              <a:rPr lang="en-US" dirty="0"/>
              <a:t> in </a:t>
            </a:r>
            <a:r>
              <a:rPr lang="en-US" dirty="0" err="1"/>
              <a:t>sisteme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52046ACC-4EE9-4D1F-932C-6C5E9DD7E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64117" cy="3599316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mică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schimbare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parametrilor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inițiali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produce un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comportament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diferit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acelui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complex.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Intotdeauna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vor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abateri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modelului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la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realitate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principiul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incertitudinii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neagă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acuratețea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(nu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putem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masura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infinit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precis). De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aceea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situația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inițială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complex nu poate fi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determinată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precizie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urmare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nici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evoluția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complex.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sistemele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complexe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obicei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încearcă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ajungă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-o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anumită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situație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Acea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situație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poate fi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statică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Atractor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dinamică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Atractor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Straniu</a:t>
            </a:r>
            <a:r>
              <a:rPr lang="en-US" sz="240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r>
              <a:rPr lang="en-US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Haos </a:t>
            </a:r>
            <a:r>
              <a:rPr lang="en-US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mtClean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comportament aperiodic sensibil la conditiile initiale</a:t>
            </a:r>
          </a:p>
          <a:p>
            <a:pPr mar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r>
              <a:rPr lang="en-US" smtClean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Putem prezice statistic dar nu in particular (</a:t>
            </a:r>
            <a:r>
              <a:rPr lang="en-US" smtClean="0">
                <a:latin typeface="Calibri" panose="020F0502020204030204" pitchFamily="34" charset="0"/>
                <a:cs typeface="Times New Roman" panose="02020603050405020304" pitchFamily="18" charset="0"/>
              </a:rPr>
              <a:t>ex: ca pretul va creste dar nu cat va fi exact, ca temperature va fi in medie intre 10 si 15, dar nu cat va fi la o anumita ora etc</a:t>
            </a:r>
            <a:r>
              <a:rPr lang="en-US" smtClean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>
              <a:solidFill>
                <a:srgbClr val="FFFF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120"/>
              </a:spcAft>
              <a:buSzPts val="1000"/>
              <a:buNone/>
              <a:tabLst>
                <a:tab pos="457200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1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xmlns="" id="{2199DC09-4D68-4682-A74D-F6A92B91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Miscari</a:t>
            </a:r>
            <a:r>
              <a:rPr lang="en-US" dirty="0"/>
              <a:t> </a:t>
            </a:r>
            <a:r>
              <a:rPr lang="en-US" err="1"/>
              <a:t>deterministe</a:t>
            </a:r>
            <a:r>
              <a:rPr lang="en-US"/>
              <a:t> </a:t>
            </a:r>
            <a:r>
              <a:rPr lang="en-US" smtClean="0"/>
              <a:t>dar </a:t>
            </a:r>
            <a:r>
              <a:rPr lang="en-US" dirty="0"/>
              <a:t>foarte </a:t>
            </a:r>
            <a:r>
              <a:rPr lang="en-US" dirty="0" err="1"/>
              <a:t>greu</a:t>
            </a:r>
            <a:r>
              <a:rPr lang="en-US" dirty="0"/>
              <a:t> </a:t>
            </a:r>
            <a:r>
              <a:rPr lang="en-US" dirty="0" err="1"/>
              <a:t>previzibile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xmlns="" id="{560FF6C9-D4FC-4B40-86F1-FE84D4190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 action="ppaction://hlinkfile"/>
              </a:rPr>
              <a:t>Pendulul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dublu</a:t>
            </a:r>
            <a:endParaRPr lang="en-US" dirty="0"/>
          </a:p>
          <a:p>
            <a:r>
              <a:rPr lang="en-US" dirty="0" err="1">
                <a:hlinkClick r:id="rId3" action="ppaction://hlinkfile"/>
              </a:rPr>
              <a:t>Pendul</a:t>
            </a:r>
            <a:r>
              <a:rPr lang="en-US" dirty="0">
                <a:hlinkClick r:id="rId3" action="ppaction://hlinkfile"/>
              </a:rPr>
              <a:t> magnetic</a:t>
            </a:r>
            <a:endParaRPr lang="en-US" dirty="0"/>
          </a:p>
          <a:p>
            <a:r>
              <a:rPr lang="en-US" dirty="0" err="1">
                <a:hlinkClick r:id="rId4" action="ppaction://hlinkfile"/>
              </a:rPr>
              <a:t>Miscarea</a:t>
            </a:r>
            <a:r>
              <a:rPr lang="en-US" dirty="0">
                <a:hlinkClick r:id="rId4" action="ppaction://hlinkfile"/>
              </a:rPr>
              <a:t> a 3 </a:t>
            </a:r>
            <a:r>
              <a:rPr lang="en-US" dirty="0" err="1">
                <a:hlinkClick r:id="rId4" action="ppaction://hlinkfile"/>
              </a:rPr>
              <a:t>corpuri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71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223</TotalTime>
  <Words>2086</Words>
  <Application>Microsoft Office PowerPoint</Application>
  <PresentationFormat>Widescreen</PresentationFormat>
  <Paragraphs>155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Trebuchet MS</vt:lpstr>
      <vt:lpstr>Berlin</vt:lpstr>
      <vt:lpstr>CURS 10 BCE TEORIA HAOSULUI</vt:lpstr>
      <vt:lpstr>Efectul fluture</vt:lpstr>
      <vt:lpstr>Cauze infime</vt:lpstr>
      <vt:lpstr>Efecte colosale</vt:lpstr>
      <vt:lpstr>Observatii</vt:lpstr>
      <vt:lpstr>Limitele previziunii</vt:lpstr>
      <vt:lpstr>Concluzii</vt:lpstr>
      <vt:lpstr>Situatia in ce priveste previziunea in sisteme</vt:lpstr>
      <vt:lpstr>Miscari deterministe dar foarte greu previzibile</vt:lpstr>
      <vt:lpstr>Modele matematice</vt:lpstr>
      <vt:lpstr>Modele matematice</vt:lpstr>
      <vt:lpstr>Spatiul fazelor</vt:lpstr>
      <vt:lpstr>Fractali, dimensiuni fractionare</vt:lpstr>
      <vt:lpstr>Sierpinski</vt:lpstr>
      <vt:lpstr>Avantajele utilizarii fractalilor</vt:lpstr>
      <vt:lpstr>Exemple de sisteme haotice</vt:lpstr>
      <vt:lpstr>TEORIA HAOSULUI IN ECONOMIE</vt:lpstr>
      <vt:lpstr>Evolutia pretului</vt:lpstr>
      <vt:lpstr>Piata de capital</vt:lpstr>
      <vt:lpstr>Managementul intreprinderii</vt:lpstr>
      <vt:lpstr>Managementul intreprinderii</vt:lpstr>
      <vt:lpstr>Managementul intreprinderii</vt:lpstr>
      <vt:lpstr>Managementul intreprinderii</vt:lpstr>
      <vt:lpstr>Politici economice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10 BCE TEORIA HAOSULUI</dc:title>
  <dc:creator>Marghescu Mihai Bogdan</dc:creator>
  <cp:lastModifiedBy>Microsoft account</cp:lastModifiedBy>
  <cp:revision>30</cp:revision>
  <dcterms:created xsi:type="dcterms:W3CDTF">2022-05-06T10:14:42Z</dcterms:created>
  <dcterms:modified xsi:type="dcterms:W3CDTF">2022-05-06T20:31:41Z</dcterms:modified>
</cp:coreProperties>
</file>