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86" r:id="rId4"/>
    <p:sldId id="288" r:id="rId5"/>
    <p:sldId id="287" r:id="rId6"/>
    <p:sldId id="289" r:id="rId7"/>
    <p:sldId id="259" r:id="rId8"/>
    <p:sldId id="290" r:id="rId9"/>
    <p:sldId id="270" r:id="rId10"/>
    <p:sldId id="291" r:id="rId11"/>
    <p:sldId id="293" r:id="rId12"/>
    <p:sldId id="292" r:id="rId13"/>
    <p:sldId id="300" r:id="rId14"/>
    <p:sldId id="279" r:id="rId15"/>
    <p:sldId id="295" r:id="rId16"/>
    <p:sldId id="296" r:id="rId17"/>
    <p:sldId id="297" r:id="rId18"/>
    <p:sldId id="298" r:id="rId19"/>
    <p:sldId id="294" r:id="rId20"/>
    <p:sldId id="303" r:id="rId21"/>
    <p:sldId id="304" r:id="rId22"/>
    <p:sldId id="305" r:id="rId23"/>
    <p:sldId id="306" r:id="rId24"/>
    <p:sldId id="307" r:id="rId25"/>
    <p:sldId id="308" r:id="rId26"/>
    <p:sldId id="309" r:id="rId27"/>
    <p:sldId id="310" r:id="rId28"/>
    <p:sldId id="301" r:id="rId29"/>
    <p:sldId id="29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4CDD1A6-BCF8-40F1-ACA8-EFC6A0D2A803}" type="datetimeFigureOut">
              <a:rPr lang="en-US" smtClean="0"/>
              <a:t>3/6/2021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0889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853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3/6/2021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5976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722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3/6/2021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8430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3/6/2021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2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4CDD1A6-BCF8-40F1-ACA8-EFC6A0D2A803}" type="datetimeFigureOut">
              <a:rPr lang="en-US" smtClean="0"/>
              <a:t>3/6/2021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87063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CDD1A6-BCF8-40F1-ACA8-EFC6A0D2A803}"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6923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4CDD1A6-BCF8-40F1-ACA8-EFC6A0D2A803}" type="datetimeFigureOut">
              <a:rPr lang="en-US" smtClean="0"/>
              <a:t>3/6/2021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5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DD1A6-BCF8-40F1-ACA8-EFC6A0D2A803}"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64929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3/6/2021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30400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4CDD1A6-BCF8-40F1-ACA8-EFC6A0D2A803}" type="datetimeFigureOut">
              <a:rPr lang="en-US" smtClean="0"/>
              <a:t>3/6/2021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E78C137-E82A-4837-BD51-9DC125338E19}" type="slidenum">
              <a:rPr lang="en-US" smtClean="0"/>
              <a:t>‹#›</a:t>
            </a:fld>
            <a:endParaRPr lang="en-US"/>
          </a:p>
        </p:txBody>
      </p:sp>
    </p:spTree>
    <p:extLst>
      <p:ext uri="{BB962C8B-B14F-4D97-AF65-F5344CB8AC3E}">
        <p14:creationId xmlns:p14="http://schemas.microsoft.com/office/powerpoint/2010/main" val="8879159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6B3C-BB0A-4B9C-9237-6A7858062249}"/>
              </a:ext>
            </a:extLst>
          </p:cNvPr>
          <p:cNvSpPr>
            <a:spLocks noGrp="1"/>
          </p:cNvSpPr>
          <p:nvPr>
            <p:ph type="ctrTitle"/>
          </p:nvPr>
        </p:nvSpPr>
        <p:spPr/>
        <p:txBody>
          <a:bodyPr/>
          <a:lstStyle/>
          <a:p>
            <a:r>
              <a:rPr lang="en-US" dirty="0">
                <a:latin typeface="Palatino Linotype" panose="02040502050505030304" pitchFamily="18" charset="0"/>
              </a:rPr>
              <a:t>Bazele Ciberneticii Economice</a:t>
            </a:r>
          </a:p>
        </p:txBody>
      </p:sp>
      <p:sp>
        <p:nvSpPr>
          <p:cNvPr id="3" name="Subtitle 2">
            <a:extLst>
              <a:ext uri="{FF2B5EF4-FFF2-40B4-BE49-F238E27FC236}">
                <a16:creationId xmlns:a16="http://schemas.microsoft.com/office/drawing/2014/main" id="{F930B25B-A74F-433B-AA33-F1C7A40F3509}"/>
              </a:ext>
            </a:extLst>
          </p:cNvPr>
          <p:cNvSpPr>
            <a:spLocks noGrp="1"/>
          </p:cNvSpPr>
          <p:nvPr>
            <p:ph type="subTitle" idx="1"/>
          </p:nvPr>
        </p:nvSpPr>
        <p:spPr>
          <a:xfrm>
            <a:off x="1759237" y="4766553"/>
            <a:ext cx="8673427" cy="462300"/>
          </a:xfrm>
        </p:spPr>
        <p:txBody>
          <a:bodyPr/>
          <a:lstStyle/>
          <a:p>
            <a:pPr algn="r"/>
            <a:r>
              <a:rPr lang="en-US" dirty="0">
                <a:latin typeface="Palatino Linotype" panose="02040502050505030304" pitchFamily="18" charset="0"/>
              </a:rPr>
              <a:t>Profesor seminar: Asist.univ.dr. Ionu</a:t>
            </a:r>
            <a:r>
              <a:rPr lang="ro-RO" dirty="0">
                <a:latin typeface="Palatino Linotype" panose="02040502050505030304" pitchFamily="18" charset="0"/>
              </a:rPr>
              <a:t>ț Nica</a:t>
            </a:r>
            <a:endParaRPr lang="en-US" dirty="0">
              <a:latin typeface="Palatino Linotype" panose="02040502050505030304" pitchFamily="18" charset="0"/>
            </a:endParaRPr>
          </a:p>
        </p:txBody>
      </p:sp>
      <p:sp>
        <p:nvSpPr>
          <p:cNvPr id="4" name="Subtitle 2">
            <a:extLst>
              <a:ext uri="{FF2B5EF4-FFF2-40B4-BE49-F238E27FC236}">
                <a16:creationId xmlns:a16="http://schemas.microsoft.com/office/drawing/2014/main" id="{4700F4B3-DD1E-4054-8790-12B9175D4DF3}"/>
              </a:ext>
            </a:extLst>
          </p:cNvPr>
          <p:cNvSpPr txBox="1">
            <a:spLocks/>
          </p:cNvSpPr>
          <p:nvPr/>
        </p:nvSpPr>
        <p:spPr>
          <a:xfrm>
            <a:off x="1765724" y="3931237"/>
            <a:ext cx="8673427" cy="462300"/>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ro-RO" sz="2400" dirty="0">
                <a:latin typeface="Palatino Linotype" panose="02040502050505030304" pitchFamily="18" charset="0"/>
              </a:rPr>
              <a:t>Seminar </a:t>
            </a:r>
            <a:r>
              <a:rPr lang="en-US" sz="2400" dirty="0">
                <a:latin typeface="Palatino Linotype" panose="02040502050505030304" pitchFamily="18" charset="0"/>
              </a:rPr>
              <a:t>2</a:t>
            </a:r>
          </a:p>
        </p:txBody>
      </p:sp>
    </p:spTree>
    <p:extLst>
      <p:ext uri="{BB962C8B-B14F-4D97-AF65-F5344CB8AC3E}">
        <p14:creationId xmlns:p14="http://schemas.microsoft.com/office/powerpoint/2010/main" val="370890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625573E0-E034-46FE-A8FF-F245B5A88E2E}"/>
              </a:ext>
            </a:extLst>
          </p:cNvPr>
          <p:cNvSpPr>
            <a:spLocks noGrp="1"/>
          </p:cNvSpPr>
          <p:nvPr>
            <p:ph type="ftr" sz="quarter" idx="11"/>
          </p:nvPr>
        </p:nvSpPr>
        <p:spPr>
          <a:xfrm>
            <a:off x="69381" y="653784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4" name="Picture 3">
            <a:extLst>
              <a:ext uri="{FF2B5EF4-FFF2-40B4-BE49-F238E27FC236}">
                <a16:creationId xmlns:a16="http://schemas.microsoft.com/office/drawing/2014/main" id="{FA4C47E7-1D73-4B17-841E-F3188FDE83DE}"/>
              </a:ext>
            </a:extLst>
          </p:cNvPr>
          <p:cNvPicPr>
            <a:picLocks noChangeAspect="1"/>
          </p:cNvPicPr>
          <p:nvPr/>
        </p:nvPicPr>
        <p:blipFill>
          <a:blip r:embed="rId2"/>
          <a:stretch>
            <a:fillRect/>
          </a:stretch>
        </p:blipFill>
        <p:spPr>
          <a:xfrm>
            <a:off x="266805" y="160137"/>
            <a:ext cx="6090685" cy="4701819"/>
          </a:xfrm>
          <a:prstGeom prst="rect">
            <a:avLst/>
          </a:prstGeom>
        </p:spPr>
      </p:pic>
      <p:pic>
        <p:nvPicPr>
          <p:cNvPr id="21" name="Picture 20">
            <a:extLst>
              <a:ext uri="{FF2B5EF4-FFF2-40B4-BE49-F238E27FC236}">
                <a16:creationId xmlns:a16="http://schemas.microsoft.com/office/drawing/2014/main" id="{710DF308-C6B3-4E76-AACA-88C8B1EC4359}"/>
              </a:ext>
            </a:extLst>
          </p:cNvPr>
          <p:cNvPicPr>
            <a:picLocks noChangeAspect="1"/>
          </p:cNvPicPr>
          <p:nvPr/>
        </p:nvPicPr>
        <p:blipFill>
          <a:blip r:embed="rId3"/>
          <a:stretch>
            <a:fillRect/>
          </a:stretch>
        </p:blipFill>
        <p:spPr>
          <a:xfrm>
            <a:off x="6727596" y="157862"/>
            <a:ext cx="5100582" cy="4704094"/>
          </a:xfrm>
          <a:prstGeom prst="rect">
            <a:avLst/>
          </a:prstGeom>
        </p:spPr>
      </p:pic>
      <p:sp>
        <p:nvSpPr>
          <p:cNvPr id="9" name="TextBox 8">
            <a:extLst>
              <a:ext uri="{FF2B5EF4-FFF2-40B4-BE49-F238E27FC236}">
                <a16:creationId xmlns:a16="http://schemas.microsoft.com/office/drawing/2014/main" id="{141CF083-F5B9-4172-B81C-68BC1C7DE5BC}"/>
              </a:ext>
            </a:extLst>
          </p:cNvPr>
          <p:cNvSpPr txBox="1"/>
          <p:nvPr/>
        </p:nvSpPr>
        <p:spPr>
          <a:xfrm>
            <a:off x="785814" y="4979365"/>
            <a:ext cx="5052665" cy="338554"/>
          </a:xfrm>
          <a:prstGeom prst="rect">
            <a:avLst/>
          </a:prstGeom>
          <a:noFill/>
        </p:spPr>
        <p:txBody>
          <a:bodyPr wrap="none" rtlCol="0">
            <a:spAutoFit/>
          </a:bodyPr>
          <a:lstStyle/>
          <a:p>
            <a:r>
              <a:rPr lang="ro-RO" sz="1600" dirty="0">
                <a:latin typeface="Palatino Linotype" panose="02040502050505030304" pitchFamily="18" charset="0"/>
                <a:cs typeface="Times New Roman" panose="02020603050405020304" pitchFamily="18" charset="0"/>
              </a:rPr>
              <a:t>https://ccl.northwestern.edu/netlogo/download.shtml</a:t>
            </a:r>
            <a:endParaRPr lang="en-US" sz="1600" dirty="0">
              <a:latin typeface="Palatino Linotype" panose="0204050205050503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3CCB4DF-4A99-4E2A-880F-3D19A837D956}"/>
              </a:ext>
            </a:extLst>
          </p:cNvPr>
          <p:cNvSpPr txBox="1"/>
          <p:nvPr/>
        </p:nvSpPr>
        <p:spPr>
          <a:xfrm>
            <a:off x="7484883" y="4979365"/>
            <a:ext cx="3988440" cy="1323439"/>
          </a:xfrm>
          <a:prstGeom prst="rect">
            <a:avLst/>
          </a:prstGeom>
          <a:noFill/>
        </p:spPr>
        <p:txBody>
          <a:bodyPr wrap="square" rtlCol="0">
            <a:spAutoFit/>
          </a:bodyPr>
          <a:lstStyle/>
          <a:p>
            <a:r>
              <a:rPr lang="ro-RO" sz="1600" dirty="0">
                <a:latin typeface="Palatino Linotype" panose="02040502050505030304" pitchFamily="18" charset="0"/>
                <a:cs typeface="Times New Roman" panose="02020603050405020304" pitchFamily="18" charset="0"/>
              </a:rPr>
              <a:t>http://www.netlogoweb.org/launch#http://www.netlogoweb.org/assets/modelslib/Curricular%20Models/Urban%20Suite/Urban%20Suite%20-%20Economic%20Disparity.nlogo</a:t>
            </a:r>
            <a:endParaRPr lang="en-US" sz="1600" dirty="0">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161188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584EC1-8DB7-4E0A-86E6-D7045F452BF6}"/>
              </a:ext>
            </a:extLst>
          </p:cNvPr>
          <p:cNvSpPr txBox="1"/>
          <p:nvPr/>
        </p:nvSpPr>
        <p:spPr>
          <a:xfrm>
            <a:off x="4780500" y="507256"/>
            <a:ext cx="4600940" cy="338554"/>
          </a:xfrm>
          <a:prstGeom prst="rect">
            <a:avLst/>
          </a:prstGeom>
          <a:noFill/>
        </p:spPr>
        <p:txBody>
          <a:bodyPr wrap="none" rtlCol="0">
            <a:spAutoFit/>
          </a:bodyPr>
          <a:lstStyle/>
          <a:p>
            <a:r>
              <a:rPr lang="ro-RO" sz="1600" dirty="0">
                <a:latin typeface="Palatino Linotype" panose="02040502050505030304" pitchFamily="18" charset="0"/>
                <a:cs typeface="Times New Roman" panose="02020603050405020304" pitchFamily="18" charset="0"/>
              </a:rPr>
              <a:t>Tipuri de agenți utilizați de programul NetLogo.</a:t>
            </a:r>
            <a:endParaRPr lang="en-US" sz="1600" dirty="0">
              <a:latin typeface="Palatino Linotype" panose="0204050205050503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62FEF4AF-63B8-417D-B92D-56B7A3B5BE52}"/>
              </a:ext>
            </a:extLst>
          </p:cNvPr>
          <p:cNvSpPr>
            <a:spLocks noGrp="1"/>
          </p:cNvSpPr>
          <p:nvPr>
            <p:ph type="title"/>
          </p:nvPr>
        </p:nvSpPr>
        <p:spPr/>
        <p:txBody>
          <a:bodyPr/>
          <a:lstStyle/>
          <a:p>
            <a:r>
              <a:rPr lang="ro-RO" dirty="0">
                <a:latin typeface="Times New Roman" panose="02020603050405020304" pitchFamily="18" charset="0"/>
                <a:cs typeface="Times New Roman" panose="02020603050405020304" pitchFamily="18" charset="0"/>
              </a:rPr>
              <a:t>NetLogo</a:t>
            </a:r>
            <a:endParaRPr lang="en-US" dirty="0">
              <a:latin typeface="Times New Roman" panose="02020603050405020304" pitchFamily="18" charset="0"/>
              <a:cs typeface="Times New Roman" panose="02020603050405020304" pitchFamily="18" charset="0"/>
            </a:endParaRPr>
          </a:p>
        </p:txBody>
      </p:sp>
      <p:sp>
        <p:nvSpPr>
          <p:cNvPr id="18" name="Footer Placeholder 4">
            <a:extLst>
              <a:ext uri="{FF2B5EF4-FFF2-40B4-BE49-F238E27FC236}">
                <a16:creationId xmlns:a16="http://schemas.microsoft.com/office/drawing/2014/main" id="{625573E0-E034-46FE-A8FF-F245B5A88E2E}"/>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19" name="Picture 2" descr="Semnul Intrebarii Imagini">
            <a:extLst>
              <a:ext uri="{FF2B5EF4-FFF2-40B4-BE49-F238E27FC236}">
                <a16:creationId xmlns:a16="http://schemas.microsoft.com/office/drawing/2014/main" id="{F25256F7-89DC-460B-81F7-190F711A5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440" y="237426"/>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C8A6295-1A79-469B-B7A7-46C13BC4DB5F}"/>
              </a:ext>
            </a:extLst>
          </p:cNvPr>
          <p:cNvSpPr txBox="1"/>
          <p:nvPr/>
        </p:nvSpPr>
        <p:spPr>
          <a:xfrm>
            <a:off x="4687802" y="1385469"/>
            <a:ext cx="6992008" cy="1815882"/>
          </a:xfrm>
          <a:prstGeom prst="rect">
            <a:avLst/>
          </a:prstGeom>
          <a:noFill/>
        </p:spPr>
        <p:txBody>
          <a:bodyPr wrap="square" rtlCol="0">
            <a:spAutoFit/>
          </a:bodyPr>
          <a:lstStyle/>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Agenții mobili de tip </a:t>
            </a:r>
            <a:r>
              <a:rPr lang="ro-RO" sz="1600" dirty="0">
                <a:solidFill>
                  <a:srgbClr val="FF0000"/>
                </a:solidFill>
                <a:latin typeface="Palatino Linotype" panose="02040502050505030304" pitchFamily="18" charset="0"/>
                <a:cs typeface="Times New Roman" panose="02020603050405020304" pitchFamily="18" charset="0"/>
              </a:rPr>
              <a:t>țestoase (turtles) </a:t>
            </a:r>
            <a:r>
              <a:rPr lang="ro-RO" sz="1600" dirty="0">
                <a:latin typeface="Palatino Linotype" panose="02040502050505030304" pitchFamily="18" charset="0"/>
                <a:cs typeface="Times New Roman" panose="02020603050405020304" pitchFamily="18" charset="0"/>
              </a:rPr>
              <a:t>sunt agenți situați în mediu, care se deplasează în interiorul lui.</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Mediul 2D este format dintr-o </a:t>
            </a:r>
            <a:r>
              <a:rPr lang="ro-RO" sz="1600" dirty="0">
                <a:solidFill>
                  <a:srgbClr val="FF0000"/>
                </a:solidFill>
                <a:latin typeface="Palatino Linotype" panose="02040502050505030304" pitchFamily="18" charset="0"/>
                <a:cs typeface="Times New Roman" panose="02020603050405020304" pitchFamily="18" charset="0"/>
              </a:rPr>
              <a:t>rețea de patch-uri </a:t>
            </a:r>
            <a:r>
              <a:rPr lang="ro-RO" sz="1600" dirty="0">
                <a:latin typeface="Palatino Linotype" panose="02040502050505030304" pitchFamily="18" charset="0"/>
                <a:cs typeface="Times New Roman" panose="02020603050405020304" pitchFamily="18" charset="0"/>
              </a:rPr>
              <a:t>în care agenții se pot deplasa.</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Agenții de tip </a:t>
            </a:r>
            <a:r>
              <a:rPr lang="ro-RO" sz="1600" dirty="0">
                <a:solidFill>
                  <a:srgbClr val="FF0000"/>
                </a:solidFill>
                <a:latin typeface="Palatino Linotype" panose="02040502050505030304" pitchFamily="18" charset="0"/>
                <a:cs typeface="Times New Roman" panose="02020603050405020304" pitchFamily="18" charset="0"/>
              </a:rPr>
              <a:t>Link</a:t>
            </a:r>
            <a:r>
              <a:rPr lang="ro-RO" sz="1600" dirty="0">
                <a:latin typeface="Palatino Linotype" panose="02040502050505030304" pitchFamily="18" charset="0"/>
                <a:cs typeface="Times New Roman" panose="02020603050405020304" pitchFamily="18" charset="0"/>
              </a:rPr>
              <a:t> leagă doi agenți de tip Turtle.</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Agentul </a:t>
            </a:r>
            <a:r>
              <a:rPr lang="ro-RO" sz="1600" dirty="0">
                <a:solidFill>
                  <a:srgbClr val="FF0000"/>
                </a:solidFill>
                <a:latin typeface="Palatino Linotype" panose="02040502050505030304" pitchFamily="18" charset="0"/>
                <a:cs typeface="Times New Roman" panose="02020603050405020304" pitchFamily="18" charset="0"/>
              </a:rPr>
              <a:t>observator</a:t>
            </a:r>
            <a:r>
              <a:rPr lang="ro-RO" sz="1600" dirty="0">
                <a:latin typeface="Palatino Linotype" panose="02040502050505030304" pitchFamily="18" charset="0"/>
                <a:cs typeface="Times New Roman" panose="02020603050405020304" pitchFamily="18" charset="0"/>
              </a:rPr>
              <a:t> este unic, supraveghează mediul și agenții, dar nu are o anumită locație ca și cele 3 tipuri de agenți de mai sus.</a:t>
            </a:r>
            <a:endParaRPr lang="en-US" sz="1600" dirty="0">
              <a:latin typeface="Palatino Linotype" panose="0204050205050503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DD3D3A4-5999-4E6B-B5AF-E5BD15CC879C}"/>
              </a:ext>
            </a:extLst>
          </p:cNvPr>
          <p:cNvSpPr txBox="1"/>
          <p:nvPr/>
        </p:nvSpPr>
        <p:spPr>
          <a:xfrm>
            <a:off x="4687802" y="3318096"/>
            <a:ext cx="2087431" cy="338554"/>
          </a:xfrm>
          <a:prstGeom prst="rect">
            <a:avLst/>
          </a:prstGeom>
          <a:noFill/>
        </p:spPr>
        <p:txBody>
          <a:bodyPr wrap="none" rtlCol="0">
            <a:spAutoFit/>
          </a:bodyPr>
          <a:lstStyle/>
          <a:p>
            <a:r>
              <a:rPr lang="ro-RO" sz="1600" dirty="0">
                <a:latin typeface="Palatino Linotype" panose="02040502050505030304" pitchFamily="18" charset="0"/>
                <a:cs typeface="Times New Roman" panose="02020603050405020304" pitchFamily="18" charset="0"/>
              </a:rPr>
              <a:t>Arhitectura NetLogo</a:t>
            </a:r>
            <a:endParaRPr lang="en-US" sz="1600" dirty="0">
              <a:latin typeface="Palatino Linotype" panose="0204050205050503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8C85817-8881-4396-A85A-3367A43E1C08}"/>
              </a:ext>
            </a:extLst>
          </p:cNvPr>
          <p:cNvPicPr>
            <a:picLocks noChangeAspect="1"/>
          </p:cNvPicPr>
          <p:nvPr/>
        </p:nvPicPr>
        <p:blipFill>
          <a:blip r:embed="rId3"/>
          <a:stretch>
            <a:fillRect/>
          </a:stretch>
        </p:blipFill>
        <p:spPr>
          <a:xfrm>
            <a:off x="4891087" y="3773395"/>
            <a:ext cx="2409825" cy="914400"/>
          </a:xfrm>
          <a:prstGeom prst="rect">
            <a:avLst/>
          </a:prstGeom>
        </p:spPr>
      </p:pic>
      <p:sp>
        <p:nvSpPr>
          <p:cNvPr id="10" name="TextBox 9">
            <a:extLst>
              <a:ext uri="{FF2B5EF4-FFF2-40B4-BE49-F238E27FC236}">
                <a16:creationId xmlns:a16="http://schemas.microsoft.com/office/drawing/2014/main" id="{4DAEE3BF-7936-42D8-B479-1A5DAA339871}"/>
              </a:ext>
            </a:extLst>
          </p:cNvPr>
          <p:cNvSpPr txBox="1"/>
          <p:nvPr/>
        </p:nvSpPr>
        <p:spPr>
          <a:xfrm>
            <a:off x="3001619" y="5259839"/>
            <a:ext cx="2305672" cy="1200329"/>
          </a:xfrm>
          <a:prstGeom prst="rect">
            <a:avLst/>
          </a:prstGeom>
          <a:noFill/>
        </p:spPr>
        <p:txBody>
          <a:bodyPr wrap="square" rtlCol="0">
            <a:spAutoFit/>
          </a:bodyPr>
          <a:lstStyle/>
          <a:p>
            <a:pPr algn="ctr"/>
            <a:r>
              <a:rPr lang="ro-RO" sz="1200" dirty="0">
                <a:latin typeface="Palatino Linotype" panose="02040502050505030304" pitchFamily="18" charset="0"/>
                <a:cs typeface="Times New Roman" panose="02020603050405020304" pitchFamily="18" charset="0"/>
              </a:rPr>
              <a:t>Tabul principal prin intermediul căruia se interacționează cu modelul, se observă comportamentul agenților și se vizualizează date.</a:t>
            </a:r>
            <a:endParaRPr lang="en-US" sz="1200" dirty="0">
              <a:latin typeface="Palatino Linotype" panose="0204050205050503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08EAD68D-FDEE-4548-8C96-50B5A8AF8F82}"/>
              </a:ext>
            </a:extLst>
          </p:cNvPr>
          <p:cNvCxnSpPr>
            <a:cxnSpLocks/>
            <a:endCxn id="10" idx="0"/>
          </p:cNvCxnSpPr>
          <p:nvPr/>
        </p:nvCxnSpPr>
        <p:spPr>
          <a:xfrm flipH="1">
            <a:off x="4154455" y="4609707"/>
            <a:ext cx="1075803" cy="6501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B2FA27AD-2C9E-4135-8572-425F3821E39E}"/>
              </a:ext>
            </a:extLst>
          </p:cNvPr>
          <p:cNvSpPr txBox="1"/>
          <p:nvPr/>
        </p:nvSpPr>
        <p:spPr>
          <a:xfrm>
            <a:off x="5529574" y="5259839"/>
            <a:ext cx="2305672" cy="1015663"/>
          </a:xfrm>
          <a:prstGeom prst="rect">
            <a:avLst/>
          </a:prstGeom>
          <a:noFill/>
        </p:spPr>
        <p:txBody>
          <a:bodyPr wrap="square" rtlCol="0">
            <a:spAutoFit/>
          </a:bodyPr>
          <a:lstStyle/>
          <a:p>
            <a:pPr algn="ctr"/>
            <a:r>
              <a:rPr lang="ro-RO" sz="1200" dirty="0">
                <a:latin typeface="Palatino Linotype" panose="02040502050505030304" pitchFamily="18" charset="0"/>
                <a:cs typeface="Times New Roman" panose="02020603050405020304" pitchFamily="18" charset="0"/>
              </a:rPr>
              <a:t>Tabul de informații conține informație text pentru utilizator referitor la cum trebuie folosit și înțeles modelul.</a:t>
            </a:r>
            <a:endParaRPr lang="en-US" sz="1200" dirty="0">
              <a:latin typeface="Palatino Linotype" panose="0204050205050503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3494322C-5D28-4DD9-A928-5FFFAD7CCAC7}"/>
              </a:ext>
            </a:extLst>
          </p:cNvPr>
          <p:cNvCxnSpPr>
            <a:cxnSpLocks/>
            <a:endCxn id="13" idx="0"/>
          </p:cNvCxnSpPr>
          <p:nvPr/>
        </p:nvCxnSpPr>
        <p:spPr>
          <a:xfrm>
            <a:off x="5731517" y="4609707"/>
            <a:ext cx="950893" cy="6501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7C6972EF-1F84-4C0D-9768-9779E0EAABDD}"/>
              </a:ext>
            </a:extLst>
          </p:cNvPr>
          <p:cNvSpPr txBox="1"/>
          <p:nvPr/>
        </p:nvSpPr>
        <p:spPr>
          <a:xfrm>
            <a:off x="8094418" y="3915274"/>
            <a:ext cx="2305672" cy="1200329"/>
          </a:xfrm>
          <a:prstGeom prst="rect">
            <a:avLst/>
          </a:prstGeom>
          <a:noFill/>
        </p:spPr>
        <p:txBody>
          <a:bodyPr wrap="square" rtlCol="0">
            <a:spAutoFit/>
          </a:bodyPr>
          <a:lstStyle/>
          <a:p>
            <a:pPr algn="ctr"/>
            <a:r>
              <a:rPr lang="ro-RO" sz="1200" dirty="0">
                <a:latin typeface="Palatino Linotype" panose="02040502050505030304" pitchFamily="18" charset="0"/>
                <a:cs typeface="Times New Roman" panose="02020603050405020304" pitchFamily="18" charset="0"/>
              </a:rPr>
              <a:t>Tabul Code conține procedurile ce conțin informație text, codul, definițiile și regulile care determină comportamentul și atributele agenților din mode.</a:t>
            </a:r>
            <a:endParaRPr lang="en-US" sz="1200" dirty="0">
              <a:latin typeface="Palatino Linotype" panose="0204050205050503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778786B8-C530-4A1B-9859-B5D7BC1D365F}"/>
              </a:ext>
            </a:extLst>
          </p:cNvPr>
          <p:cNvCxnSpPr>
            <a:cxnSpLocks/>
          </p:cNvCxnSpPr>
          <p:nvPr/>
        </p:nvCxnSpPr>
        <p:spPr>
          <a:xfrm>
            <a:off x="6306532" y="4515439"/>
            <a:ext cx="17062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3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6651087" y="140971"/>
            <a:ext cx="3435556"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i="1" dirty="0">
              <a:latin typeface="Palatino Linotype" panose="0204050205050503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647C92D-B089-43A2-B685-802D88A8283F}"/>
                  </a:ext>
                </a:extLst>
              </p:cNvPr>
              <p:cNvSpPr txBox="1"/>
              <p:nvPr/>
            </p:nvSpPr>
            <p:spPr>
              <a:xfrm>
                <a:off x="4478328" y="510303"/>
                <a:ext cx="7610272" cy="6745308"/>
              </a:xfrm>
              <a:prstGeom prst="rect">
                <a:avLst/>
              </a:prstGeom>
              <a:noFill/>
            </p:spPr>
            <p:txBody>
              <a:bodyPr wrap="square">
                <a:spAutoFit/>
              </a:bodyPr>
              <a:lstStyle/>
              <a:p>
                <a:pPr algn="just"/>
                <a:r>
                  <a:rPr lang="ro-RO" altLang="en-US" sz="1400" dirty="0">
                    <a:latin typeface="Palatino Linotype" panose="02040502050505030304" pitchFamily="18" charset="0"/>
                  </a:rPr>
                  <a:t>Dinamica populației unui singur prădor și pradă este introdusă de ecuațiile diferențiale clasice Lotka-Volterra, o pereche de ecuații difernțiale cuplate care sunt date de următoarea structură:</a:t>
                </a:r>
              </a:p>
              <a:p>
                <a:pPr algn="just"/>
                <a:endParaRPr lang="ro-RO" altLang="en-US" sz="1400" dirty="0">
                  <a:latin typeface="Palatino Linotype" panose="02040502050505030304" pitchFamily="18" charset="0"/>
                </a:endParaRPr>
              </a:p>
              <a:p>
                <a:pPr algn="just"/>
                <a14:m>
                  <m:oMath xmlns:m="http://schemas.openxmlformats.org/officeDocument/2006/math">
                    <m:f>
                      <m:fPr>
                        <m:ctrlPr>
                          <a:rPr lang="ro-RO" altLang="en-US" sz="1400" i="1" smtClean="0">
                            <a:latin typeface="Cambria Math" panose="02040503050406030204" pitchFamily="18" charset="0"/>
                          </a:rPr>
                        </m:ctrlPr>
                      </m:fPr>
                      <m:num>
                        <m:r>
                          <a:rPr lang="ro-RO" altLang="en-US" sz="1400" b="0" i="1" smtClean="0">
                            <a:latin typeface="Cambria Math" panose="02040503050406030204" pitchFamily="18" charset="0"/>
                          </a:rPr>
                          <m:t>𝑑𝑃𝑟𝑒𝑑</m:t>
                        </m:r>
                      </m:num>
                      <m:den>
                        <m:r>
                          <a:rPr lang="ro-RO" altLang="en-US" sz="1400" b="0" i="1" smtClean="0">
                            <a:latin typeface="Cambria Math" panose="02040503050406030204" pitchFamily="18" charset="0"/>
                          </a:rPr>
                          <m:t>𝑑𝑡</m:t>
                        </m:r>
                      </m:den>
                    </m:f>
                    <m:r>
                      <a:rPr lang="ro-RO" altLang="en-US" sz="1400" b="0" i="1" smtClean="0">
                        <a:latin typeface="Cambria Math" panose="02040503050406030204" pitchFamily="18" charset="0"/>
                      </a:rPr>
                      <m:t>=</m:t>
                    </m:r>
                    <m:sSub>
                      <m:sSubPr>
                        <m:ctrlPr>
                          <a:rPr lang="ro-RO" altLang="en-US" sz="1400" b="0" i="1" smtClean="0">
                            <a:latin typeface="Cambria Math" panose="02040503050406030204" pitchFamily="18" charset="0"/>
                          </a:rPr>
                        </m:ctrlPr>
                      </m:sSubPr>
                      <m:e>
                        <m:r>
                          <a:rPr lang="ro-RO" altLang="en-US" sz="1400" b="0" i="1" smtClean="0">
                            <a:latin typeface="Cambria Math" panose="02040503050406030204" pitchFamily="18" charset="0"/>
                          </a:rPr>
                          <m:t>𝐾</m:t>
                        </m:r>
                      </m:e>
                      <m:sub>
                        <m:r>
                          <a:rPr lang="ro-RO" altLang="en-US" sz="1400" b="0" i="1" smtClean="0">
                            <a:latin typeface="Cambria Math" panose="02040503050406030204" pitchFamily="18" charset="0"/>
                          </a:rPr>
                          <m:t>1</m:t>
                        </m:r>
                      </m:sub>
                    </m:sSub>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𝑃𝑟𝑒𝑑</m:t>
                    </m:r>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𝑃𝑟𝑒𝑦</m:t>
                    </m:r>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𝑀</m:t>
                    </m:r>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𝑃𝑟𝑒𝑑</m:t>
                    </m:r>
                  </m:oMath>
                </a14:m>
                <a:r>
                  <a:rPr lang="ro-RO" altLang="en-US" sz="1400" b="0" dirty="0">
                    <a:latin typeface="Palatino Linotype" panose="02040502050505030304" pitchFamily="18" charset="0"/>
                  </a:rPr>
                  <a:t>  (ecuația 1)</a:t>
                </a:r>
              </a:p>
              <a:p>
                <a:pPr algn="just"/>
                <a:endParaRPr lang="ro-RO" altLang="en-US" sz="1400" b="0" dirty="0">
                  <a:latin typeface="Palatino Linotype" panose="02040502050505030304" pitchFamily="18" charset="0"/>
                </a:endParaRPr>
              </a:p>
              <a:p>
                <a:pPr algn="just"/>
                <a14:m>
                  <m:oMath xmlns:m="http://schemas.openxmlformats.org/officeDocument/2006/math">
                    <m:f>
                      <m:fPr>
                        <m:ctrlPr>
                          <a:rPr lang="ro-RO" altLang="en-US" sz="1400" i="1" smtClean="0">
                            <a:latin typeface="Cambria Math" panose="02040503050406030204" pitchFamily="18" charset="0"/>
                          </a:rPr>
                        </m:ctrlPr>
                      </m:fPr>
                      <m:num>
                        <m:r>
                          <a:rPr lang="ro-RO" altLang="en-US" sz="1400" b="0" i="1" smtClean="0">
                            <a:latin typeface="Cambria Math" panose="02040503050406030204" pitchFamily="18" charset="0"/>
                          </a:rPr>
                          <m:t>𝑑𝑃𝑟𝑒𝑦</m:t>
                        </m:r>
                      </m:num>
                      <m:den>
                        <m:r>
                          <a:rPr lang="ro-RO" altLang="en-US" sz="1400" b="0" i="1" smtClean="0">
                            <a:latin typeface="Cambria Math" panose="02040503050406030204" pitchFamily="18" charset="0"/>
                          </a:rPr>
                          <m:t>𝑑𝑡</m:t>
                        </m:r>
                      </m:den>
                    </m:f>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𝐵</m:t>
                    </m:r>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𝑃𝑟𝑒𝑦</m:t>
                    </m:r>
                    <m:r>
                      <a:rPr lang="ro-RO" altLang="en-US" sz="1400" b="0" i="1" smtClean="0">
                        <a:latin typeface="Cambria Math" panose="02040503050406030204" pitchFamily="18" charset="0"/>
                      </a:rPr>
                      <m:t>−</m:t>
                    </m:r>
                    <m:sSub>
                      <m:sSubPr>
                        <m:ctrlPr>
                          <a:rPr lang="ro-RO" altLang="en-US" sz="1400" b="0" i="1" smtClean="0">
                            <a:latin typeface="Cambria Math" panose="02040503050406030204" pitchFamily="18" charset="0"/>
                          </a:rPr>
                        </m:ctrlPr>
                      </m:sSubPr>
                      <m:e>
                        <m:r>
                          <a:rPr lang="ro-RO" altLang="en-US" sz="1400" b="0" i="1" smtClean="0">
                            <a:latin typeface="Cambria Math" panose="02040503050406030204" pitchFamily="18" charset="0"/>
                          </a:rPr>
                          <m:t>𝐾</m:t>
                        </m:r>
                      </m:e>
                      <m:sub>
                        <m:r>
                          <a:rPr lang="ro-RO" altLang="en-US" sz="1400" b="0" i="1" smtClean="0">
                            <a:latin typeface="Cambria Math" panose="02040503050406030204" pitchFamily="18" charset="0"/>
                          </a:rPr>
                          <m:t>2</m:t>
                        </m:r>
                      </m:sub>
                    </m:sSub>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𝑃𝑟𝑒𝑑</m:t>
                    </m:r>
                    <m:r>
                      <a:rPr lang="ro-RO" altLang="en-US" sz="1400" b="0" i="1" smtClean="0">
                        <a:latin typeface="Cambria Math" panose="02040503050406030204" pitchFamily="18" charset="0"/>
                      </a:rPr>
                      <m:t>∗</m:t>
                    </m:r>
                    <m:r>
                      <a:rPr lang="ro-RO" altLang="en-US" sz="1400" b="0" i="1" smtClean="0">
                        <a:latin typeface="Cambria Math" panose="02040503050406030204" pitchFamily="18" charset="0"/>
                      </a:rPr>
                      <m:t>𝑃𝑟𝑒𝑦</m:t>
                    </m:r>
                  </m:oMath>
                </a14:m>
                <a:r>
                  <a:rPr lang="ro-RO" altLang="en-US" sz="1400" b="0" dirty="0">
                    <a:latin typeface="Palatino Linotype" panose="02040502050505030304" pitchFamily="18" charset="0"/>
                  </a:rPr>
                  <a:t>  (ecuația 2)</a:t>
                </a:r>
              </a:p>
              <a:p>
                <a:pPr algn="just"/>
                <a:endParaRPr lang="ro-RO" altLang="en-US" sz="1400" dirty="0">
                  <a:latin typeface="Palatino Linotype" panose="02040502050505030304" pitchFamily="18" charset="0"/>
                </a:endParaRPr>
              </a:p>
              <a:p>
                <a:pPr algn="just"/>
                <a:r>
                  <a:rPr lang="ro-RO" altLang="en-US" sz="1400" b="0" dirty="0">
                    <a:latin typeface="Palatino Linotype" panose="02040502050505030304" pitchFamily="18" charset="0"/>
                  </a:rPr>
                  <a:t>Unde Pred(t) reprezintă dimensiunea populației prădătorilor la momentul t și Prey(t) reprezintă dimensiunea populației pradă la momentul t.</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Ecuația 1: numărul prădătorilor crește pe măsură ce prădătorii interacționează cu prada (prin constanta fixă </a:t>
                </a:r>
                <a14:m>
                  <m:oMath xmlns:m="http://schemas.openxmlformats.org/officeDocument/2006/math">
                    <m:sSub>
                      <m:sSubPr>
                        <m:ctrlPr>
                          <a:rPr lang="ro-RO" altLang="en-US" sz="1400" b="0" i="1" smtClean="0">
                            <a:latin typeface="Cambria Math" panose="02040503050406030204" pitchFamily="18" charset="0"/>
                          </a:rPr>
                        </m:ctrlPr>
                      </m:sSubPr>
                      <m:e>
                        <m:r>
                          <a:rPr lang="ro-RO" altLang="en-US" sz="1400" b="0" i="1" smtClean="0">
                            <a:latin typeface="Cambria Math" panose="02040503050406030204" pitchFamily="18" charset="0"/>
                          </a:rPr>
                          <m:t>𝐾</m:t>
                        </m:r>
                      </m:e>
                      <m:sub>
                        <m:r>
                          <a:rPr lang="ro-RO" altLang="en-US" sz="1400" b="0" i="1" smtClean="0">
                            <a:latin typeface="Cambria Math" panose="02040503050406030204" pitchFamily="18" charset="0"/>
                          </a:rPr>
                          <m:t>1</m:t>
                        </m:r>
                      </m:sub>
                    </m:sSub>
                  </m:oMath>
                </a14:m>
                <a:r>
                  <a:rPr lang="ro-RO" altLang="en-US" sz="1400" b="0" dirty="0">
                    <a:latin typeface="Palatino Linotype" panose="02040502050505030304" pitchFamily="18" charset="0"/>
                  </a:rPr>
                  <a:t>) și scade cu o rată constantă a mortalității (</a:t>
                </a:r>
                <a14:m>
                  <m:oMath xmlns:m="http://schemas.openxmlformats.org/officeDocument/2006/math">
                    <m:r>
                      <a:rPr lang="ro-RO" altLang="en-US" sz="1400" i="1">
                        <a:latin typeface="Cambria Math" panose="02040503050406030204" pitchFamily="18" charset="0"/>
                      </a:rPr>
                      <m:t>𝑀</m:t>
                    </m:r>
                  </m:oMath>
                </a14:m>
                <a:r>
                  <a:rPr lang="ro-RO" altLang="en-US" sz="1400" b="0" dirty="0">
                    <a:latin typeface="Palatino Linotype" panose="02040502050505030304" pitchFamily="18" charset="0"/>
                  </a:rPr>
                  <a:t>).</a:t>
                </a:r>
              </a:p>
              <a:p>
                <a:pPr algn="just"/>
                <a:endParaRPr lang="ro-RO" altLang="en-US" sz="1400" dirty="0">
                  <a:latin typeface="Palatino Linotype" panose="02040502050505030304" pitchFamily="18" charset="0"/>
                </a:endParaRPr>
              </a:p>
              <a:p>
                <a:pPr algn="just"/>
                <a:r>
                  <a:rPr lang="ro-RO" altLang="en-US" sz="1400" b="0" dirty="0">
                    <a:latin typeface="Palatino Linotype" panose="02040502050505030304" pitchFamily="18" charset="0"/>
                  </a:rPr>
                  <a:t>Ecuația 2: numărul prăzilor crește cu o rată constantă de naștere (</a:t>
                </a:r>
                <a14:m>
                  <m:oMath xmlns:m="http://schemas.openxmlformats.org/officeDocument/2006/math">
                    <m:r>
                      <a:rPr lang="ro-RO" altLang="en-US" sz="1400" b="0" i="1" smtClean="0">
                        <a:latin typeface="Cambria Math" panose="02040503050406030204" pitchFamily="18" charset="0"/>
                      </a:rPr>
                      <m:t>𝐵</m:t>
                    </m:r>
                  </m:oMath>
                </a14:m>
                <a:r>
                  <a:rPr lang="ro-RO" altLang="en-US" sz="1400" b="0" dirty="0">
                    <a:latin typeface="Palatino Linotype" panose="02040502050505030304" pitchFamily="18" charset="0"/>
                  </a:rPr>
                  <a:t>) și scade în interacțiunea cu prădătorii (cu o constantă fixă </a:t>
                </a:r>
                <a14:m>
                  <m:oMath xmlns:m="http://schemas.openxmlformats.org/officeDocument/2006/math">
                    <m:sSub>
                      <m:sSubPr>
                        <m:ctrlPr>
                          <a:rPr lang="ro-RO" altLang="en-US" sz="1400" i="1">
                            <a:latin typeface="Cambria Math" panose="02040503050406030204" pitchFamily="18" charset="0"/>
                          </a:rPr>
                        </m:ctrlPr>
                      </m:sSubPr>
                      <m:e>
                        <m:r>
                          <a:rPr lang="ro-RO" altLang="en-US" sz="1400" i="1">
                            <a:latin typeface="Cambria Math" panose="02040503050406030204" pitchFamily="18" charset="0"/>
                          </a:rPr>
                          <m:t>𝐾</m:t>
                        </m:r>
                      </m:e>
                      <m:sub>
                        <m:r>
                          <a:rPr lang="ro-RO" altLang="en-US" sz="1400" i="1">
                            <a:latin typeface="Cambria Math" panose="02040503050406030204" pitchFamily="18" charset="0"/>
                          </a:rPr>
                          <m:t>2</m:t>
                        </m:r>
                      </m:sub>
                    </m:sSub>
                  </m:oMath>
                </a14:m>
                <a:r>
                  <a:rPr lang="ro-RO" altLang="en-US" sz="1400" b="0" dirty="0">
                    <a:latin typeface="Palatino Linotype" panose="02040502050505030304" pitchFamily="18" charset="0"/>
                  </a:rPr>
                  <a:t>).</a:t>
                </a:r>
              </a:p>
              <a:p>
                <a:pPr algn="just"/>
                <a:endParaRPr lang="ro-RO" altLang="en-US" sz="1400" dirty="0">
                  <a:latin typeface="Palatino Linotype" panose="02040502050505030304" pitchFamily="18" charset="0"/>
                </a:endParaRPr>
              </a:p>
              <a:p>
                <a:pPr algn="just"/>
                <a:r>
                  <a:rPr lang="ro-RO" altLang="en-US" sz="1400" b="0" dirty="0">
                    <a:latin typeface="Palatino Linotype" panose="02040502050505030304" pitchFamily="18" charset="0"/>
                  </a:rPr>
                  <a:t>Soluția la aceste ecuații seamănă cu curbele sinusoidale care arată un ciclu al populațiilor de prădători cu un ascendent când celălalt este într-o zonă depresionară.</a:t>
                </a:r>
              </a:p>
              <a:p>
                <a:pPr algn="just"/>
                <a:endParaRPr lang="ro-RO" altLang="en-US" sz="1400" dirty="0">
                  <a:latin typeface="Palatino Linotype" panose="02040502050505030304" pitchFamily="18" charset="0"/>
                </a:endParaRPr>
              </a:p>
              <a:p>
                <a:pPr algn="just"/>
                <a:r>
                  <a:rPr lang="ro-RO" altLang="en-US" sz="1400" b="0" dirty="0">
                    <a:latin typeface="Palatino Linotype" panose="02040502050505030304" pitchFamily="18" charset="0"/>
                  </a:rPr>
                  <a:t>Deși aceste ecuații sunt destul de simple, mecanismele care determină aceste dinamici nu sunt ușor de evidențiat din ecuații.</a:t>
                </a:r>
              </a:p>
              <a:p>
                <a:pPr marL="285750" indent="-285750" algn="just">
                  <a:buFont typeface="Arial" panose="020B0604020202020204" pitchFamily="34" charset="0"/>
                  <a:buChar char="•"/>
                </a:pPr>
                <a:r>
                  <a:rPr lang="ro-RO" altLang="en-US" sz="1400" dirty="0">
                    <a:latin typeface="Palatino Linotype" panose="02040502050505030304" pitchFamily="18" charset="0"/>
                  </a:rPr>
                  <a:t>Cum cresc prădătorii prin interacțiunea cu prada?</a:t>
                </a:r>
              </a:p>
              <a:p>
                <a:pPr marL="285750" indent="-285750" algn="just">
                  <a:buFont typeface="Arial" panose="020B0604020202020204" pitchFamily="34" charset="0"/>
                  <a:buChar char="•"/>
                </a:pPr>
                <a:r>
                  <a:rPr lang="ro-RO" altLang="en-US" sz="1400" dirty="0">
                    <a:latin typeface="Palatino Linotype" panose="02040502050505030304" pitchFamily="18" charset="0"/>
                  </a:rPr>
                  <a:t>Se pot specula mai multe lanțuri de mecanisme pentru această creștere, dar acestea nu sunt explicite și nici nu este motivul pentru care această creștere are loc la o rată constantă </a:t>
                </a:r>
                <a14:m>
                  <m:oMath xmlns:m="http://schemas.openxmlformats.org/officeDocument/2006/math">
                    <m:sSub>
                      <m:sSubPr>
                        <m:ctrlPr>
                          <a:rPr lang="ro-RO" altLang="en-US" sz="1400" b="0" i="1" smtClean="0">
                            <a:latin typeface="Cambria Math" panose="02040503050406030204" pitchFamily="18" charset="0"/>
                          </a:rPr>
                        </m:ctrlPr>
                      </m:sSubPr>
                      <m:e>
                        <m:r>
                          <a:rPr lang="ro-RO" altLang="en-US" sz="1400" b="0" i="1" smtClean="0">
                            <a:latin typeface="Cambria Math" panose="02040503050406030204" pitchFamily="18" charset="0"/>
                          </a:rPr>
                          <m:t>𝐾</m:t>
                        </m:r>
                      </m:e>
                      <m:sub>
                        <m:r>
                          <a:rPr lang="ro-RO" altLang="en-US" sz="1400" b="0" i="1" smtClean="0">
                            <a:latin typeface="Cambria Math" panose="02040503050406030204" pitchFamily="18" charset="0"/>
                          </a:rPr>
                          <m:t>1</m:t>
                        </m:r>
                      </m:sub>
                    </m:sSub>
                  </m:oMath>
                </a14:m>
                <a:endParaRPr lang="ro-RO" altLang="en-US" sz="1400" b="0" dirty="0">
                  <a:latin typeface="Palatino Linotype" panose="02040502050505030304" pitchFamily="18" charset="0"/>
                </a:endParaRPr>
              </a:p>
              <a:p>
                <a:pPr algn="just"/>
                <a:endParaRPr lang="ro-RO" altLang="en-US" sz="1400" dirty="0">
                  <a:latin typeface="Palatino Linotype" panose="02040502050505030304" pitchFamily="18" charset="0"/>
                </a:endParaRPr>
              </a:p>
              <a:p>
                <a:pPr algn="just"/>
                <a:endParaRPr lang="ro-RO" altLang="en-US" sz="1400" b="0" dirty="0">
                  <a:latin typeface="Palatino Linotype" panose="02040502050505030304" pitchFamily="18" charset="0"/>
                </a:endParaRPr>
              </a:p>
              <a:p>
                <a:pPr algn="just"/>
                <a:endParaRPr lang="ro-RO" altLang="en-US" sz="1400" dirty="0">
                  <a:latin typeface="Palatino Linotype" panose="02040502050505030304" pitchFamily="18" charset="0"/>
                </a:endParaRPr>
              </a:p>
              <a:p>
                <a:pPr algn="just"/>
                <a:endParaRPr lang="ro-RO" altLang="en-US" sz="1400" dirty="0">
                  <a:latin typeface="Palatino Linotype" panose="02040502050505030304" pitchFamily="18" charset="0"/>
                </a:endParaRPr>
              </a:p>
            </p:txBody>
          </p:sp>
        </mc:Choice>
        <mc:Fallback>
          <p:sp>
            <p:nvSpPr>
              <p:cNvPr id="3" name="TextBox 2">
                <a:extLst>
                  <a:ext uri="{FF2B5EF4-FFF2-40B4-BE49-F238E27FC236}">
                    <a16:creationId xmlns:a16="http://schemas.microsoft.com/office/drawing/2014/main" id="{2647C92D-B089-43A2-B685-802D88A8283F}"/>
                  </a:ext>
                </a:extLst>
              </p:cNvPr>
              <p:cNvSpPr txBox="1">
                <a:spLocks noRot="1" noChangeAspect="1" noMove="1" noResize="1" noEditPoints="1" noAdjustHandles="1" noChangeArrowheads="1" noChangeShapeType="1" noTextEdit="1"/>
              </p:cNvSpPr>
              <p:nvPr/>
            </p:nvSpPr>
            <p:spPr>
              <a:xfrm>
                <a:off x="4478328" y="510303"/>
                <a:ext cx="7610272" cy="6745308"/>
              </a:xfrm>
              <a:prstGeom prst="rect">
                <a:avLst/>
              </a:prstGeom>
              <a:blipFill>
                <a:blip r:embed="rId2"/>
                <a:stretch>
                  <a:fillRect l="-240" t="-181" r="-240"/>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85886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6651087" y="140971"/>
            <a:ext cx="3435556"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81728" y="2090527"/>
            <a:ext cx="7269961" cy="2031325"/>
          </a:xfrm>
          <a:prstGeom prst="rect">
            <a:avLst/>
          </a:prstGeom>
          <a:noFill/>
        </p:spPr>
        <p:txBody>
          <a:bodyPr wrap="square">
            <a:spAutoFit/>
          </a:bodyPr>
          <a:lstStyle/>
          <a:p>
            <a:pPr algn="just"/>
            <a:r>
              <a:rPr lang="ro-RO" altLang="en-US" sz="1400" dirty="0">
                <a:latin typeface="Palatino Linotype" panose="02040502050505030304" pitchFamily="18" charset="0"/>
              </a:rPr>
              <a:t>Modelul Lotka-Volterra, a fost propus de Lotka (1925) şi Volterra (1926) şi a fost studiat de-a lungul timpului în literatura dedicată modelării dinamicii populaţiilor ecologice şi nu numai. Ideea de bază a modelului se rezumă la faptul că, atunci când două sau mai multe specii trăiesc într-o proximitate şi împart aceleaşi resurse de bază, acestea au tendinţa de a fi în competiţie pentru resursele pe care le împart, fie ele de hrană, habitat sau teritoriu.</a:t>
            </a:r>
          </a:p>
          <a:p>
            <a:pPr algn="just"/>
            <a:r>
              <a:rPr lang="ro-RO" altLang="en-US" sz="1400" dirty="0">
                <a:latin typeface="Palatino Linotype" panose="02040502050505030304" pitchFamily="18" charset="0"/>
              </a:rPr>
              <a:t>Date fiind resursele limitate, chiar şi în aplicaţiile economice, acest model poate fi aplicat cu succes, mai ales atunci când se doreşte analiza pe termen lung a relaţiilor dintre variabilele implicate în sistemele economice, sociale sau economico-sociale. </a:t>
            </a: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6356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6651087" y="140971"/>
            <a:ext cx="3435556"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497181" y="987400"/>
            <a:ext cx="7610272" cy="1600438"/>
          </a:xfrm>
          <a:prstGeom prst="rect">
            <a:avLst/>
          </a:prstGeom>
          <a:noFill/>
        </p:spPr>
        <p:txBody>
          <a:bodyPr wrap="square">
            <a:spAutoFit/>
          </a:bodyPr>
          <a:lstStyle/>
          <a:p>
            <a:pPr algn="just"/>
            <a:r>
              <a:rPr lang="ro-RO" altLang="en-US" sz="1400" dirty="0">
                <a:latin typeface="Palatino Linotype" panose="02040502050505030304" pitchFamily="18" charset="0"/>
              </a:rPr>
              <a:t>Să presupunem un ecosistem simplu cu două populații: prădători și pradă. Pe măsură ce populația de prădători crește, populația de pradă scade de obicei pe măsură ce prădătorii mănâncă mai mult din pradă. Dar, la un moment dat, prada devine rară și unii prădători mor de foame. Când majoritatea prădătorilor au dispărut (și mai rămân câteva pradători vicleni), atunci populația de pradă se poate regenera în timp. Când populația de pradă crește, o mulțime de hrană devine disponibilă pentru prădătorii rămași și aceștia prosperă și se reproduc. Acest ciclu de variație a populației de prădători și pradă se repetă în timp.</a:t>
            </a:r>
          </a:p>
        </p:txBody>
      </p:sp>
      <p:pic>
        <p:nvPicPr>
          <p:cNvPr id="7" name="Picture 6">
            <a:extLst>
              <a:ext uri="{FF2B5EF4-FFF2-40B4-BE49-F238E27FC236}">
                <a16:creationId xmlns:a16="http://schemas.microsoft.com/office/drawing/2014/main" id="{D97B4491-066A-43DF-92DC-D0633FD279C0}"/>
              </a:ext>
            </a:extLst>
          </p:cNvPr>
          <p:cNvPicPr>
            <a:picLocks noChangeAspect="1"/>
          </p:cNvPicPr>
          <p:nvPr/>
        </p:nvPicPr>
        <p:blipFill>
          <a:blip r:embed="rId2"/>
          <a:stretch>
            <a:fillRect/>
          </a:stretch>
        </p:blipFill>
        <p:spPr>
          <a:xfrm>
            <a:off x="4497181" y="2724732"/>
            <a:ext cx="4156958" cy="2523732"/>
          </a:xfrm>
          <a:prstGeom prst="rect">
            <a:avLst/>
          </a:prstGeom>
        </p:spPr>
      </p:pic>
      <p:pic>
        <p:nvPicPr>
          <p:cNvPr id="5" name="Picture 4">
            <a:extLst>
              <a:ext uri="{FF2B5EF4-FFF2-40B4-BE49-F238E27FC236}">
                <a16:creationId xmlns:a16="http://schemas.microsoft.com/office/drawing/2014/main" id="{36D78208-9612-499C-AB3D-3302BCB705E7}"/>
              </a:ext>
            </a:extLst>
          </p:cNvPr>
          <p:cNvPicPr>
            <a:picLocks noChangeAspect="1"/>
          </p:cNvPicPr>
          <p:nvPr/>
        </p:nvPicPr>
        <p:blipFill>
          <a:blip r:embed="rId3"/>
          <a:stretch>
            <a:fillRect/>
          </a:stretch>
        </p:blipFill>
        <p:spPr>
          <a:xfrm>
            <a:off x="7932477" y="4339276"/>
            <a:ext cx="4174976" cy="2518724"/>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4546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3796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522218" y="167863"/>
            <a:ext cx="5147564"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 Pradă-Prădător</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160851" y="912582"/>
            <a:ext cx="7610272" cy="307777"/>
          </a:xfrm>
          <a:prstGeom prst="rect">
            <a:avLst/>
          </a:prstGeom>
          <a:noFill/>
        </p:spPr>
        <p:txBody>
          <a:bodyPr wrap="square">
            <a:spAutoFit/>
          </a:bodyPr>
          <a:lstStyle/>
          <a:p>
            <a:pPr algn="just"/>
            <a:r>
              <a:rPr lang="ro-RO" altLang="en-US" sz="1400" dirty="0">
                <a:latin typeface="Palatino Linotype" panose="02040502050505030304" pitchFamily="18" charset="0"/>
              </a:rPr>
              <a:t>Vom testa modelul biologic </a:t>
            </a:r>
            <a:r>
              <a:rPr lang="en-US" altLang="en-US" sz="1400" dirty="0">
                <a:latin typeface="Palatino Linotype" panose="02040502050505030304" pitchFamily="18" charset="0"/>
              </a:rPr>
              <a:t>“Wolf Sheep Predation”, un model de popula</a:t>
            </a:r>
            <a:r>
              <a:rPr lang="ro-RO" altLang="en-US" sz="1400" dirty="0">
                <a:latin typeface="Palatino Linotype" panose="02040502050505030304" pitchFamily="18" charset="0"/>
              </a:rPr>
              <a:t>ție pradă-prădător.</a:t>
            </a:r>
          </a:p>
        </p:txBody>
      </p:sp>
      <p:pic>
        <p:nvPicPr>
          <p:cNvPr id="12" name="Picture 11">
            <a:extLst>
              <a:ext uri="{FF2B5EF4-FFF2-40B4-BE49-F238E27FC236}">
                <a16:creationId xmlns:a16="http://schemas.microsoft.com/office/drawing/2014/main" id="{B9063775-62B3-4A6B-90AC-CC4136C0CE0B}"/>
              </a:ext>
            </a:extLst>
          </p:cNvPr>
          <p:cNvPicPr/>
          <p:nvPr/>
        </p:nvPicPr>
        <p:blipFill rotWithShape="1">
          <a:blip r:embed="rId2"/>
          <a:srcRect r="49231"/>
          <a:stretch/>
        </p:blipFill>
        <p:spPr bwMode="auto">
          <a:xfrm>
            <a:off x="355527" y="1315706"/>
            <a:ext cx="5347651" cy="300177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CD486F5-10E1-440C-8C51-9DCA0A5A5076}"/>
              </a:ext>
            </a:extLst>
          </p:cNvPr>
          <p:cNvPicPr/>
          <p:nvPr/>
        </p:nvPicPr>
        <p:blipFill rotWithShape="1">
          <a:blip r:embed="rId3"/>
          <a:srcRect r="49616"/>
          <a:stretch/>
        </p:blipFill>
        <p:spPr bwMode="auto">
          <a:xfrm>
            <a:off x="6488822" y="3129947"/>
            <a:ext cx="5347651" cy="3043704"/>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2983C9EC-3403-4AA2-996C-A436F613AFBC}"/>
              </a:ext>
            </a:extLst>
          </p:cNvPr>
          <p:cNvSpPr txBox="1"/>
          <p:nvPr/>
        </p:nvSpPr>
        <p:spPr>
          <a:xfrm>
            <a:off x="5858565" y="1441857"/>
            <a:ext cx="3825116" cy="307777"/>
          </a:xfrm>
          <a:prstGeom prst="rect">
            <a:avLst/>
          </a:prstGeom>
          <a:noFill/>
        </p:spPr>
        <p:txBody>
          <a:bodyPr wrap="square">
            <a:spAutoFit/>
          </a:bodyPr>
          <a:lstStyle/>
          <a:p>
            <a:pPr algn="just"/>
            <a:r>
              <a:rPr lang="ro-RO" altLang="en-US" sz="1400" dirty="0">
                <a:latin typeface="Palatino Linotype" panose="02040502050505030304" pitchFamily="18" charset="0"/>
              </a:rPr>
              <a:t>1: Din meniul File se alege Models Library</a:t>
            </a:r>
          </a:p>
        </p:txBody>
      </p:sp>
      <p:sp>
        <p:nvSpPr>
          <p:cNvPr id="15" name="TextBox 14">
            <a:extLst>
              <a:ext uri="{FF2B5EF4-FFF2-40B4-BE49-F238E27FC236}">
                <a16:creationId xmlns:a16="http://schemas.microsoft.com/office/drawing/2014/main" id="{DF9F0AC0-F876-44CE-A716-8F3D997E0FA8}"/>
              </a:ext>
            </a:extLst>
          </p:cNvPr>
          <p:cNvSpPr txBox="1"/>
          <p:nvPr/>
        </p:nvSpPr>
        <p:spPr>
          <a:xfrm>
            <a:off x="2391071" y="4596317"/>
            <a:ext cx="3825116" cy="738664"/>
          </a:xfrm>
          <a:prstGeom prst="rect">
            <a:avLst/>
          </a:prstGeom>
          <a:noFill/>
        </p:spPr>
        <p:txBody>
          <a:bodyPr wrap="square">
            <a:spAutoFit/>
          </a:bodyPr>
          <a:lstStyle/>
          <a:p>
            <a:pPr algn="just"/>
            <a:r>
              <a:rPr lang="ro-RO" altLang="en-US" sz="1400" dirty="0">
                <a:latin typeface="Palatino Linotype" panose="02040502050505030304" pitchFamily="18" charset="0"/>
              </a:rPr>
              <a:t>2: Se alege modelul Wolf Sheep Predation din domeniul Biology și se acționează butonul open.</a:t>
            </a:r>
          </a:p>
        </p:txBody>
      </p:sp>
    </p:spTree>
    <p:extLst>
      <p:ext uri="{BB962C8B-B14F-4D97-AF65-F5344CB8AC3E}">
        <p14:creationId xmlns:p14="http://schemas.microsoft.com/office/powerpoint/2010/main" val="306502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522218" y="167863"/>
            <a:ext cx="5147564"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 Pradă-Prădător</a:t>
            </a:r>
            <a:endParaRPr lang="en-US" i="1" dirty="0">
              <a:latin typeface="Palatino Linotype" panose="0204050205050503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83C9EC-3403-4AA2-996C-A436F613AFBC}"/>
              </a:ext>
            </a:extLst>
          </p:cNvPr>
          <p:cNvSpPr txBox="1"/>
          <p:nvPr/>
        </p:nvSpPr>
        <p:spPr>
          <a:xfrm>
            <a:off x="274167" y="938431"/>
            <a:ext cx="2921520" cy="1169551"/>
          </a:xfrm>
          <a:prstGeom prst="rect">
            <a:avLst/>
          </a:prstGeom>
          <a:noFill/>
        </p:spPr>
        <p:txBody>
          <a:bodyPr wrap="square">
            <a:spAutoFit/>
          </a:bodyPr>
          <a:lstStyle/>
          <a:p>
            <a:pPr algn="just"/>
            <a:r>
              <a:rPr lang="ro-RO" altLang="en-US" sz="1400" dirty="0">
                <a:latin typeface="Palatino Linotype" panose="02040502050505030304" pitchFamily="18" charset="0"/>
              </a:rPr>
              <a:t>Cursorul pentru viteză vă permite controlul vitezei unui model, adică viteza cu care agenții turtles se mișcă, cu care patch-urile își schimbă culoarea etc.</a:t>
            </a:r>
          </a:p>
        </p:txBody>
      </p:sp>
      <p:pic>
        <p:nvPicPr>
          <p:cNvPr id="4" name="Picture 3">
            <a:extLst>
              <a:ext uri="{FF2B5EF4-FFF2-40B4-BE49-F238E27FC236}">
                <a16:creationId xmlns:a16="http://schemas.microsoft.com/office/drawing/2014/main" id="{6ED18A63-4807-42B4-81B6-E26965F8F5B8}"/>
              </a:ext>
            </a:extLst>
          </p:cNvPr>
          <p:cNvPicPr>
            <a:picLocks noChangeAspect="1"/>
          </p:cNvPicPr>
          <p:nvPr/>
        </p:nvPicPr>
        <p:blipFill>
          <a:blip r:embed="rId2"/>
          <a:stretch>
            <a:fillRect/>
          </a:stretch>
        </p:blipFill>
        <p:spPr>
          <a:xfrm>
            <a:off x="5739840" y="631727"/>
            <a:ext cx="6177993" cy="5594546"/>
          </a:xfrm>
          <a:prstGeom prst="rect">
            <a:avLst/>
          </a:prstGeom>
        </p:spPr>
      </p:pic>
      <p:cxnSp>
        <p:nvCxnSpPr>
          <p:cNvPr id="6" name="Straight Arrow Connector 5">
            <a:extLst>
              <a:ext uri="{FF2B5EF4-FFF2-40B4-BE49-F238E27FC236}">
                <a16:creationId xmlns:a16="http://schemas.microsoft.com/office/drawing/2014/main" id="{8903397A-C36E-4FD3-9596-EECE61761CA9}"/>
              </a:ext>
            </a:extLst>
          </p:cNvPr>
          <p:cNvCxnSpPr/>
          <p:nvPr/>
        </p:nvCxnSpPr>
        <p:spPr>
          <a:xfrm>
            <a:off x="3289955" y="1168923"/>
            <a:ext cx="4572000"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3147754-F3DA-4660-ABB5-AC6A56326E02}"/>
              </a:ext>
            </a:extLst>
          </p:cNvPr>
          <p:cNvCxnSpPr/>
          <p:nvPr/>
        </p:nvCxnSpPr>
        <p:spPr>
          <a:xfrm>
            <a:off x="1406165" y="2622222"/>
            <a:ext cx="4572000"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6C51A743-44B0-4FDD-B333-DEE200553F2B}"/>
              </a:ext>
            </a:extLst>
          </p:cNvPr>
          <p:cNvSpPr txBox="1"/>
          <p:nvPr/>
        </p:nvSpPr>
        <p:spPr>
          <a:xfrm>
            <a:off x="0" y="2202888"/>
            <a:ext cx="1406165" cy="1384995"/>
          </a:xfrm>
          <a:prstGeom prst="rect">
            <a:avLst/>
          </a:prstGeom>
          <a:noFill/>
        </p:spPr>
        <p:txBody>
          <a:bodyPr wrap="square">
            <a:spAutoFit/>
          </a:bodyPr>
          <a:lstStyle/>
          <a:p>
            <a:pPr algn="just"/>
            <a:r>
              <a:rPr lang="ro-RO" altLang="en-US" sz="1400" dirty="0">
                <a:latin typeface="Palatino Linotype" panose="02040502050505030304" pitchFamily="18" charset="0"/>
              </a:rPr>
              <a:t>Butonul care investighează modelul în funcție de caracteristicile parametrilor.</a:t>
            </a:r>
          </a:p>
        </p:txBody>
      </p:sp>
      <p:cxnSp>
        <p:nvCxnSpPr>
          <p:cNvPr id="18" name="Straight Arrow Connector 17">
            <a:extLst>
              <a:ext uri="{FF2B5EF4-FFF2-40B4-BE49-F238E27FC236}">
                <a16:creationId xmlns:a16="http://schemas.microsoft.com/office/drawing/2014/main" id="{D2CDE6E3-50CA-4863-B1AF-423C75759363}"/>
              </a:ext>
            </a:extLst>
          </p:cNvPr>
          <p:cNvCxnSpPr>
            <a:cxnSpLocks/>
          </p:cNvCxnSpPr>
          <p:nvPr/>
        </p:nvCxnSpPr>
        <p:spPr>
          <a:xfrm flipV="1">
            <a:off x="2070213" y="2780907"/>
            <a:ext cx="4556830" cy="97787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04FBC4A4-334A-4F06-8F05-35758DC2FAD3}"/>
              </a:ext>
            </a:extLst>
          </p:cNvPr>
          <p:cNvSpPr txBox="1"/>
          <p:nvPr/>
        </p:nvSpPr>
        <p:spPr>
          <a:xfrm>
            <a:off x="664048" y="3544456"/>
            <a:ext cx="1406165" cy="738664"/>
          </a:xfrm>
          <a:prstGeom prst="rect">
            <a:avLst/>
          </a:prstGeom>
          <a:noFill/>
        </p:spPr>
        <p:txBody>
          <a:bodyPr wrap="square">
            <a:spAutoFit/>
          </a:bodyPr>
          <a:lstStyle/>
          <a:p>
            <a:pPr algn="just"/>
            <a:r>
              <a:rPr lang="ro-RO" altLang="en-US" sz="1400" dirty="0">
                <a:latin typeface="Palatino Linotype" panose="02040502050505030304" pitchFamily="18" charset="0"/>
              </a:rPr>
              <a:t>Acest buton pune modelul în mișcare.</a:t>
            </a:r>
          </a:p>
        </p:txBody>
      </p:sp>
      <p:cxnSp>
        <p:nvCxnSpPr>
          <p:cNvPr id="20" name="Straight Arrow Connector 19">
            <a:extLst>
              <a:ext uri="{FF2B5EF4-FFF2-40B4-BE49-F238E27FC236}">
                <a16:creationId xmlns:a16="http://schemas.microsoft.com/office/drawing/2014/main" id="{E9DB3BAB-1763-4DCE-B1AF-08890932DCD3}"/>
              </a:ext>
            </a:extLst>
          </p:cNvPr>
          <p:cNvCxnSpPr>
            <a:cxnSpLocks/>
          </p:cNvCxnSpPr>
          <p:nvPr/>
        </p:nvCxnSpPr>
        <p:spPr>
          <a:xfrm>
            <a:off x="4515439" y="4425894"/>
            <a:ext cx="2230740"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D44D5352-97B0-4FEA-8BD0-10DFC6343C6B}"/>
              </a:ext>
            </a:extLst>
          </p:cNvPr>
          <p:cNvSpPr txBox="1"/>
          <p:nvPr/>
        </p:nvSpPr>
        <p:spPr>
          <a:xfrm>
            <a:off x="3061598" y="4146674"/>
            <a:ext cx="1406165" cy="954107"/>
          </a:xfrm>
          <a:prstGeom prst="rect">
            <a:avLst/>
          </a:prstGeom>
          <a:noFill/>
        </p:spPr>
        <p:txBody>
          <a:bodyPr wrap="square">
            <a:spAutoFit/>
          </a:bodyPr>
          <a:lstStyle/>
          <a:p>
            <a:pPr algn="just"/>
            <a:r>
              <a:rPr lang="ro-RO" altLang="en-US" sz="1400" dirty="0">
                <a:latin typeface="Palatino Linotype" panose="02040502050505030304" pitchFamily="18" charset="0"/>
              </a:rPr>
              <a:t>Se reprezintă grafic evoluția populației în timp.</a:t>
            </a:r>
          </a:p>
        </p:txBody>
      </p:sp>
    </p:spTree>
    <p:extLst>
      <p:ext uri="{BB962C8B-B14F-4D97-AF65-F5344CB8AC3E}">
        <p14:creationId xmlns:p14="http://schemas.microsoft.com/office/powerpoint/2010/main" val="8287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265BDFD-C5BD-476E-AF7D-347EBADA1D5A}"/>
              </a:ext>
            </a:extLst>
          </p:cNvPr>
          <p:cNvPicPr>
            <a:picLocks noChangeAspect="1"/>
          </p:cNvPicPr>
          <p:nvPr/>
        </p:nvPicPr>
        <p:blipFill>
          <a:blip r:embed="rId2"/>
          <a:stretch>
            <a:fillRect/>
          </a:stretch>
        </p:blipFill>
        <p:spPr>
          <a:xfrm>
            <a:off x="6943262" y="537195"/>
            <a:ext cx="4979731" cy="6194300"/>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0" y="6565633"/>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3522218" y="167863"/>
            <a:ext cx="5147564"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 Pradă-Prădător</a:t>
            </a:r>
            <a:endParaRPr lang="en-US" i="1" dirty="0">
              <a:latin typeface="Palatino Linotype" panose="0204050205050503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83C9EC-3403-4AA2-996C-A436F613AFBC}"/>
              </a:ext>
            </a:extLst>
          </p:cNvPr>
          <p:cNvSpPr txBox="1"/>
          <p:nvPr/>
        </p:nvSpPr>
        <p:spPr>
          <a:xfrm>
            <a:off x="915388" y="1015034"/>
            <a:ext cx="2921520" cy="307777"/>
          </a:xfrm>
          <a:prstGeom prst="rect">
            <a:avLst/>
          </a:prstGeom>
          <a:noFill/>
        </p:spPr>
        <p:txBody>
          <a:bodyPr wrap="square">
            <a:spAutoFit/>
          </a:bodyPr>
          <a:lstStyle/>
          <a:p>
            <a:pPr algn="just"/>
            <a:r>
              <a:rPr lang="ro-RO" altLang="en-US" sz="1400" dirty="0">
                <a:latin typeface="Palatino Linotype" panose="02040502050505030304" pitchFamily="18" charset="0"/>
              </a:rPr>
              <a:t>Interface, Info, Code</a:t>
            </a:r>
          </a:p>
        </p:txBody>
      </p:sp>
      <p:cxnSp>
        <p:nvCxnSpPr>
          <p:cNvPr id="6" name="Straight Arrow Connector 5">
            <a:extLst>
              <a:ext uri="{FF2B5EF4-FFF2-40B4-BE49-F238E27FC236}">
                <a16:creationId xmlns:a16="http://schemas.microsoft.com/office/drawing/2014/main" id="{8903397A-C36E-4FD3-9596-EECE61761CA9}"/>
              </a:ext>
            </a:extLst>
          </p:cNvPr>
          <p:cNvCxnSpPr>
            <a:cxnSpLocks/>
          </p:cNvCxnSpPr>
          <p:nvPr/>
        </p:nvCxnSpPr>
        <p:spPr>
          <a:xfrm flipV="1">
            <a:off x="3289955" y="947367"/>
            <a:ext cx="3582185" cy="22155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3147754-F3DA-4660-ABB5-AC6A56326E02}"/>
              </a:ext>
            </a:extLst>
          </p:cNvPr>
          <p:cNvCxnSpPr>
            <a:cxnSpLocks/>
          </p:cNvCxnSpPr>
          <p:nvPr/>
        </p:nvCxnSpPr>
        <p:spPr>
          <a:xfrm flipV="1">
            <a:off x="2141862" y="1015034"/>
            <a:ext cx="4801400" cy="1146475"/>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6C51A743-44B0-4FDD-B333-DEE200553F2B}"/>
              </a:ext>
            </a:extLst>
          </p:cNvPr>
          <p:cNvSpPr txBox="1"/>
          <p:nvPr/>
        </p:nvSpPr>
        <p:spPr>
          <a:xfrm>
            <a:off x="678730" y="1683195"/>
            <a:ext cx="1406165" cy="738664"/>
          </a:xfrm>
          <a:prstGeom prst="rect">
            <a:avLst/>
          </a:prstGeom>
          <a:noFill/>
        </p:spPr>
        <p:txBody>
          <a:bodyPr wrap="square">
            <a:spAutoFit/>
          </a:bodyPr>
          <a:lstStyle/>
          <a:p>
            <a:pPr algn="just"/>
            <a:r>
              <a:rPr lang="ro-RO" altLang="en-US" sz="1400" dirty="0">
                <a:latin typeface="Palatino Linotype" panose="02040502050505030304" pitchFamily="18" charset="0"/>
              </a:rPr>
              <a:t>Se vizualizează și se acționează modelul</a:t>
            </a:r>
          </a:p>
        </p:txBody>
      </p:sp>
      <p:cxnSp>
        <p:nvCxnSpPr>
          <p:cNvPr id="20" name="Straight Arrow Connector 19">
            <a:extLst>
              <a:ext uri="{FF2B5EF4-FFF2-40B4-BE49-F238E27FC236}">
                <a16:creationId xmlns:a16="http://schemas.microsoft.com/office/drawing/2014/main" id="{E9DB3BAB-1763-4DCE-B1AF-08890932DCD3}"/>
              </a:ext>
            </a:extLst>
          </p:cNvPr>
          <p:cNvCxnSpPr>
            <a:cxnSpLocks/>
            <a:stCxn id="21" idx="3"/>
          </p:cNvCxnSpPr>
          <p:nvPr/>
        </p:nvCxnSpPr>
        <p:spPr>
          <a:xfrm flipV="1">
            <a:off x="2844944" y="1015035"/>
            <a:ext cx="4611658" cy="212992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D44D5352-97B0-4FEA-8BD0-10DFC6343C6B}"/>
              </a:ext>
            </a:extLst>
          </p:cNvPr>
          <p:cNvSpPr txBox="1"/>
          <p:nvPr/>
        </p:nvSpPr>
        <p:spPr>
          <a:xfrm>
            <a:off x="1438779" y="2667901"/>
            <a:ext cx="1406165" cy="954107"/>
          </a:xfrm>
          <a:prstGeom prst="rect">
            <a:avLst/>
          </a:prstGeom>
          <a:noFill/>
        </p:spPr>
        <p:txBody>
          <a:bodyPr wrap="square">
            <a:spAutoFit/>
          </a:bodyPr>
          <a:lstStyle/>
          <a:p>
            <a:pPr algn="just"/>
            <a:r>
              <a:rPr lang="ro-RO" altLang="en-US" sz="1400" dirty="0">
                <a:latin typeface="Palatino Linotype" panose="02040502050505030304" pitchFamily="18" charset="0"/>
              </a:rPr>
              <a:t>Descrierea informațiilor legate de modelul ales.</a:t>
            </a:r>
          </a:p>
        </p:txBody>
      </p:sp>
      <p:cxnSp>
        <p:nvCxnSpPr>
          <p:cNvPr id="25" name="Straight Arrow Connector 24">
            <a:extLst>
              <a:ext uri="{FF2B5EF4-FFF2-40B4-BE49-F238E27FC236}">
                <a16:creationId xmlns:a16="http://schemas.microsoft.com/office/drawing/2014/main" id="{0B790268-95C0-4D48-BA61-00E542993185}"/>
              </a:ext>
            </a:extLst>
          </p:cNvPr>
          <p:cNvCxnSpPr>
            <a:cxnSpLocks/>
          </p:cNvCxnSpPr>
          <p:nvPr/>
        </p:nvCxnSpPr>
        <p:spPr>
          <a:xfrm>
            <a:off x="3289955" y="4586126"/>
            <a:ext cx="3161386"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CC136328-EC8F-4174-936F-1B25D5448249}"/>
              </a:ext>
            </a:extLst>
          </p:cNvPr>
          <p:cNvSpPr txBox="1"/>
          <p:nvPr/>
        </p:nvSpPr>
        <p:spPr>
          <a:xfrm>
            <a:off x="1999922" y="4097649"/>
            <a:ext cx="1406165" cy="954107"/>
          </a:xfrm>
          <a:prstGeom prst="rect">
            <a:avLst/>
          </a:prstGeom>
          <a:noFill/>
        </p:spPr>
        <p:txBody>
          <a:bodyPr wrap="square">
            <a:spAutoFit/>
          </a:bodyPr>
          <a:lstStyle/>
          <a:p>
            <a:pPr algn="just"/>
            <a:r>
              <a:rPr lang="ro-RO" altLang="en-US" sz="1400" dirty="0">
                <a:latin typeface="Palatino Linotype" panose="02040502050505030304" pitchFamily="18" charset="0"/>
              </a:rPr>
              <a:t>Informații despre parametrii modelului.</a:t>
            </a:r>
          </a:p>
        </p:txBody>
      </p:sp>
      <p:sp>
        <p:nvSpPr>
          <p:cNvPr id="35" name="Left Brace 34">
            <a:extLst>
              <a:ext uri="{FF2B5EF4-FFF2-40B4-BE49-F238E27FC236}">
                <a16:creationId xmlns:a16="http://schemas.microsoft.com/office/drawing/2014/main" id="{43AB7B93-2FB0-4633-95C9-CB59F62C69C0}"/>
              </a:ext>
            </a:extLst>
          </p:cNvPr>
          <p:cNvSpPr/>
          <p:nvPr/>
        </p:nvSpPr>
        <p:spPr>
          <a:xfrm>
            <a:off x="6485641" y="3836709"/>
            <a:ext cx="386499" cy="14759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404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5981784" y="345933"/>
            <a:ext cx="3435556"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p>
          <a:p>
            <a:pPr algn="ctr"/>
            <a:r>
              <a:rPr lang="ro-RO" b="1" i="1" dirty="0">
                <a:latin typeface="Palatino Linotype" panose="02040502050505030304" pitchFamily="18" charset="0"/>
                <a:cs typeface="Times New Roman" panose="02020603050405020304" pitchFamily="18" charset="0"/>
              </a:rPr>
              <a:t>Fișă de lucru</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81728" y="1592987"/>
            <a:ext cx="7610272" cy="4616648"/>
          </a:xfrm>
          <a:prstGeom prst="rect">
            <a:avLst/>
          </a:prstGeom>
          <a:noFill/>
        </p:spPr>
        <p:txBody>
          <a:bodyPr wrap="square">
            <a:spAutoFit/>
          </a:bodyPr>
          <a:lstStyle/>
          <a:p>
            <a:pPr algn="just"/>
            <a:r>
              <a:rPr lang="ro-RO" altLang="en-US" sz="1400" dirty="0">
                <a:latin typeface="Palatino Linotype" panose="02040502050505030304" pitchFamily="18" charset="0"/>
              </a:rPr>
              <a:t>Accesați modelul </a:t>
            </a:r>
            <a:r>
              <a:rPr lang="en-US" altLang="en-US" sz="1400" dirty="0">
                <a:latin typeface="Palatino Linotype" panose="02040502050505030304" pitchFamily="18" charset="0"/>
              </a:rPr>
              <a:t>Wolf Sheep Predation</a:t>
            </a:r>
            <a:r>
              <a:rPr lang="ro-RO" altLang="en-US" sz="1400" dirty="0">
                <a:latin typeface="Palatino Linotype" panose="02040502050505030304" pitchFamily="18" charset="0"/>
              </a:rPr>
              <a:t> din libraria NetLogo.</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1. Realizați o simulare a modelului inițial. Notați observațiile voastre privind parametrii inițial, evoluția agenților, stabilitatea modelului.</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2. Realizați mai multe simulări reglând parametrii în diferite stări. Cât de sensibilă este stabilitatea modelului la parametrii specifici?</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3. Puteți identifica parametri care generează un ecosistem stabil în variația modelului?</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4. Realizați o simulare în care initial-number-wolves = 0. Acest lucru oferă un ecosistem stabil, cu oi și iarbă. De ce ar putea fi acest lucru stabil, în timp ce variația doar cu oile și lupii nu este?</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5. Observați că, în condițiile stabile, populațiile tind să fluctueze într-un ritm previzibil. Puteți identifica parametrii care vor accelera sau încetini acest lucru?  </a:t>
            </a:r>
          </a:p>
          <a:p>
            <a:pPr algn="just"/>
            <a:endParaRPr lang="ro-RO" altLang="en-US" sz="1400" dirty="0">
              <a:latin typeface="Palatino Linotype" panose="02040502050505030304" pitchFamily="18" charset="0"/>
            </a:endParaRPr>
          </a:p>
          <a:p>
            <a:pPr algn="just"/>
            <a:r>
              <a:rPr lang="ro-RO" altLang="en-US" sz="1400" dirty="0">
                <a:latin typeface="Palatino Linotype" panose="02040502050505030304" pitchFamily="18" charset="0"/>
              </a:rPr>
              <a:t>6. Dacă corelăm modelul prezentat cu mediul economic, puteți da un exemplu de context economic în care să identificăm prada, prădătorul și resursele implicate?</a:t>
            </a: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61149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6651087" y="140971"/>
            <a:ext cx="3435556" cy="369332"/>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563729" y="1845239"/>
            <a:ext cx="7610272" cy="4616648"/>
          </a:xfrm>
          <a:prstGeom prst="rect">
            <a:avLst/>
          </a:prstGeom>
          <a:noFill/>
        </p:spPr>
        <p:txBody>
          <a:bodyPr wrap="square">
            <a:spAutoFit/>
          </a:bodyPr>
          <a:lstStyle/>
          <a:p>
            <a:pPr algn="just"/>
            <a:r>
              <a:rPr lang="ro-RO" altLang="en-US" sz="1400" b="1" dirty="0">
                <a:solidFill>
                  <a:srgbClr val="FF0000"/>
                </a:solidFill>
                <a:latin typeface="Palatino Linotype" panose="02040502050505030304" pitchFamily="18" charset="0"/>
              </a:rPr>
              <a:t>Proprietățile Agenților</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în acest model:</a:t>
            </a:r>
          </a:p>
          <a:p>
            <a:pPr algn="just"/>
            <a:endParaRPr lang="ro-RO" altLang="en-US" sz="1400" b="1" dirty="0">
              <a:solidFill>
                <a:srgbClr val="FF0000"/>
              </a:solidFill>
              <a:latin typeface="Palatino Linotype" panose="02040502050505030304" pitchFamily="18" charset="0"/>
            </a:endParaRPr>
          </a:p>
          <a:p>
            <a:pPr marL="342900" indent="-342900" algn="just">
              <a:buAutoNum type="arabicParenBoth"/>
            </a:pPr>
            <a:r>
              <a:rPr lang="ro-RO" altLang="en-US" sz="1400" dirty="0">
                <a:latin typeface="Palatino Linotype" panose="02040502050505030304" pitchFamily="18" charset="0"/>
              </a:rPr>
              <a:t>Un nivel de energie care urmărește nivelul de energie al agentului</a:t>
            </a:r>
          </a:p>
          <a:p>
            <a:pPr marL="342900" indent="-342900" algn="just">
              <a:buAutoNum type="arabicParenBoth"/>
            </a:pPr>
            <a:r>
              <a:rPr lang="ro-RO" altLang="en-US" sz="1400" dirty="0">
                <a:latin typeface="Palatino Linotype" panose="02040502050505030304" pitchFamily="18" charset="0"/>
              </a:rPr>
              <a:t>O locație: locul în care se află agentul în zona geografică</a:t>
            </a:r>
          </a:p>
          <a:p>
            <a:pPr marL="342900" indent="-342900" algn="just">
              <a:buAutoNum type="arabicParenBoth"/>
            </a:pPr>
            <a:r>
              <a:rPr lang="ro-RO" altLang="en-US" sz="1400" dirty="0">
                <a:latin typeface="Palatino Linotype" panose="02040502050505030304" pitchFamily="18" charset="0"/>
              </a:rPr>
              <a:t>Un titlul: indică direcția în care agentul se deplasează în prezent sau daca este în mișcare.</a:t>
            </a:r>
          </a:p>
          <a:p>
            <a:pPr algn="just"/>
            <a:r>
              <a:rPr lang="ro-RO" altLang="en-US" sz="1400" b="1" dirty="0">
                <a:solidFill>
                  <a:srgbClr val="FF0000"/>
                </a:solidFill>
                <a:latin typeface="Palatino Linotype" panose="02040502050505030304" pitchFamily="18" charset="0"/>
              </a:rPr>
              <a:t>Alegerea comportamentului agenților din model:</a:t>
            </a:r>
          </a:p>
          <a:p>
            <a:pPr algn="just"/>
            <a:endParaRPr lang="ro-RO" altLang="en-US" sz="1400" b="1" dirty="0">
              <a:solidFill>
                <a:srgbClr val="FF0000"/>
              </a:solidFill>
              <a:latin typeface="Palatino Linotype" panose="02040502050505030304" pitchFamily="18" charset="0"/>
            </a:endParaRPr>
          </a:p>
          <a:p>
            <a:pPr algn="just"/>
            <a:r>
              <a:rPr lang="ro-RO" altLang="en-US" sz="1400" dirty="0">
                <a:latin typeface="Palatino Linotype" panose="02040502050505030304" pitchFamily="18" charset="0"/>
              </a:rPr>
              <a:t>În acest model, lupii și oile au mai multe aspecte comportamentale comune: ambii agenți au abilitatea de a se reproduce, a muri, se pot întoarce la întâmplare sau pot merge mai departe.</a:t>
            </a:r>
          </a:p>
          <a:p>
            <a:pPr algn="just"/>
            <a:r>
              <a:rPr lang="ro-RO" altLang="en-US" sz="1400" dirty="0">
                <a:latin typeface="Palatino Linotype" panose="02040502050505030304" pitchFamily="18" charset="0"/>
              </a:rPr>
              <a:t>Totuși, ei se diferențiază prin faptul că oile au capacitatea de a consuma iarbă și lupi au capacitatea de a consuma oi.</a:t>
            </a:r>
          </a:p>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marL="400050" indent="-400050" algn="just">
              <a:buAutoNum type="romanUcPeriod"/>
            </a:pPr>
            <a:r>
              <a:rPr lang="ro-RO" altLang="en-US" sz="1400" b="1" dirty="0">
                <a:solidFill>
                  <a:srgbClr val="FF0000"/>
                </a:solidFill>
                <a:latin typeface="Palatino Linotype" panose="02040502050505030304" pitchFamily="18" charset="0"/>
              </a:rPr>
              <a:t>Rase și atribute (procedura breed)</a:t>
            </a:r>
          </a:p>
          <a:p>
            <a:pPr marL="400050" indent="-400050" algn="just">
              <a:buAutoNum type="romanUcPeriod"/>
            </a:pPr>
            <a:r>
              <a:rPr lang="ro-RO" altLang="en-US" sz="1400" b="1" dirty="0">
                <a:solidFill>
                  <a:srgbClr val="FF0000"/>
                </a:solidFill>
                <a:latin typeface="Palatino Linotype" panose="02040502050505030304" pitchFamily="18" charset="0"/>
              </a:rPr>
              <a:t>Procedura SETUP</a:t>
            </a:r>
          </a:p>
          <a:p>
            <a:pPr marL="400050" indent="-400050" algn="just">
              <a:buAutoNum type="romanUcPeriod"/>
            </a:pPr>
            <a:r>
              <a:rPr lang="ro-RO" altLang="en-US" sz="1400" b="1" dirty="0">
                <a:solidFill>
                  <a:srgbClr val="FF0000"/>
                </a:solidFill>
                <a:latin typeface="Palatino Linotype" panose="02040502050505030304" pitchFamily="18" charset="0"/>
              </a:rPr>
              <a:t>Procedura GO</a:t>
            </a:r>
          </a:p>
          <a:p>
            <a:pPr marL="400050" indent="-400050" algn="just">
              <a:buAutoNum type="romanUcPeriod"/>
            </a:pPr>
            <a:r>
              <a:rPr lang="ro-RO" altLang="en-US" sz="1400" b="1" dirty="0">
                <a:solidFill>
                  <a:srgbClr val="FF0000"/>
                </a:solidFill>
                <a:latin typeface="Palatino Linotype" panose="02040502050505030304" pitchFamily="18" charset="0"/>
              </a:rPr>
              <a:t>Prezentarea datelor folosind grafice și monitoare</a:t>
            </a:r>
          </a:p>
          <a:p>
            <a:pPr marL="400050" indent="-400050" algn="just">
              <a:buAutoNum type="romanUcPeriod"/>
            </a:pPr>
            <a:r>
              <a:rPr lang="ro-RO" altLang="en-US" sz="1400" b="1" dirty="0">
                <a:solidFill>
                  <a:srgbClr val="FF0000"/>
                </a:solidFill>
                <a:latin typeface="Palatino Linotype" panose="02040502050505030304" pitchFamily="18" charset="0"/>
              </a:rPr>
              <a:t>Construirea codului complet</a:t>
            </a:r>
          </a:p>
          <a:p>
            <a:pPr marL="400050" indent="-400050" algn="just">
              <a:buAutoNum type="romanUcPeriod"/>
            </a:pPr>
            <a:r>
              <a:rPr lang="ro-RO" altLang="en-US" sz="1400" b="1" dirty="0">
                <a:solidFill>
                  <a:srgbClr val="FF0000"/>
                </a:solidFill>
                <a:latin typeface="Palatino Linotype" panose="02040502050505030304" pitchFamily="18" charset="0"/>
              </a:rPr>
              <a:t>Vizualizarea, simularea și validarea modelului.</a:t>
            </a: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96935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en-US" dirty="0">
                <a:latin typeface="Palatino Linotype" panose="02040502050505030304" pitchFamily="18" charset="0"/>
              </a:rPr>
              <a:t>Modelarea bazat</a:t>
            </a:r>
            <a:r>
              <a:rPr lang="ro-RO" dirty="0">
                <a:latin typeface="Palatino Linotype" panose="02040502050505030304" pitchFamily="18" charset="0"/>
              </a:rPr>
              <a:t>ă pe agenți (MBA)</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p:txBody>
          <a:bodyPr/>
          <a:lstStyle/>
          <a:p>
            <a:r>
              <a:rPr lang="ro-RO" dirty="0"/>
              <a:t>Dimensiuni conceptuale privind MBA</a:t>
            </a:r>
          </a:p>
          <a:p>
            <a:r>
              <a:rPr lang="ro-RO" dirty="0"/>
              <a:t>Arhitectura unui model bazat pe agenți</a:t>
            </a:r>
          </a:p>
          <a:p>
            <a:r>
              <a:rPr lang="ro-RO" dirty="0"/>
              <a:t>Verificarea, validarea și replicarea</a:t>
            </a:r>
          </a:p>
          <a:p>
            <a:r>
              <a:rPr lang="ro-RO" dirty="0"/>
              <a:t>Soluții software: NetLogo și R</a:t>
            </a:r>
          </a:p>
          <a:p>
            <a:r>
              <a:rPr lang="ro-RO" dirty="0"/>
              <a:t>Modelarea bazată pe agenți în Economie: Aplicații</a:t>
            </a:r>
          </a:p>
          <a:p>
            <a:endParaRPr lang="en-US" dirty="0"/>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47131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92066" y="1230582"/>
            <a:ext cx="7610272" cy="4401205"/>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marL="400050" indent="-400050" algn="just">
              <a:buAutoNum type="romanUcPeriod"/>
            </a:pPr>
            <a:r>
              <a:rPr lang="ro-RO" altLang="en-US" sz="1400" b="1" dirty="0">
                <a:solidFill>
                  <a:srgbClr val="FF0000"/>
                </a:solidFill>
                <a:latin typeface="Palatino Linotype" panose="02040502050505030304" pitchFamily="18" charset="0"/>
              </a:rPr>
              <a:t>Rase și atribute (procedura breed)</a:t>
            </a:r>
          </a:p>
          <a:p>
            <a:pPr algn="just"/>
            <a:r>
              <a:rPr lang="en-US" altLang="en-US" sz="1400" b="1" dirty="0">
                <a:solidFill>
                  <a:srgbClr val="00B050"/>
                </a:solidFill>
                <a:latin typeface="Palatino Linotype" panose="02040502050505030304" pitchFamily="18" charset="0"/>
              </a:rPr>
              <a:t>b</a:t>
            </a:r>
            <a:r>
              <a:rPr lang="ro-RO" altLang="en-US" sz="1400" b="1" dirty="0">
                <a:solidFill>
                  <a:srgbClr val="00B050"/>
                </a:solidFill>
                <a:latin typeface="Palatino Linotype" panose="02040502050505030304" pitchFamily="18" charset="0"/>
              </a:rPr>
              <a:t>reed </a:t>
            </a:r>
            <a:r>
              <a:rPr lang="en-US" altLang="en-US" sz="1400" dirty="0">
                <a:latin typeface="Palatino Linotype" panose="02040502050505030304" pitchFamily="18" charset="0"/>
              </a:rPr>
              <a:t>[sheep a-sheep]</a:t>
            </a:r>
            <a:endParaRPr lang="ro-RO" altLang="en-US" sz="1400" dirty="0">
              <a:latin typeface="Palatino Linotype" panose="02040502050505030304" pitchFamily="18" charset="0"/>
            </a:endParaRPr>
          </a:p>
          <a:p>
            <a:pPr algn="just"/>
            <a:r>
              <a:rPr lang="en-US" altLang="en-US" sz="1400" b="1" dirty="0">
                <a:solidFill>
                  <a:srgbClr val="FF0000"/>
                </a:solidFill>
                <a:latin typeface="Palatino Linotype" panose="02040502050505030304" pitchFamily="18" charset="0"/>
              </a:rPr>
              <a:t>II.     </a:t>
            </a:r>
            <a:r>
              <a:rPr lang="ro-RO" altLang="en-US" sz="1400" b="1" dirty="0">
                <a:solidFill>
                  <a:srgbClr val="FF0000"/>
                </a:solidFill>
                <a:latin typeface="Palatino Linotype" panose="02040502050505030304" pitchFamily="18" charset="0"/>
              </a:rPr>
              <a:t>Procedura SETUP</a:t>
            </a:r>
            <a:endParaRPr lang="en-US" altLang="en-US" sz="1400" b="1" dirty="0">
              <a:solidFill>
                <a:srgbClr val="FF0000"/>
              </a:solidFill>
              <a:latin typeface="Palatino Linotype" panose="02040502050505030304" pitchFamily="18" charset="0"/>
            </a:endParaRPr>
          </a:p>
          <a:p>
            <a:pPr algn="just"/>
            <a:r>
              <a:rPr lang="en-US" altLang="en-US" sz="1400" b="1" dirty="0">
                <a:solidFill>
                  <a:srgbClr val="00B050"/>
                </a:solidFill>
                <a:latin typeface="Palatino Linotype" panose="02040502050505030304" pitchFamily="18" charset="0"/>
              </a:rPr>
              <a:t>to</a:t>
            </a:r>
            <a:r>
              <a:rPr lang="en-US" altLang="en-US" sz="1400" dirty="0">
                <a:latin typeface="Palatino Linotype" panose="02040502050505030304" pitchFamily="18" charset="0"/>
              </a:rPr>
              <a:t> setup</a:t>
            </a:r>
          </a:p>
          <a:p>
            <a:pPr algn="just"/>
            <a:r>
              <a:rPr lang="en-US" altLang="en-US" sz="1400" b="1" dirty="0">
                <a:solidFill>
                  <a:srgbClr val="0070C0"/>
                </a:solidFill>
                <a:latin typeface="Palatino Linotype" panose="02040502050505030304" pitchFamily="18" charset="0"/>
              </a:rPr>
              <a:t>	</a:t>
            </a:r>
            <a:r>
              <a:rPr lang="en-US" altLang="en-US" sz="1400" dirty="0">
                <a:solidFill>
                  <a:srgbClr val="0070C0"/>
                </a:solidFill>
                <a:latin typeface="Palatino Linotype" panose="02040502050505030304" pitchFamily="18" charset="0"/>
              </a:rPr>
              <a:t>clear-all</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ask </a:t>
            </a:r>
            <a:r>
              <a:rPr lang="en-US" altLang="en-US" sz="1400" dirty="0">
                <a:latin typeface="Palatino Linotype" panose="02040502050505030304" pitchFamily="18" charset="0"/>
              </a:rPr>
              <a:t>patches [</a:t>
            </a:r>
          </a:p>
          <a:p>
            <a:pPr algn="just"/>
            <a:r>
              <a:rPr lang="en-US" altLang="en-US" sz="1400" dirty="0">
                <a:latin typeface="Palatino Linotype" panose="02040502050505030304" pitchFamily="18" charset="0"/>
              </a:rPr>
              <a:t>		set pcolor </a:t>
            </a:r>
            <a:r>
              <a:rPr lang="en-US" altLang="en-US" sz="1400" dirty="0">
                <a:solidFill>
                  <a:srgbClr val="FF0000"/>
                </a:solidFill>
                <a:latin typeface="Palatino Linotype" panose="02040502050505030304" pitchFamily="18" charset="0"/>
              </a:rPr>
              <a:t>green</a:t>
            </a:r>
          </a:p>
          <a:p>
            <a:pPr algn="just"/>
            <a:r>
              <a:rPr lang="en-US" altLang="en-US" sz="1400" dirty="0">
                <a:latin typeface="Palatino Linotype" panose="02040502050505030304" pitchFamily="18" charset="0"/>
              </a:rPr>
              <a:t>]</a:t>
            </a:r>
          </a:p>
          <a:p>
            <a:pPr algn="just"/>
            <a:r>
              <a:rPr lang="en-US" altLang="en-US" sz="1400" dirty="0">
                <a:latin typeface="Palatino Linotype" panose="02040502050505030304" pitchFamily="18" charset="0"/>
              </a:rPr>
              <a:t>	create-sheep 100 [</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setxy</a:t>
            </a:r>
            <a:r>
              <a:rPr lang="en-US" altLang="en-US" sz="1400" dirty="0">
                <a:latin typeface="Palatino Linotype" panose="02040502050505030304" pitchFamily="18" charset="0"/>
              </a:rPr>
              <a:t> </a:t>
            </a:r>
            <a:r>
              <a:rPr lang="ro-RO" altLang="en-US" sz="1400" dirty="0">
                <a:latin typeface="Palatino Linotype" panose="02040502050505030304" pitchFamily="18" charset="0"/>
              </a:rPr>
              <a:t>random-xcor random-ycor</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set</a:t>
            </a:r>
            <a:r>
              <a:rPr lang="en-US" altLang="en-US" sz="1400" dirty="0">
                <a:latin typeface="Palatino Linotype" panose="02040502050505030304" pitchFamily="18" charset="0"/>
              </a:rPr>
              <a:t> color </a:t>
            </a:r>
            <a:r>
              <a:rPr lang="en-US" altLang="en-US" sz="1400" dirty="0">
                <a:solidFill>
                  <a:srgbClr val="FF0000"/>
                </a:solidFill>
                <a:latin typeface="Palatino Linotype" panose="02040502050505030304" pitchFamily="18" charset="0"/>
              </a:rPr>
              <a:t>white</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set</a:t>
            </a:r>
            <a:r>
              <a:rPr lang="en-US" altLang="en-US" sz="1400" dirty="0">
                <a:latin typeface="Palatino Linotype" panose="02040502050505030304" pitchFamily="18" charset="0"/>
              </a:rPr>
              <a:t> shape </a:t>
            </a:r>
            <a:r>
              <a:rPr lang="en-US" altLang="en-US" sz="1400" dirty="0">
                <a:solidFill>
                  <a:srgbClr val="FF0000"/>
                </a:solidFill>
                <a:latin typeface="Palatino Linotype" panose="02040502050505030304" pitchFamily="18" charset="0"/>
              </a:rPr>
              <a:t>“sheep”</a:t>
            </a:r>
          </a:p>
          <a:p>
            <a:pPr algn="just"/>
            <a:r>
              <a:rPr lang="en-US" altLang="en-US" sz="1400" dirty="0">
                <a:latin typeface="Palatino Linotype" panose="02040502050505030304" pitchFamily="18" charset="0"/>
              </a:rPr>
              <a:t>]</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reset-ticks</a:t>
            </a:r>
          </a:p>
          <a:p>
            <a:pPr algn="just"/>
            <a:r>
              <a:rPr lang="en-US" altLang="en-US" sz="1400" b="1" dirty="0">
                <a:solidFill>
                  <a:srgbClr val="00B050"/>
                </a:solidFill>
                <a:latin typeface="Palatino Linotype" panose="02040502050505030304" pitchFamily="18" charset="0"/>
              </a:rPr>
              <a:t>end</a:t>
            </a: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pic>
        <p:nvPicPr>
          <p:cNvPr id="16" name="Picture 15">
            <a:extLst>
              <a:ext uri="{FF2B5EF4-FFF2-40B4-BE49-F238E27FC236}">
                <a16:creationId xmlns:a16="http://schemas.microsoft.com/office/drawing/2014/main" id="{6BA84124-182F-461A-A500-0BD12273DF86}"/>
              </a:ext>
            </a:extLst>
          </p:cNvPr>
          <p:cNvPicPr>
            <a:picLocks noChangeAspect="1"/>
          </p:cNvPicPr>
          <p:nvPr/>
        </p:nvPicPr>
        <p:blipFill>
          <a:blip r:embed="rId2"/>
          <a:stretch>
            <a:fillRect/>
          </a:stretch>
        </p:blipFill>
        <p:spPr>
          <a:xfrm>
            <a:off x="3878348" y="819125"/>
            <a:ext cx="8162925" cy="5448300"/>
          </a:xfrm>
          <a:prstGeom prst="rect">
            <a:avLst/>
          </a:prstGeom>
        </p:spPr>
      </p:pic>
      <p:sp>
        <p:nvSpPr>
          <p:cNvPr id="7" name="TextBox 6">
            <a:extLst>
              <a:ext uri="{FF2B5EF4-FFF2-40B4-BE49-F238E27FC236}">
                <a16:creationId xmlns:a16="http://schemas.microsoft.com/office/drawing/2014/main" id="{8D846E44-CBE6-4C70-B03D-276294E837F4}"/>
              </a:ext>
            </a:extLst>
          </p:cNvPr>
          <p:cNvSpPr txBox="1"/>
          <p:nvPr/>
        </p:nvSpPr>
        <p:spPr>
          <a:xfrm>
            <a:off x="4886822" y="1369934"/>
            <a:ext cx="499620" cy="32051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CBE17ECB-AB61-4CEC-8B23-3582A967ECDA}"/>
              </a:ext>
            </a:extLst>
          </p:cNvPr>
          <p:cNvSpPr txBox="1"/>
          <p:nvPr/>
        </p:nvSpPr>
        <p:spPr>
          <a:xfrm>
            <a:off x="4085738" y="2172224"/>
            <a:ext cx="2010262" cy="320512"/>
          </a:xfrm>
          <a:prstGeom prst="rect">
            <a:avLst/>
          </a:prstGeom>
          <a:noFill/>
          <a:ln>
            <a:solidFill>
              <a:srgbClr val="FF00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C18697CB-77A2-411C-833F-7CF2D810F158}"/>
              </a:ext>
            </a:extLst>
          </p:cNvPr>
          <p:cNvSpPr txBox="1"/>
          <p:nvPr/>
        </p:nvSpPr>
        <p:spPr>
          <a:xfrm>
            <a:off x="4085738" y="2904193"/>
            <a:ext cx="2010262" cy="32051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2041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92066" y="1046335"/>
            <a:ext cx="7610272" cy="5047536"/>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III.    Procedura Go</a:t>
            </a:r>
            <a:endParaRPr lang="ro-RO" altLang="en-US" sz="1400" b="1" dirty="0">
              <a:solidFill>
                <a:srgbClr val="FF0000"/>
              </a:solidFill>
              <a:latin typeface="Palatino Linotype" panose="02040502050505030304" pitchFamily="18" charset="0"/>
            </a:endParaRPr>
          </a:p>
          <a:p>
            <a:pPr algn="just"/>
            <a:r>
              <a:rPr lang="en-US" altLang="en-US" sz="1400" b="1" dirty="0">
                <a:solidFill>
                  <a:srgbClr val="00B050"/>
                </a:solidFill>
                <a:latin typeface="Palatino Linotype" panose="02040502050505030304" pitchFamily="18" charset="0"/>
              </a:rPr>
              <a:t>to</a:t>
            </a:r>
            <a:r>
              <a:rPr lang="en-US" altLang="en-US" sz="1400" b="1" dirty="0">
                <a:latin typeface="Palatino Linotype" panose="02040502050505030304" pitchFamily="18" charset="0"/>
              </a:rPr>
              <a:t> go</a:t>
            </a:r>
          </a:p>
          <a:p>
            <a:pPr algn="just"/>
            <a:r>
              <a:rPr lang="en-US" altLang="en-US" sz="1400" b="1" dirty="0">
                <a:latin typeface="Palatino Linotype" panose="02040502050505030304" pitchFamily="18" charset="0"/>
              </a:rPr>
              <a:t>	</a:t>
            </a:r>
            <a:r>
              <a:rPr lang="en-US" altLang="en-US" sz="1400" b="1" dirty="0">
                <a:solidFill>
                  <a:srgbClr val="0070C0"/>
                </a:solidFill>
                <a:latin typeface="Palatino Linotype" panose="02040502050505030304" pitchFamily="18" charset="0"/>
              </a:rPr>
              <a:t>ask</a:t>
            </a:r>
            <a:r>
              <a:rPr lang="en-US" altLang="en-US" sz="1400" b="1" dirty="0">
                <a:latin typeface="Palatino Linotype" panose="02040502050505030304" pitchFamily="18" charset="0"/>
              </a:rPr>
              <a:t> sheep [</a:t>
            </a:r>
          </a:p>
          <a:p>
            <a:pPr algn="just"/>
            <a:r>
              <a:rPr lang="en-US" altLang="en-US" sz="1400" b="1" dirty="0">
                <a:latin typeface="Palatino Linotype" panose="02040502050505030304" pitchFamily="18" charset="0"/>
              </a:rPr>
              <a:t>		wiggle</a:t>
            </a:r>
          </a:p>
          <a:p>
            <a:pPr algn="just"/>
            <a:r>
              <a:rPr lang="en-US" altLang="en-US" sz="1400" b="1" dirty="0">
                <a:latin typeface="Palatino Linotype" panose="02040502050505030304" pitchFamily="18" charset="0"/>
              </a:rPr>
              <a:t>		move</a:t>
            </a:r>
          </a:p>
          <a:p>
            <a:pPr algn="just"/>
            <a:r>
              <a:rPr lang="en-US" altLang="en-US" sz="1400" b="1" dirty="0">
                <a:latin typeface="Palatino Linotype" panose="02040502050505030304" pitchFamily="18" charset="0"/>
              </a:rPr>
              <a:t>	]</a:t>
            </a:r>
          </a:p>
          <a:p>
            <a:pPr algn="just"/>
            <a:r>
              <a:rPr lang="en-US" altLang="en-US" sz="1400" b="1" dirty="0">
                <a:latin typeface="Palatino Linotype" panose="02040502050505030304" pitchFamily="18" charset="0"/>
              </a:rPr>
              <a:t>	</a:t>
            </a:r>
            <a:r>
              <a:rPr lang="en-US" altLang="en-US" sz="1400" b="1" dirty="0">
                <a:solidFill>
                  <a:srgbClr val="0070C0"/>
                </a:solidFill>
                <a:latin typeface="Palatino Linotype" panose="02040502050505030304" pitchFamily="18" charset="0"/>
              </a:rPr>
              <a:t>tick</a:t>
            </a:r>
          </a:p>
          <a:p>
            <a:pPr algn="just"/>
            <a:r>
              <a:rPr lang="en-US" altLang="en-US" sz="1400" b="1" dirty="0">
                <a:solidFill>
                  <a:srgbClr val="00B050"/>
                </a:solidFill>
                <a:latin typeface="Palatino Linotype" panose="02040502050505030304" pitchFamily="18" charset="0"/>
              </a:rPr>
              <a:t>end</a:t>
            </a:r>
          </a:p>
          <a:p>
            <a:pPr algn="just"/>
            <a:endParaRPr lang="en-US" altLang="en-US" sz="1400" b="1" dirty="0">
              <a:solidFill>
                <a:srgbClr val="00B050"/>
              </a:solidFill>
              <a:latin typeface="Palatino Linotype" panose="02040502050505030304" pitchFamily="18" charset="0"/>
            </a:endParaRPr>
          </a:p>
          <a:p>
            <a:pPr algn="just"/>
            <a:r>
              <a:rPr lang="en-US" altLang="en-US" sz="1400" b="1" dirty="0">
                <a:solidFill>
                  <a:srgbClr val="00B050"/>
                </a:solidFill>
                <a:latin typeface="Palatino Linotype" panose="02040502050505030304" pitchFamily="18" charset="0"/>
              </a:rPr>
              <a:t>to </a:t>
            </a:r>
            <a:r>
              <a:rPr lang="en-US" altLang="en-US" sz="1400" dirty="0">
                <a:latin typeface="Palatino Linotype" panose="02040502050505030304" pitchFamily="18" charset="0"/>
              </a:rPr>
              <a:t>wiggle</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rt</a:t>
            </a:r>
            <a:r>
              <a:rPr lang="en-US" altLang="en-US" sz="1400" dirty="0">
                <a:latin typeface="Palatino Linotype" panose="02040502050505030304" pitchFamily="18" charset="0"/>
              </a:rPr>
              <a:t> random 90</a:t>
            </a:r>
          </a:p>
          <a:p>
            <a:pPr algn="just"/>
            <a:r>
              <a:rPr lang="en-US" altLang="en-US" sz="1400" dirty="0">
                <a:latin typeface="Palatino Linotype" panose="02040502050505030304" pitchFamily="18" charset="0"/>
              </a:rPr>
              <a:t>	</a:t>
            </a:r>
            <a:r>
              <a:rPr lang="en-US" altLang="en-US" sz="1400" dirty="0">
                <a:solidFill>
                  <a:srgbClr val="0070C0"/>
                </a:solidFill>
                <a:latin typeface="Palatino Linotype" panose="02040502050505030304" pitchFamily="18" charset="0"/>
              </a:rPr>
              <a:t>lt</a:t>
            </a:r>
            <a:r>
              <a:rPr lang="en-US" altLang="en-US" sz="1400" dirty="0">
                <a:latin typeface="Palatino Linotype" panose="02040502050505030304" pitchFamily="18" charset="0"/>
              </a:rPr>
              <a:t> random 90</a:t>
            </a:r>
          </a:p>
          <a:p>
            <a:pPr algn="just"/>
            <a:r>
              <a:rPr lang="en-US" altLang="en-US" sz="1400" dirty="0">
                <a:solidFill>
                  <a:srgbClr val="00B050"/>
                </a:solidFill>
                <a:latin typeface="Palatino Linotype" panose="02040502050505030304" pitchFamily="18" charset="0"/>
              </a:rPr>
              <a:t>end</a:t>
            </a:r>
          </a:p>
          <a:p>
            <a:pPr algn="just"/>
            <a:endParaRPr lang="en-US" altLang="en-US" sz="1400" dirty="0">
              <a:latin typeface="Palatino Linotype" panose="02040502050505030304" pitchFamily="18" charset="0"/>
            </a:endParaRPr>
          </a:p>
          <a:p>
            <a:pPr algn="just"/>
            <a:r>
              <a:rPr lang="en-US" altLang="en-US" sz="1400" dirty="0">
                <a:solidFill>
                  <a:srgbClr val="00B050"/>
                </a:solidFill>
                <a:latin typeface="Palatino Linotype" panose="02040502050505030304" pitchFamily="18" charset="0"/>
              </a:rPr>
              <a:t>to</a:t>
            </a:r>
            <a:r>
              <a:rPr lang="en-US" altLang="en-US" sz="1400" dirty="0">
                <a:latin typeface="Palatino Linotype" panose="02040502050505030304" pitchFamily="18" charset="0"/>
              </a:rPr>
              <a:t> move</a:t>
            </a:r>
          </a:p>
          <a:p>
            <a:pPr algn="just"/>
            <a:r>
              <a:rPr lang="en-US" altLang="en-US" sz="1400" dirty="0">
                <a:latin typeface="Palatino Linotype" panose="02040502050505030304" pitchFamily="18" charset="0"/>
              </a:rPr>
              <a:t>	forward 1</a:t>
            </a:r>
          </a:p>
          <a:p>
            <a:pPr algn="just"/>
            <a:r>
              <a:rPr lang="en-US" altLang="en-US" sz="1400" dirty="0">
                <a:solidFill>
                  <a:srgbClr val="00B050"/>
                </a:solidFill>
                <a:latin typeface="Palatino Linotype" panose="02040502050505030304" pitchFamily="18" charset="0"/>
              </a:rPr>
              <a:t>end</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pic>
        <p:nvPicPr>
          <p:cNvPr id="4" name="Picture 3">
            <a:extLst>
              <a:ext uri="{FF2B5EF4-FFF2-40B4-BE49-F238E27FC236}">
                <a16:creationId xmlns:a16="http://schemas.microsoft.com/office/drawing/2014/main" id="{99677A2A-E651-409E-8BEE-282119A3649F}"/>
              </a:ext>
            </a:extLst>
          </p:cNvPr>
          <p:cNvPicPr>
            <a:picLocks noChangeAspect="1"/>
          </p:cNvPicPr>
          <p:nvPr/>
        </p:nvPicPr>
        <p:blipFill>
          <a:blip r:embed="rId2"/>
          <a:stretch>
            <a:fillRect/>
          </a:stretch>
        </p:blipFill>
        <p:spPr>
          <a:xfrm>
            <a:off x="4301126" y="598085"/>
            <a:ext cx="7610272" cy="5976476"/>
          </a:xfrm>
          <a:prstGeom prst="rect">
            <a:avLst/>
          </a:prstGeom>
        </p:spPr>
      </p:pic>
      <p:sp>
        <p:nvSpPr>
          <p:cNvPr id="7" name="TextBox 6">
            <a:extLst>
              <a:ext uri="{FF2B5EF4-FFF2-40B4-BE49-F238E27FC236}">
                <a16:creationId xmlns:a16="http://schemas.microsoft.com/office/drawing/2014/main" id="{8D846E44-CBE6-4C70-B03D-276294E837F4}"/>
              </a:ext>
            </a:extLst>
          </p:cNvPr>
          <p:cNvSpPr txBox="1"/>
          <p:nvPr/>
        </p:nvSpPr>
        <p:spPr>
          <a:xfrm>
            <a:off x="5216955" y="1078534"/>
            <a:ext cx="499620" cy="32051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CBE17ECB-AB61-4CEC-8B23-3582A967ECDA}"/>
              </a:ext>
            </a:extLst>
          </p:cNvPr>
          <p:cNvSpPr txBox="1"/>
          <p:nvPr/>
        </p:nvSpPr>
        <p:spPr>
          <a:xfrm>
            <a:off x="4530963" y="3105554"/>
            <a:ext cx="2444871" cy="320512"/>
          </a:xfrm>
          <a:prstGeom prst="rect">
            <a:avLst/>
          </a:prstGeom>
          <a:noFill/>
          <a:ln>
            <a:solidFill>
              <a:srgbClr val="FF0000"/>
            </a:solidFill>
          </a:ln>
        </p:spPr>
        <p:txBody>
          <a:bodyPr wrap="square" rtlCol="0">
            <a:spAutoFit/>
          </a:bodyPr>
          <a:lstStyle/>
          <a:p>
            <a:endParaRPr lang="en-US" dirty="0"/>
          </a:p>
        </p:txBody>
      </p:sp>
      <p:cxnSp>
        <p:nvCxnSpPr>
          <p:cNvPr id="9" name="Straight Arrow Connector 8">
            <a:extLst>
              <a:ext uri="{FF2B5EF4-FFF2-40B4-BE49-F238E27FC236}">
                <a16:creationId xmlns:a16="http://schemas.microsoft.com/office/drawing/2014/main" id="{09911A47-B52C-4B21-AF98-EF59696988D2}"/>
              </a:ext>
            </a:extLst>
          </p:cNvPr>
          <p:cNvCxnSpPr>
            <a:cxnSpLocks/>
          </p:cNvCxnSpPr>
          <p:nvPr/>
        </p:nvCxnSpPr>
        <p:spPr>
          <a:xfrm flipV="1">
            <a:off x="3231192" y="1583703"/>
            <a:ext cx="1661319" cy="8672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70A01277-4E85-4FD0-835F-D57B63BF2973}"/>
              </a:ext>
            </a:extLst>
          </p:cNvPr>
          <p:cNvSpPr txBox="1"/>
          <p:nvPr/>
        </p:nvSpPr>
        <p:spPr>
          <a:xfrm>
            <a:off x="2447639" y="2479249"/>
            <a:ext cx="1661319" cy="1169551"/>
          </a:xfrm>
          <a:prstGeom prst="rect">
            <a:avLst/>
          </a:prstGeom>
          <a:noFill/>
        </p:spPr>
        <p:txBody>
          <a:bodyPr wrap="square" rtlCol="0">
            <a:spAutoFit/>
          </a:bodyPr>
          <a:lstStyle/>
          <a:p>
            <a:r>
              <a:rPr lang="ro-RO" sz="1400" dirty="0">
                <a:latin typeface="Palatino Linotype" panose="02040502050505030304" pitchFamily="18" charset="0"/>
              </a:rPr>
              <a:t>se poate acționa butonul check pentru a verifica corectitudinea codului scris.</a:t>
            </a:r>
          </a:p>
        </p:txBody>
      </p:sp>
    </p:spTree>
    <p:extLst>
      <p:ext uri="{BB962C8B-B14F-4D97-AF65-F5344CB8AC3E}">
        <p14:creationId xmlns:p14="http://schemas.microsoft.com/office/powerpoint/2010/main" val="329930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92066" y="1126503"/>
            <a:ext cx="7610272" cy="1600438"/>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a:t>
            </a:r>
            <a:r>
              <a:rPr lang="ro-RO" altLang="en-US" sz="1400" b="1" dirty="0">
                <a:solidFill>
                  <a:srgbClr val="FF0000"/>
                </a:solidFill>
                <a:latin typeface="Palatino Linotype" panose="02040502050505030304" pitchFamily="18" charset="0"/>
              </a:rPr>
              <a:t>V</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  </a:t>
            </a:r>
            <a:r>
              <a:rPr lang="it-IT" altLang="en-US" sz="1400" b="1" dirty="0">
                <a:solidFill>
                  <a:srgbClr val="FF0000"/>
                </a:solidFill>
                <a:latin typeface="Palatino Linotype" panose="02040502050505030304" pitchFamily="18" charset="0"/>
              </a:rPr>
              <a:t>Prezentarea datelor folosind grafice și monitoare</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12" name="TextBox 11">
            <a:extLst>
              <a:ext uri="{FF2B5EF4-FFF2-40B4-BE49-F238E27FC236}">
                <a16:creationId xmlns:a16="http://schemas.microsoft.com/office/drawing/2014/main" id="{70A01277-4E85-4FD0-835F-D57B63BF2973}"/>
              </a:ext>
            </a:extLst>
          </p:cNvPr>
          <p:cNvSpPr txBox="1"/>
          <p:nvPr/>
        </p:nvSpPr>
        <p:spPr>
          <a:xfrm>
            <a:off x="1985725" y="2189359"/>
            <a:ext cx="1661319" cy="523220"/>
          </a:xfrm>
          <a:prstGeom prst="rect">
            <a:avLst/>
          </a:prstGeom>
          <a:noFill/>
        </p:spPr>
        <p:txBody>
          <a:bodyPr wrap="square" rtlCol="0">
            <a:spAutoFit/>
          </a:bodyPr>
          <a:lstStyle/>
          <a:p>
            <a:r>
              <a:rPr lang="ro-RO" sz="1400" dirty="0">
                <a:latin typeface="Palatino Linotype" panose="02040502050505030304" pitchFamily="18" charset="0"/>
              </a:rPr>
              <a:t>Se acționează butonul Add </a:t>
            </a:r>
          </a:p>
        </p:txBody>
      </p:sp>
      <p:pic>
        <p:nvPicPr>
          <p:cNvPr id="11" name="Picture 10">
            <a:extLst>
              <a:ext uri="{FF2B5EF4-FFF2-40B4-BE49-F238E27FC236}">
                <a16:creationId xmlns:a16="http://schemas.microsoft.com/office/drawing/2014/main" id="{87458AEA-34FA-4F5F-AC54-4B388E0DDCDA}"/>
              </a:ext>
            </a:extLst>
          </p:cNvPr>
          <p:cNvPicPr/>
          <p:nvPr/>
        </p:nvPicPr>
        <p:blipFill rotWithShape="1">
          <a:blip r:embed="rId2"/>
          <a:srcRect r="50128"/>
          <a:stretch/>
        </p:blipFill>
        <p:spPr bwMode="auto">
          <a:xfrm>
            <a:off x="4892511" y="1046335"/>
            <a:ext cx="7004364" cy="4685162"/>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09911A47-B52C-4B21-AF98-EF59696988D2}"/>
              </a:ext>
            </a:extLst>
          </p:cNvPr>
          <p:cNvCxnSpPr>
            <a:cxnSpLocks/>
          </p:cNvCxnSpPr>
          <p:nvPr/>
        </p:nvCxnSpPr>
        <p:spPr>
          <a:xfrm flipV="1">
            <a:off x="3231192" y="1640305"/>
            <a:ext cx="2155250" cy="8106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B4EDB8F7-1789-42B8-93D1-B773BB98FAD3}"/>
              </a:ext>
            </a:extLst>
          </p:cNvPr>
          <p:cNvCxnSpPr>
            <a:cxnSpLocks/>
          </p:cNvCxnSpPr>
          <p:nvPr/>
        </p:nvCxnSpPr>
        <p:spPr>
          <a:xfrm>
            <a:off x="3318235" y="3363309"/>
            <a:ext cx="4384103"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4E907C2F-C836-4810-9CA3-C3D60C6E0CC0}"/>
              </a:ext>
            </a:extLst>
          </p:cNvPr>
          <p:cNvSpPr txBox="1"/>
          <p:nvPr/>
        </p:nvSpPr>
        <p:spPr>
          <a:xfrm>
            <a:off x="2147552" y="3101699"/>
            <a:ext cx="1661319" cy="523220"/>
          </a:xfrm>
          <a:prstGeom prst="rect">
            <a:avLst/>
          </a:prstGeom>
          <a:noFill/>
        </p:spPr>
        <p:txBody>
          <a:bodyPr wrap="square" rtlCol="0">
            <a:spAutoFit/>
          </a:bodyPr>
          <a:lstStyle/>
          <a:p>
            <a:r>
              <a:rPr lang="ro-RO" sz="1400" dirty="0">
                <a:latin typeface="Palatino Linotype" panose="02040502050505030304" pitchFamily="18" charset="0"/>
              </a:rPr>
              <a:t>Se adaugă comanda Setup.</a:t>
            </a:r>
          </a:p>
        </p:txBody>
      </p:sp>
      <p:sp>
        <p:nvSpPr>
          <p:cNvPr id="7" name="TextBox 6">
            <a:extLst>
              <a:ext uri="{FF2B5EF4-FFF2-40B4-BE49-F238E27FC236}">
                <a16:creationId xmlns:a16="http://schemas.microsoft.com/office/drawing/2014/main" id="{8D846E44-CBE6-4C70-B03D-276294E837F4}"/>
              </a:ext>
            </a:extLst>
          </p:cNvPr>
          <p:cNvSpPr txBox="1"/>
          <p:nvPr/>
        </p:nvSpPr>
        <p:spPr>
          <a:xfrm>
            <a:off x="4892511" y="1253593"/>
            <a:ext cx="339808" cy="222709"/>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9644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3735" y="727965"/>
            <a:ext cx="7610272" cy="1600438"/>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a:t>
            </a:r>
            <a:r>
              <a:rPr lang="ro-RO" altLang="en-US" sz="1400" b="1" dirty="0">
                <a:solidFill>
                  <a:srgbClr val="FF0000"/>
                </a:solidFill>
                <a:latin typeface="Palatino Linotype" panose="02040502050505030304" pitchFamily="18" charset="0"/>
              </a:rPr>
              <a:t>V</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  </a:t>
            </a:r>
            <a:r>
              <a:rPr lang="it-IT" altLang="en-US" sz="1400" b="1" dirty="0">
                <a:solidFill>
                  <a:srgbClr val="FF0000"/>
                </a:solidFill>
                <a:latin typeface="Palatino Linotype" panose="02040502050505030304" pitchFamily="18" charset="0"/>
              </a:rPr>
              <a:t>Prezentarea datelor folosind grafice și monitoare</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12" name="TextBox 11">
            <a:extLst>
              <a:ext uri="{FF2B5EF4-FFF2-40B4-BE49-F238E27FC236}">
                <a16:creationId xmlns:a16="http://schemas.microsoft.com/office/drawing/2014/main" id="{70A01277-4E85-4FD0-835F-D57B63BF2973}"/>
              </a:ext>
            </a:extLst>
          </p:cNvPr>
          <p:cNvSpPr txBox="1"/>
          <p:nvPr/>
        </p:nvSpPr>
        <p:spPr>
          <a:xfrm>
            <a:off x="1820675" y="1674378"/>
            <a:ext cx="1661319" cy="1600438"/>
          </a:xfrm>
          <a:prstGeom prst="rect">
            <a:avLst/>
          </a:prstGeom>
          <a:noFill/>
        </p:spPr>
        <p:txBody>
          <a:bodyPr wrap="square" rtlCol="0">
            <a:spAutoFit/>
          </a:bodyPr>
          <a:lstStyle/>
          <a:p>
            <a:r>
              <a:rPr lang="ro-RO" sz="1400" dirty="0">
                <a:latin typeface="Palatino Linotype" panose="02040502050505030304" pitchFamily="18" charset="0"/>
              </a:rPr>
              <a:t>Se acționează butonul Setup pentru inițializarea modelului cu parametrii introduși în cod </a:t>
            </a:r>
          </a:p>
        </p:txBody>
      </p:sp>
      <p:sp>
        <p:nvSpPr>
          <p:cNvPr id="7" name="TextBox 6">
            <a:extLst>
              <a:ext uri="{FF2B5EF4-FFF2-40B4-BE49-F238E27FC236}">
                <a16:creationId xmlns:a16="http://schemas.microsoft.com/office/drawing/2014/main" id="{8D846E44-CBE6-4C70-B03D-276294E837F4}"/>
              </a:ext>
            </a:extLst>
          </p:cNvPr>
          <p:cNvSpPr txBox="1"/>
          <p:nvPr/>
        </p:nvSpPr>
        <p:spPr>
          <a:xfrm>
            <a:off x="9162854" y="196004"/>
            <a:ext cx="339808" cy="222709"/>
          </a:xfrm>
          <a:prstGeom prst="rect">
            <a:avLst/>
          </a:prstGeom>
          <a:noFill/>
          <a:ln>
            <a:solidFill>
              <a:srgbClr val="FF0000"/>
            </a:solid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EA04FF68-8C74-4705-B8DC-34A9F1D33DEA}"/>
              </a:ext>
            </a:extLst>
          </p:cNvPr>
          <p:cNvPicPr>
            <a:picLocks noChangeAspect="1"/>
          </p:cNvPicPr>
          <p:nvPr/>
        </p:nvPicPr>
        <p:blipFill>
          <a:blip r:embed="rId2"/>
          <a:stretch>
            <a:fillRect/>
          </a:stretch>
        </p:blipFill>
        <p:spPr>
          <a:xfrm>
            <a:off x="5505035" y="514651"/>
            <a:ext cx="5704079" cy="6066149"/>
          </a:xfrm>
          <a:prstGeom prst="rect">
            <a:avLst/>
          </a:prstGeom>
        </p:spPr>
      </p:pic>
      <p:cxnSp>
        <p:nvCxnSpPr>
          <p:cNvPr id="9" name="Straight Arrow Connector 8">
            <a:extLst>
              <a:ext uri="{FF2B5EF4-FFF2-40B4-BE49-F238E27FC236}">
                <a16:creationId xmlns:a16="http://schemas.microsoft.com/office/drawing/2014/main" id="{09911A47-B52C-4B21-AF98-EF59696988D2}"/>
              </a:ext>
            </a:extLst>
          </p:cNvPr>
          <p:cNvCxnSpPr>
            <a:cxnSpLocks/>
            <a:stCxn id="12" idx="3"/>
          </p:cNvCxnSpPr>
          <p:nvPr/>
        </p:nvCxnSpPr>
        <p:spPr>
          <a:xfrm flipV="1">
            <a:off x="3481994" y="1950625"/>
            <a:ext cx="2296637" cy="5239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7355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3735" y="727965"/>
            <a:ext cx="7610272" cy="1600438"/>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a:t>
            </a:r>
            <a:r>
              <a:rPr lang="ro-RO" altLang="en-US" sz="1400" b="1" dirty="0">
                <a:solidFill>
                  <a:srgbClr val="FF0000"/>
                </a:solidFill>
                <a:latin typeface="Palatino Linotype" panose="02040502050505030304" pitchFamily="18" charset="0"/>
              </a:rPr>
              <a:t>V</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  </a:t>
            </a:r>
            <a:r>
              <a:rPr lang="it-IT" altLang="en-US" sz="1400" b="1" dirty="0">
                <a:solidFill>
                  <a:srgbClr val="FF0000"/>
                </a:solidFill>
                <a:latin typeface="Palatino Linotype" panose="02040502050505030304" pitchFamily="18" charset="0"/>
              </a:rPr>
              <a:t>Prezentarea datelor folosind grafice și monitoare</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12" name="TextBox 11">
            <a:extLst>
              <a:ext uri="{FF2B5EF4-FFF2-40B4-BE49-F238E27FC236}">
                <a16:creationId xmlns:a16="http://schemas.microsoft.com/office/drawing/2014/main" id="{70A01277-4E85-4FD0-835F-D57B63BF2973}"/>
              </a:ext>
            </a:extLst>
          </p:cNvPr>
          <p:cNvSpPr txBox="1"/>
          <p:nvPr/>
        </p:nvSpPr>
        <p:spPr>
          <a:xfrm>
            <a:off x="5550546" y="1619593"/>
            <a:ext cx="2752404" cy="307777"/>
          </a:xfrm>
          <a:prstGeom prst="rect">
            <a:avLst/>
          </a:prstGeom>
          <a:noFill/>
        </p:spPr>
        <p:txBody>
          <a:bodyPr wrap="square" rtlCol="0">
            <a:spAutoFit/>
          </a:bodyPr>
          <a:lstStyle/>
          <a:p>
            <a:r>
              <a:rPr lang="ro-RO" sz="1400" dirty="0">
                <a:latin typeface="Palatino Linotype" panose="02040502050505030304" pitchFamily="18" charset="0"/>
              </a:rPr>
              <a:t>Click drepta pe planșă și edit.</a:t>
            </a:r>
          </a:p>
        </p:txBody>
      </p:sp>
      <p:pic>
        <p:nvPicPr>
          <p:cNvPr id="11" name="Picture 10">
            <a:extLst>
              <a:ext uri="{FF2B5EF4-FFF2-40B4-BE49-F238E27FC236}">
                <a16:creationId xmlns:a16="http://schemas.microsoft.com/office/drawing/2014/main" id="{7EA286B0-D09C-47A0-B5DA-D2BDADCB0D5D}"/>
              </a:ext>
            </a:extLst>
          </p:cNvPr>
          <p:cNvPicPr/>
          <p:nvPr/>
        </p:nvPicPr>
        <p:blipFill rotWithShape="1">
          <a:blip r:embed="rId2"/>
          <a:srcRect r="75769"/>
          <a:stretch/>
        </p:blipFill>
        <p:spPr bwMode="auto">
          <a:xfrm>
            <a:off x="358415" y="1528184"/>
            <a:ext cx="4713206" cy="435104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FAC7AF4-C021-4B58-B858-77750562111C}"/>
              </a:ext>
            </a:extLst>
          </p:cNvPr>
          <p:cNvPicPr>
            <a:picLocks noChangeAspect="1"/>
          </p:cNvPicPr>
          <p:nvPr/>
        </p:nvPicPr>
        <p:blipFill>
          <a:blip r:embed="rId3"/>
          <a:stretch>
            <a:fillRect/>
          </a:stretch>
        </p:blipFill>
        <p:spPr>
          <a:xfrm>
            <a:off x="6449506" y="2461851"/>
            <a:ext cx="5650428" cy="4351041"/>
          </a:xfrm>
          <a:prstGeom prst="rect">
            <a:avLst/>
          </a:prstGeom>
        </p:spPr>
      </p:pic>
      <p:sp>
        <p:nvSpPr>
          <p:cNvPr id="7" name="TextBox 6">
            <a:extLst>
              <a:ext uri="{FF2B5EF4-FFF2-40B4-BE49-F238E27FC236}">
                <a16:creationId xmlns:a16="http://schemas.microsoft.com/office/drawing/2014/main" id="{8D846E44-CBE6-4C70-B03D-276294E837F4}"/>
              </a:ext>
            </a:extLst>
          </p:cNvPr>
          <p:cNvSpPr txBox="1"/>
          <p:nvPr/>
        </p:nvSpPr>
        <p:spPr>
          <a:xfrm>
            <a:off x="3745930" y="3429000"/>
            <a:ext cx="339808" cy="222709"/>
          </a:xfrm>
          <a:prstGeom prst="rect">
            <a:avLst/>
          </a:prstGeom>
          <a:noFill/>
          <a:ln>
            <a:solidFill>
              <a:srgbClr val="FF0000"/>
            </a:solidFill>
          </a:ln>
        </p:spPr>
        <p:txBody>
          <a:bodyPr wrap="square" rtlCol="0">
            <a:spAutoFit/>
          </a:bodyPr>
          <a:lstStyle/>
          <a:p>
            <a:endParaRPr lang="en-US" dirty="0"/>
          </a:p>
        </p:txBody>
      </p:sp>
      <p:cxnSp>
        <p:nvCxnSpPr>
          <p:cNvPr id="13" name="Straight Arrow Connector 12">
            <a:extLst>
              <a:ext uri="{FF2B5EF4-FFF2-40B4-BE49-F238E27FC236}">
                <a16:creationId xmlns:a16="http://schemas.microsoft.com/office/drawing/2014/main" id="{85F1EE5C-5D6D-4E10-9976-320BC4C6EFDE}"/>
              </a:ext>
            </a:extLst>
          </p:cNvPr>
          <p:cNvCxnSpPr>
            <a:stCxn id="7" idx="3"/>
          </p:cNvCxnSpPr>
          <p:nvPr/>
        </p:nvCxnSpPr>
        <p:spPr>
          <a:xfrm>
            <a:off x="4085738" y="3540355"/>
            <a:ext cx="5859540" cy="24079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7B6A1B8B-C80C-41EF-AA63-D86C4CABABB9}"/>
              </a:ext>
            </a:extLst>
          </p:cNvPr>
          <p:cNvCxnSpPr>
            <a:cxnSpLocks/>
          </p:cNvCxnSpPr>
          <p:nvPr/>
        </p:nvCxnSpPr>
        <p:spPr>
          <a:xfrm flipV="1">
            <a:off x="4085738" y="1947316"/>
            <a:ext cx="1768307" cy="1481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932AB71-A441-481D-9394-FF42ECA4C7F4}"/>
              </a:ext>
            </a:extLst>
          </p:cNvPr>
          <p:cNvCxnSpPr/>
          <p:nvPr/>
        </p:nvCxnSpPr>
        <p:spPr>
          <a:xfrm flipV="1">
            <a:off x="10793691" y="2199149"/>
            <a:ext cx="0" cy="136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4992E14-453E-48AE-A5BA-C0836EDE4651}"/>
              </a:ext>
            </a:extLst>
          </p:cNvPr>
          <p:cNvSpPr txBox="1"/>
          <p:nvPr/>
        </p:nvSpPr>
        <p:spPr>
          <a:xfrm>
            <a:off x="9338755" y="1838576"/>
            <a:ext cx="2752404" cy="307777"/>
          </a:xfrm>
          <a:prstGeom prst="rect">
            <a:avLst/>
          </a:prstGeom>
          <a:noFill/>
        </p:spPr>
        <p:txBody>
          <a:bodyPr wrap="square" rtlCol="0">
            <a:spAutoFit/>
          </a:bodyPr>
          <a:lstStyle/>
          <a:p>
            <a:r>
              <a:rPr lang="ro-RO" sz="1400" dirty="0">
                <a:latin typeface="Palatino Linotype" panose="02040502050505030304" pitchFamily="18" charset="0"/>
              </a:rPr>
              <a:t>Vom observa setările modelului.</a:t>
            </a:r>
          </a:p>
        </p:txBody>
      </p:sp>
    </p:spTree>
    <p:extLst>
      <p:ext uri="{BB962C8B-B14F-4D97-AF65-F5344CB8AC3E}">
        <p14:creationId xmlns:p14="http://schemas.microsoft.com/office/powerpoint/2010/main" val="230746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3735" y="727965"/>
            <a:ext cx="7610272" cy="1600438"/>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a:t>
            </a:r>
            <a:r>
              <a:rPr lang="ro-RO" altLang="en-US" sz="1400" b="1" dirty="0">
                <a:solidFill>
                  <a:srgbClr val="FF0000"/>
                </a:solidFill>
                <a:latin typeface="Palatino Linotype" panose="02040502050505030304" pitchFamily="18" charset="0"/>
              </a:rPr>
              <a:t>V</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  </a:t>
            </a:r>
            <a:r>
              <a:rPr lang="it-IT" altLang="en-US" sz="1400" b="1" dirty="0">
                <a:solidFill>
                  <a:srgbClr val="FF0000"/>
                </a:solidFill>
                <a:latin typeface="Palatino Linotype" panose="02040502050505030304" pitchFamily="18" charset="0"/>
              </a:rPr>
              <a:t>Prezentarea datelor folosind grafice și monitoare</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12" name="TextBox 11">
            <a:extLst>
              <a:ext uri="{FF2B5EF4-FFF2-40B4-BE49-F238E27FC236}">
                <a16:creationId xmlns:a16="http://schemas.microsoft.com/office/drawing/2014/main" id="{70A01277-4E85-4FD0-835F-D57B63BF2973}"/>
              </a:ext>
            </a:extLst>
          </p:cNvPr>
          <p:cNvSpPr txBox="1"/>
          <p:nvPr/>
        </p:nvSpPr>
        <p:spPr>
          <a:xfrm>
            <a:off x="309242" y="1530799"/>
            <a:ext cx="11625091" cy="2585323"/>
          </a:xfrm>
          <a:prstGeom prst="rect">
            <a:avLst/>
          </a:prstGeom>
          <a:noFill/>
        </p:spPr>
        <p:txBody>
          <a:bodyPr wrap="square" rtlCol="0">
            <a:spAutoFit/>
          </a:bodyPr>
          <a:lstStyle/>
          <a:p>
            <a:r>
              <a:rPr lang="ro-RO" dirty="0">
                <a:latin typeface="Palatino Linotype" panose="02040502050505030304" pitchFamily="18" charset="0"/>
              </a:rPr>
              <a:t>Felicitări! </a:t>
            </a:r>
            <a:r>
              <a:rPr lang="ro-RO" dirty="0">
                <a:latin typeface="Palatino Linotype" panose="02040502050505030304" pitchFamily="18" charset="0"/>
                <a:sym typeface="Wingdings" panose="05000000000000000000" pitchFamily="2" charset="2"/>
              </a:rPr>
              <a:t> Ați reușit să construiți o mică parte din primul vostru model în NetLogo!</a:t>
            </a:r>
          </a:p>
          <a:p>
            <a:endParaRPr lang="ro-RO" dirty="0">
              <a:latin typeface="Palatino Linotype" panose="02040502050505030304" pitchFamily="18" charset="0"/>
              <a:sym typeface="Wingdings" panose="05000000000000000000" pitchFamily="2" charset="2"/>
            </a:endParaRPr>
          </a:p>
          <a:p>
            <a:pPr algn="just"/>
            <a:r>
              <a:rPr lang="ro-RO" sz="1400" dirty="0">
                <a:latin typeface="Palatino Linotype" panose="02040502050505030304" pitchFamily="18" charset="0"/>
                <a:sym typeface="Wingdings" panose="05000000000000000000" pitchFamily="2" charset="2"/>
              </a:rPr>
              <a:t>Acum că avem oile în mișcare, avem ceva ce putem vedea și avem o primă verificare a faptului că modelul nostru funcționează așa cum am intenționat să funcționeze. În continuare, trebuie să luăm în considerare care este cea mai simplă extensie pe care o putem dezvolta, care urmează proiectării noastre. Avem oile care se mișcă, dar, în prima noastră versiune, mișcarea nu le costă nimic. În lumea reală, </a:t>
            </a:r>
            <a:r>
              <a:rPr lang="ro-RO" sz="1400" b="1" dirty="0">
                <a:solidFill>
                  <a:srgbClr val="FF0000"/>
                </a:solidFill>
                <a:latin typeface="Palatino Linotype" panose="02040502050505030304" pitchFamily="18" charset="0"/>
                <a:sym typeface="Wingdings" panose="05000000000000000000" pitchFamily="2" charset="2"/>
              </a:rPr>
              <a:t>mișcarea necesită energie</a:t>
            </a:r>
            <a:r>
              <a:rPr lang="ro-RO" sz="1400" dirty="0">
                <a:latin typeface="Palatino Linotype" panose="02040502050505030304" pitchFamily="18" charset="0"/>
                <a:sym typeface="Wingdings" panose="05000000000000000000" pitchFamily="2" charset="2"/>
              </a:rPr>
              <a:t>. Prin urmare, următorul pas în dezvoltarea modelului nostru este includerea unui </a:t>
            </a:r>
            <a:r>
              <a:rPr lang="ro-RO" sz="1400" b="1" dirty="0">
                <a:solidFill>
                  <a:srgbClr val="FF0000"/>
                </a:solidFill>
                <a:latin typeface="Palatino Linotype" panose="02040502050505030304" pitchFamily="18" charset="0"/>
                <a:sym typeface="Wingdings" panose="05000000000000000000" pitchFamily="2" charset="2"/>
              </a:rPr>
              <a:t>cost de mișcare</a:t>
            </a:r>
            <a:r>
              <a:rPr lang="ro-RO" sz="1400" dirty="0">
                <a:latin typeface="Palatino Linotype" panose="02040502050505030304" pitchFamily="18" charset="0"/>
                <a:sym typeface="Wingdings" panose="05000000000000000000" pitchFamily="2" charset="2"/>
              </a:rPr>
              <a:t>. Am proiectat oile pentru a avea trei proprietăți: </a:t>
            </a:r>
            <a:r>
              <a:rPr lang="ro-RO" sz="1400" b="1" dirty="0">
                <a:solidFill>
                  <a:srgbClr val="FF0000"/>
                </a:solidFill>
                <a:latin typeface="Palatino Linotype" panose="02040502050505030304" pitchFamily="18" charset="0"/>
                <a:sym typeface="Wingdings" panose="05000000000000000000" pitchFamily="2" charset="2"/>
              </a:rPr>
              <a:t>direcția, locația și energia</a:t>
            </a:r>
            <a:r>
              <a:rPr lang="ro-RO" sz="1400" dirty="0">
                <a:latin typeface="Palatino Linotype" panose="02040502050505030304" pitchFamily="18" charset="0"/>
                <a:sym typeface="Wingdings" panose="05000000000000000000" pitchFamily="2" charset="2"/>
              </a:rPr>
              <a:t>. Oile din prima versiune a acestui model au deja titluri și locații - aceste proprietăți sunt furnizate automat oricăror agenți turtles din NetLogo. Cu toate acestea, trebuie să definim o nouă proprietate (variabilă) pentru energie</a:t>
            </a:r>
            <a:r>
              <a:rPr lang="en-US" sz="1400" dirty="0">
                <a:latin typeface="Palatino Linotype" panose="02040502050505030304" pitchFamily="18" charset="0"/>
                <a:sym typeface="Wingdings" panose="05000000000000000000" pitchFamily="2" charset="2"/>
              </a:rPr>
              <a:t>.</a:t>
            </a:r>
            <a:r>
              <a:rPr lang="ro-RO" sz="1400" dirty="0">
                <a:latin typeface="Palatino Linotype" panose="02040502050505030304" pitchFamily="18" charset="0"/>
                <a:sym typeface="Wingdings" panose="05000000000000000000" pitchFamily="2" charset="2"/>
              </a:rPr>
              <a:t> Adăugarea unui cost la mișcare nu înseamnă nimic dacă nu există o penalizare pentru cheltuirea energiei. Vrem ca oile să moară dacă au prea puțină energie. Prin urmare, trebuie să verificăm și dacă oile și-au cheltuit toată energia. Putem modifica procedura GO pentru a apela o subprocedurăcare</a:t>
            </a:r>
            <a:r>
              <a:rPr lang="en-US" sz="1400" dirty="0">
                <a:latin typeface="Palatino Linotype" panose="02040502050505030304" pitchFamily="18" charset="0"/>
                <a:sym typeface="Wingdings" panose="05000000000000000000" pitchFamily="2" charset="2"/>
              </a:rPr>
              <a:t> care</a:t>
            </a:r>
            <a:r>
              <a:rPr lang="ro-RO" sz="1400" dirty="0">
                <a:latin typeface="Palatino Linotype" panose="02040502050505030304" pitchFamily="18" charset="0"/>
                <a:sym typeface="Wingdings" panose="05000000000000000000" pitchFamily="2" charset="2"/>
              </a:rPr>
              <a:t> verifică dacă o oaie ar trebui să moară.</a:t>
            </a:r>
            <a:endParaRPr lang="ro-RO" sz="1400" dirty="0">
              <a:latin typeface="Palatino Linotype" panose="02040502050505030304" pitchFamily="18" charset="0"/>
            </a:endParaRPr>
          </a:p>
        </p:txBody>
      </p:sp>
    </p:spTree>
    <p:extLst>
      <p:ext uri="{BB962C8B-B14F-4D97-AF65-F5344CB8AC3E}">
        <p14:creationId xmlns:p14="http://schemas.microsoft.com/office/powerpoint/2010/main" val="278913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57252" y="380483"/>
            <a:ext cx="7610272" cy="1600438"/>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a:t>
            </a:r>
            <a:r>
              <a:rPr lang="ro-RO" altLang="en-US" sz="1400" b="1" dirty="0">
                <a:solidFill>
                  <a:srgbClr val="FF0000"/>
                </a:solidFill>
                <a:latin typeface="Palatino Linotype" panose="02040502050505030304" pitchFamily="18" charset="0"/>
              </a:rPr>
              <a:t>V</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  </a:t>
            </a:r>
            <a:r>
              <a:rPr lang="it-IT" altLang="en-US" sz="1400" b="1" dirty="0">
                <a:solidFill>
                  <a:srgbClr val="FF0000"/>
                </a:solidFill>
                <a:latin typeface="Palatino Linotype" panose="02040502050505030304" pitchFamily="18" charset="0"/>
              </a:rPr>
              <a:t>Prezentarea datelor folosind grafice și monitoare</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pic>
        <p:nvPicPr>
          <p:cNvPr id="4" name="Picture 3">
            <a:extLst>
              <a:ext uri="{FF2B5EF4-FFF2-40B4-BE49-F238E27FC236}">
                <a16:creationId xmlns:a16="http://schemas.microsoft.com/office/drawing/2014/main" id="{DC377EAF-91CA-49F2-A4DD-E0E1988500AD}"/>
              </a:ext>
            </a:extLst>
          </p:cNvPr>
          <p:cNvPicPr>
            <a:picLocks noChangeAspect="1"/>
          </p:cNvPicPr>
          <p:nvPr/>
        </p:nvPicPr>
        <p:blipFill>
          <a:blip r:embed="rId2"/>
          <a:stretch>
            <a:fillRect/>
          </a:stretch>
        </p:blipFill>
        <p:spPr>
          <a:xfrm>
            <a:off x="6325386" y="2721990"/>
            <a:ext cx="5545724" cy="3367981"/>
          </a:xfrm>
          <a:prstGeom prst="rect">
            <a:avLst/>
          </a:prstGeom>
        </p:spPr>
      </p:pic>
      <p:cxnSp>
        <p:nvCxnSpPr>
          <p:cNvPr id="9" name="Straight Arrow Connector 8">
            <a:extLst>
              <a:ext uri="{FF2B5EF4-FFF2-40B4-BE49-F238E27FC236}">
                <a16:creationId xmlns:a16="http://schemas.microsoft.com/office/drawing/2014/main" id="{7D9B8D40-9BCB-4F96-82C7-76A44238D443}"/>
              </a:ext>
            </a:extLst>
          </p:cNvPr>
          <p:cNvCxnSpPr>
            <a:cxnSpLocks/>
            <a:stCxn id="11" idx="1"/>
          </p:cNvCxnSpPr>
          <p:nvPr/>
        </p:nvCxnSpPr>
        <p:spPr>
          <a:xfrm flipH="1">
            <a:off x="7098384" y="2008231"/>
            <a:ext cx="807964" cy="99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F35C9F5-E64A-4CB1-8240-64C9A07FA65B}"/>
              </a:ext>
            </a:extLst>
          </p:cNvPr>
          <p:cNvSpPr txBox="1"/>
          <p:nvPr/>
        </p:nvSpPr>
        <p:spPr>
          <a:xfrm>
            <a:off x="7906348" y="1746621"/>
            <a:ext cx="3377535" cy="523220"/>
          </a:xfrm>
          <a:prstGeom prst="rect">
            <a:avLst/>
          </a:prstGeom>
          <a:noFill/>
        </p:spPr>
        <p:txBody>
          <a:bodyPr wrap="square" rtlCol="0">
            <a:spAutoFit/>
          </a:bodyPr>
          <a:lstStyle/>
          <a:p>
            <a:r>
              <a:rPr lang="en-US" sz="1400" dirty="0">
                <a:latin typeface="Palatino Linotype" panose="02040502050505030304" pitchFamily="18" charset="0"/>
              </a:rPr>
              <a:t>Se adau</a:t>
            </a:r>
            <a:r>
              <a:rPr lang="ro-RO" sz="1400" dirty="0">
                <a:latin typeface="Palatino Linotype" panose="02040502050505030304" pitchFamily="18" charset="0"/>
              </a:rPr>
              <a:t>gă un slider care se ințializează ca mai jos:</a:t>
            </a:r>
          </a:p>
        </p:txBody>
      </p:sp>
      <p:pic>
        <p:nvPicPr>
          <p:cNvPr id="13" name="Picture 12">
            <a:extLst>
              <a:ext uri="{FF2B5EF4-FFF2-40B4-BE49-F238E27FC236}">
                <a16:creationId xmlns:a16="http://schemas.microsoft.com/office/drawing/2014/main" id="{9D8B86A6-C7C3-4A75-92F0-0A3B416E35C1}"/>
              </a:ext>
            </a:extLst>
          </p:cNvPr>
          <p:cNvPicPr>
            <a:picLocks noChangeAspect="1"/>
          </p:cNvPicPr>
          <p:nvPr/>
        </p:nvPicPr>
        <p:blipFill>
          <a:blip r:embed="rId3"/>
          <a:stretch>
            <a:fillRect/>
          </a:stretch>
        </p:blipFill>
        <p:spPr>
          <a:xfrm>
            <a:off x="57252" y="1051972"/>
            <a:ext cx="5957528" cy="5161175"/>
          </a:xfrm>
          <a:prstGeom prst="rect">
            <a:avLst/>
          </a:prstGeom>
        </p:spPr>
      </p:pic>
      <p:sp>
        <p:nvSpPr>
          <p:cNvPr id="16" name="TextBox 15">
            <a:extLst>
              <a:ext uri="{FF2B5EF4-FFF2-40B4-BE49-F238E27FC236}">
                <a16:creationId xmlns:a16="http://schemas.microsoft.com/office/drawing/2014/main" id="{5ADEB90E-0A63-440B-AFC8-D7FA9A0E7419}"/>
              </a:ext>
            </a:extLst>
          </p:cNvPr>
          <p:cNvSpPr txBox="1"/>
          <p:nvPr/>
        </p:nvSpPr>
        <p:spPr>
          <a:xfrm>
            <a:off x="182624" y="1980921"/>
            <a:ext cx="2673698" cy="206146"/>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5BFF6AFA-B2F3-4B43-AD86-6ACF1BCA3BDD}"/>
              </a:ext>
            </a:extLst>
          </p:cNvPr>
          <p:cNvSpPr txBox="1"/>
          <p:nvPr/>
        </p:nvSpPr>
        <p:spPr>
          <a:xfrm>
            <a:off x="201478" y="2549337"/>
            <a:ext cx="2932144" cy="206146"/>
          </a:xfrm>
          <a:prstGeom prst="rect">
            <a:avLst/>
          </a:prstGeom>
          <a:noFill/>
          <a:ln>
            <a:solidFill>
              <a:srgbClr val="FF00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B7FD43B4-64FC-44ED-834D-225766DF6AED}"/>
              </a:ext>
            </a:extLst>
          </p:cNvPr>
          <p:cNvSpPr txBox="1"/>
          <p:nvPr/>
        </p:nvSpPr>
        <p:spPr>
          <a:xfrm>
            <a:off x="201478" y="3012943"/>
            <a:ext cx="967446" cy="163987"/>
          </a:xfrm>
          <a:prstGeom prst="rect">
            <a:avLst/>
          </a:prstGeom>
          <a:noFill/>
          <a:ln>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1CA2ED1E-FA06-4DA3-9AC0-8087323B9CFF}"/>
              </a:ext>
            </a:extLst>
          </p:cNvPr>
          <p:cNvSpPr txBox="1"/>
          <p:nvPr/>
        </p:nvSpPr>
        <p:spPr>
          <a:xfrm>
            <a:off x="201477" y="4207145"/>
            <a:ext cx="2183503" cy="163987"/>
          </a:xfrm>
          <a:prstGeom prst="rect">
            <a:avLst/>
          </a:prstGeom>
          <a:noFill/>
          <a:ln>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A721FFC1-43DF-49CB-BC86-AC1F90469185}"/>
              </a:ext>
            </a:extLst>
          </p:cNvPr>
          <p:cNvSpPr txBox="1"/>
          <p:nvPr/>
        </p:nvSpPr>
        <p:spPr>
          <a:xfrm>
            <a:off x="77172" y="5631280"/>
            <a:ext cx="2496346" cy="581867"/>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690799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92066" y="6542120"/>
            <a:ext cx="10588752" cy="320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10" name="TextBox 9">
            <a:extLst>
              <a:ext uri="{FF2B5EF4-FFF2-40B4-BE49-F238E27FC236}">
                <a16:creationId xmlns:a16="http://schemas.microsoft.com/office/drawing/2014/main" id="{CD375D62-6106-4D1B-8553-26D76AADB88F}"/>
              </a:ext>
            </a:extLst>
          </p:cNvPr>
          <p:cNvSpPr txBox="1"/>
          <p:nvPr/>
        </p:nvSpPr>
        <p:spPr>
          <a:xfrm>
            <a:off x="4085738" y="-15806"/>
            <a:ext cx="4020524"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endParaRPr lang="en-US" b="1" i="1" dirty="0">
              <a:latin typeface="Palatino Linotype" panose="02040502050505030304" pitchFamily="18" charset="0"/>
              <a:cs typeface="Times New Roman" panose="02020603050405020304" pitchFamily="18" charset="0"/>
            </a:endParaRPr>
          </a:p>
          <a:p>
            <a:pPr algn="ctr"/>
            <a:r>
              <a:rPr lang="en-US" i="1" dirty="0">
                <a:latin typeface="Palatino Linotype" panose="02040502050505030304" pitchFamily="18" charset="0"/>
                <a:cs typeface="Times New Roman" panose="02020603050405020304" pitchFamily="18" charset="0"/>
              </a:rPr>
              <a:t>Modelul </a:t>
            </a:r>
            <a:r>
              <a:rPr lang="ro-RO" i="1" dirty="0">
                <a:latin typeface="Palatino Linotype" panose="02040502050505030304" pitchFamily="18" charset="0"/>
                <a:cs typeface="Times New Roman" panose="02020603050405020304" pitchFamily="18" charset="0"/>
              </a:rPr>
              <a:t>Pradă-Prădător (Lotka-Volterra</a:t>
            </a:r>
            <a:r>
              <a:rPr lang="en-US" i="1" dirty="0">
                <a:latin typeface="Palatino Linotype" panose="0204050205050503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647C92D-B089-43A2-B685-802D88A8283F}"/>
              </a:ext>
            </a:extLst>
          </p:cNvPr>
          <p:cNvSpPr txBox="1"/>
          <p:nvPr/>
        </p:nvSpPr>
        <p:spPr>
          <a:xfrm>
            <a:off x="57252" y="380483"/>
            <a:ext cx="7610272" cy="1600438"/>
          </a:xfrm>
          <a:prstGeom prst="rect">
            <a:avLst/>
          </a:prstGeom>
          <a:noFill/>
        </p:spPr>
        <p:txBody>
          <a:bodyPr wrap="square">
            <a:spAutoFit/>
          </a:bodyPr>
          <a:lstStyle/>
          <a:p>
            <a:pPr algn="just"/>
            <a:endParaRPr lang="ro-RO" altLang="en-US" sz="1400" dirty="0">
              <a:latin typeface="Palatino Linotype" panose="02040502050505030304" pitchFamily="18" charset="0"/>
            </a:endParaRPr>
          </a:p>
          <a:p>
            <a:pPr algn="just"/>
            <a:r>
              <a:rPr lang="ro-RO" altLang="en-US" sz="1400" b="1" dirty="0">
                <a:solidFill>
                  <a:srgbClr val="FF0000"/>
                </a:solidFill>
                <a:latin typeface="Palatino Linotype" panose="02040502050505030304" pitchFamily="18" charset="0"/>
              </a:rPr>
              <a:t>Proiectarea modelului:</a:t>
            </a:r>
          </a:p>
          <a:p>
            <a:pPr algn="just"/>
            <a:r>
              <a:rPr lang="en-US" altLang="en-US" sz="1400" b="1" dirty="0">
                <a:solidFill>
                  <a:srgbClr val="FF0000"/>
                </a:solidFill>
                <a:latin typeface="Palatino Linotype" panose="02040502050505030304" pitchFamily="18" charset="0"/>
              </a:rPr>
              <a:t>I</a:t>
            </a:r>
            <a:r>
              <a:rPr lang="ro-RO" altLang="en-US" sz="1400" b="1" dirty="0">
                <a:solidFill>
                  <a:srgbClr val="FF0000"/>
                </a:solidFill>
                <a:latin typeface="Palatino Linotype" panose="02040502050505030304" pitchFamily="18" charset="0"/>
              </a:rPr>
              <a:t>V</a:t>
            </a:r>
            <a:r>
              <a:rPr lang="en-US" altLang="en-US" sz="1400" b="1" dirty="0">
                <a:solidFill>
                  <a:srgbClr val="FF0000"/>
                </a:solidFill>
                <a:latin typeface="Palatino Linotype" panose="02040502050505030304" pitchFamily="18" charset="0"/>
              </a:rPr>
              <a:t>. </a:t>
            </a:r>
            <a:r>
              <a:rPr lang="ro-RO" altLang="en-US" sz="1400" b="1" dirty="0">
                <a:solidFill>
                  <a:srgbClr val="FF0000"/>
                </a:solidFill>
                <a:latin typeface="Palatino Linotype" panose="02040502050505030304" pitchFamily="18" charset="0"/>
              </a:rPr>
              <a:t>  </a:t>
            </a:r>
            <a:r>
              <a:rPr lang="it-IT" altLang="en-US" sz="1400" b="1" dirty="0">
                <a:solidFill>
                  <a:srgbClr val="FF0000"/>
                </a:solidFill>
                <a:latin typeface="Palatino Linotype" panose="02040502050505030304" pitchFamily="18" charset="0"/>
              </a:rPr>
              <a:t>Prezentarea datelor folosind grafice și monitoare</a:t>
            </a:r>
          </a:p>
          <a:p>
            <a:pPr algn="just"/>
            <a:r>
              <a:rPr lang="en-US" altLang="en-US" sz="1400" dirty="0">
                <a:latin typeface="Palatino Linotype" panose="02040502050505030304" pitchFamily="18" charset="0"/>
              </a:rPr>
              <a:t> </a:t>
            </a:r>
            <a:endParaRPr lang="ro-RO" altLang="en-US" sz="1400" dirty="0">
              <a:latin typeface="Palatino Linotype" panose="02040502050505030304" pitchFamily="18" charset="0"/>
            </a:endParaRPr>
          </a:p>
          <a:p>
            <a:pPr algn="just"/>
            <a:endParaRPr lang="ro-RO" altLang="en-US" sz="1400" b="1" dirty="0">
              <a:solidFill>
                <a:srgbClr val="00B050"/>
              </a:solidFill>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11" name="TextBox 10">
            <a:extLst>
              <a:ext uri="{FF2B5EF4-FFF2-40B4-BE49-F238E27FC236}">
                <a16:creationId xmlns:a16="http://schemas.microsoft.com/office/drawing/2014/main" id="{CF35C9F5-E64A-4CB1-8240-64C9A07FA65B}"/>
              </a:ext>
            </a:extLst>
          </p:cNvPr>
          <p:cNvSpPr txBox="1"/>
          <p:nvPr/>
        </p:nvSpPr>
        <p:spPr>
          <a:xfrm>
            <a:off x="7882587" y="1726696"/>
            <a:ext cx="3377535" cy="307777"/>
          </a:xfrm>
          <a:prstGeom prst="rect">
            <a:avLst/>
          </a:prstGeom>
          <a:noFill/>
        </p:spPr>
        <p:txBody>
          <a:bodyPr wrap="square" rtlCol="0">
            <a:spAutoFit/>
          </a:bodyPr>
          <a:lstStyle/>
          <a:p>
            <a:r>
              <a:rPr lang="en-US" sz="1400" dirty="0">
                <a:latin typeface="Palatino Linotype" panose="02040502050505030304" pitchFamily="18" charset="0"/>
              </a:rPr>
              <a:t>Se seteaz</a:t>
            </a:r>
            <a:r>
              <a:rPr lang="ro-RO" sz="1400" dirty="0">
                <a:latin typeface="Palatino Linotype" panose="02040502050505030304" pitchFamily="18" charset="0"/>
              </a:rPr>
              <a:t>ă parametrii grafic.</a:t>
            </a:r>
          </a:p>
        </p:txBody>
      </p:sp>
      <p:pic>
        <p:nvPicPr>
          <p:cNvPr id="5" name="Picture 4">
            <a:extLst>
              <a:ext uri="{FF2B5EF4-FFF2-40B4-BE49-F238E27FC236}">
                <a16:creationId xmlns:a16="http://schemas.microsoft.com/office/drawing/2014/main" id="{8DFD972D-8930-4EB2-876F-94AD50A3617D}"/>
              </a:ext>
            </a:extLst>
          </p:cNvPr>
          <p:cNvPicPr>
            <a:picLocks noChangeAspect="1"/>
          </p:cNvPicPr>
          <p:nvPr/>
        </p:nvPicPr>
        <p:blipFill>
          <a:blip r:embed="rId2"/>
          <a:stretch>
            <a:fillRect/>
          </a:stretch>
        </p:blipFill>
        <p:spPr>
          <a:xfrm>
            <a:off x="92066" y="1137063"/>
            <a:ext cx="5961729" cy="5340454"/>
          </a:xfrm>
          <a:prstGeom prst="rect">
            <a:avLst/>
          </a:prstGeom>
        </p:spPr>
      </p:pic>
      <p:sp>
        <p:nvSpPr>
          <p:cNvPr id="18" name="TextBox 17">
            <a:extLst>
              <a:ext uri="{FF2B5EF4-FFF2-40B4-BE49-F238E27FC236}">
                <a16:creationId xmlns:a16="http://schemas.microsoft.com/office/drawing/2014/main" id="{B7FD43B4-64FC-44ED-834D-225766DF6AED}"/>
              </a:ext>
            </a:extLst>
          </p:cNvPr>
          <p:cNvSpPr txBox="1"/>
          <p:nvPr/>
        </p:nvSpPr>
        <p:spPr>
          <a:xfrm>
            <a:off x="307129" y="3643303"/>
            <a:ext cx="967446" cy="163987"/>
          </a:xfrm>
          <a:prstGeom prst="rect">
            <a:avLst/>
          </a:prstGeom>
          <a:noFill/>
          <a:ln>
            <a:solidFill>
              <a:srgbClr val="FF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1CA2ED1E-FA06-4DA3-9AC0-8087323B9CFF}"/>
              </a:ext>
            </a:extLst>
          </p:cNvPr>
          <p:cNvSpPr txBox="1"/>
          <p:nvPr/>
        </p:nvSpPr>
        <p:spPr>
          <a:xfrm>
            <a:off x="182824" y="4015540"/>
            <a:ext cx="1165210" cy="386778"/>
          </a:xfrm>
          <a:prstGeom prst="rect">
            <a:avLst/>
          </a:prstGeom>
          <a:noFill/>
          <a:ln>
            <a:solidFill>
              <a:srgbClr val="FF0000"/>
            </a:solidFill>
          </a:ln>
        </p:spPr>
        <p:txBody>
          <a:bodyPr wrap="square" rtlCol="0">
            <a:spAutoFit/>
          </a:bodyPr>
          <a:lstStyle/>
          <a:p>
            <a:endParaRPr lang="en-US" dirty="0"/>
          </a:p>
        </p:txBody>
      </p:sp>
      <p:pic>
        <p:nvPicPr>
          <p:cNvPr id="7" name="Picture 6">
            <a:extLst>
              <a:ext uri="{FF2B5EF4-FFF2-40B4-BE49-F238E27FC236}">
                <a16:creationId xmlns:a16="http://schemas.microsoft.com/office/drawing/2014/main" id="{A9AEFB9A-5575-4603-861D-95749463BA0B}"/>
              </a:ext>
            </a:extLst>
          </p:cNvPr>
          <p:cNvPicPr>
            <a:picLocks noChangeAspect="1"/>
          </p:cNvPicPr>
          <p:nvPr/>
        </p:nvPicPr>
        <p:blipFill>
          <a:blip r:embed="rId3"/>
          <a:stretch>
            <a:fillRect/>
          </a:stretch>
        </p:blipFill>
        <p:spPr>
          <a:xfrm>
            <a:off x="6194819" y="3050942"/>
            <a:ext cx="5814357" cy="3360656"/>
          </a:xfrm>
          <a:prstGeom prst="rect">
            <a:avLst/>
          </a:prstGeom>
        </p:spPr>
      </p:pic>
      <p:cxnSp>
        <p:nvCxnSpPr>
          <p:cNvPr id="9" name="Straight Arrow Connector 8">
            <a:extLst>
              <a:ext uri="{FF2B5EF4-FFF2-40B4-BE49-F238E27FC236}">
                <a16:creationId xmlns:a16="http://schemas.microsoft.com/office/drawing/2014/main" id="{7D9B8D40-9BCB-4F96-82C7-76A44238D443}"/>
              </a:ext>
            </a:extLst>
          </p:cNvPr>
          <p:cNvCxnSpPr>
            <a:cxnSpLocks/>
            <a:stCxn id="11" idx="2"/>
          </p:cNvCxnSpPr>
          <p:nvPr/>
        </p:nvCxnSpPr>
        <p:spPr>
          <a:xfrm flipH="1">
            <a:off x="9459605" y="2034473"/>
            <a:ext cx="111750" cy="175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94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5981784" y="345933"/>
            <a:ext cx="3435556"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p>
          <a:p>
            <a:pPr algn="ctr"/>
            <a:r>
              <a:rPr lang="ro-RO" b="1" i="1" dirty="0">
                <a:latin typeface="Palatino Linotype" panose="02040502050505030304" pitchFamily="18" charset="0"/>
                <a:cs typeface="Times New Roman" panose="02020603050405020304" pitchFamily="18" charset="0"/>
              </a:rPr>
              <a:t>Concluzii și discuții</a:t>
            </a:r>
          </a:p>
        </p:txBody>
      </p:sp>
      <p:sp>
        <p:nvSpPr>
          <p:cNvPr id="3" name="TextBox 2">
            <a:extLst>
              <a:ext uri="{FF2B5EF4-FFF2-40B4-BE49-F238E27FC236}">
                <a16:creationId xmlns:a16="http://schemas.microsoft.com/office/drawing/2014/main" id="{2647C92D-B089-43A2-B685-802D88A8283F}"/>
              </a:ext>
            </a:extLst>
          </p:cNvPr>
          <p:cNvSpPr txBox="1"/>
          <p:nvPr/>
        </p:nvSpPr>
        <p:spPr>
          <a:xfrm>
            <a:off x="4581728" y="1591031"/>
            <a:ext cx="7610272" cy="3539430"/>
          </a:xfrm>
          <a:prstGeom prst="rect">
            <a:avLst/>
          </a:prstGeom>
          <a:noFill/>
        </p:spPr>
        <p:txBody>
          <a:bodyPr wrap="square">
            <a:spAutoFit/>
          </a:bodyPr>
          <a:lstStyle/>
          <a:p>
            <a:pPr algn="just"/>
            <a:r>
              <a:rPr lang="ro-RO" altLang="en-US" sz="1400" dirty="0">
                <a:latin typeface="Palatino Linotype" panose="02040502050505030304" pitchFamily="18" charset="0"/>
              </a:rPr>
              <a:t>În NetLogo, modelul de tip pradă-prădător exemplifică o situaţie în care populaţia de prădători este reprezentată de lupi, iar cea a prăzii, de oi. Astfel, pe baza considerentelor de mai sus: lupii se hrănesc cu oile, acestea hrănindu-se, la rândul lor, cu iarba. </a:t>
            </a:r>
          </a:p>
          <a:p>
            <a:pPr algn="just"/>
            <a:r>
              <a:rPr lang="ro-RO" altLang="en-US" sz="1400" b="1" dirty="0">
                <a:solidFill>
                  <a:srgbClr val="FF0000"/>
                </a:solidFill>
                <a:latin typeface="Palatino Linotype" panose="02040502050505030304" pitchFamily="18" charset="0"/>
              </a:rPr>
              <a:t>În funcţie de condiţiile de simulare:</a:t>
            </a:r>
          </a:p>
          <a:p>
            <a:pPr algn="just"/>
            <a:r>
              <a:rPr lang="ro-RO" altLang="en-US" sz="1400" dirty="0">
                <a:latin typeface="Palatino Linotype" panose="02040502050505030304" pitchFamily="18" charset="0"/>
              </a:rPr>
              <a:t>•	numărul de lupi şi de oi;</a:t>
            </a:r>
          </a:p>
          <a:p>
            <a:pPr algn="just"/>
            <a:r>
              <a:rPr lang="ro-RO" altLang="en-US" sz="1400" dirty="0">
                <a:latin typeface="Palatino Linotype" panose="02040502050505030304" pitchFamily="18" charset="0"/>
              </a:rPr>
              <a:t>•	rata natalităţii şi mortalităţii celor două specii;</a:t>
            </a:r>
          </a:p>
          <a:p>
            <a:pPr algn="just"/>
            <a:r>
              <a:rPr lang="ro-RO" altLang="en-US" sz="1400" dirty="0">
                <a:latin typeface="Palatino Linotype" panose="02040502050505030304" pitchFamily="18" charset="0"/>
              </a:rPr>
              <a:t>•	rata de reproducere a lupilor şi cea a oilor;</a:t>
            </a:r>
          </a:p>
          <a:p>
            <a:pPr algn="just"/>
            <a:r>
              <a:rPr lang="ro-RO" altLang="en-US" sz="1400" dirty="0">
                <a:latin typeface="Palatino Linotype" panose="02040502050505030304" pitchFamily="18" charset="0"/>
              </a:rPr>
              <a:t>•	nivelul de energie iniţial al speciei prădate;</a:t>
            </a:r>
          </a:p>
          <a:p>
            <a:pPr algn="just"/>
            <a:r>
              <a:rPr lang="ro-RO" altLang="en-US" sz="1400" dirty="0">
                <a:latin typeface="Palatino Linotype" panose="02040502050505030304" pitchFamily="18" charset="0"/>
              </a:rPr>
              <a:t>•	nivelul de energie câştigat ca urmare a  faptului că se hrănesc;</a:t>
            </a:r>
          </a:p>
          <a:p>
            <a:pPr algn="just"/>
            <a:r>
              <a:rPr lang="ro-RO" altLang="en-US" sz="1400" dirty="0">
                <a:latin typeface="Palatino Linotype" panose="02040502050505030304" pitchFamily="18" charset="0"/>
              </a:rPr>
              <a:t>•	rata de regenerare a ierbii;</a:t>
            </a:r>
          </a:p>
          <a:p>
            <a:pPr algn="just"/>
            <a:r>
              <a:rPr lang="ro-RO" altLang="en-US" sz="1400" dirty="0">
                <a:latin typeface="Palatino Linotype" panose="02040502050505030304" pitchFamily="18" charset="0"/>
              </a:rPr>
              <a:t>•	locaţia celor două specii în mediu;</a:t>
            </a:r>
          </a:p>
          <a:p>
            <a:pPr algn="just"/>
            <a:r>
              <a:rPr lang="ro-RO" altLang="en-US" sz="1400" b="1" dirty="0">
                <a:solidFill>
                  <a:srgbClr val="FF0000"/>
                </a:solidFill>
                <a:latin typeface="Palatino Linotype" panose="02040502050505030304" pitchFamily="18" charset="0"/>
              </a:rPr>
              <a:t> mai multe variante sunt posibile:</a:t>
            </a:r>
          </a:p>
          <a:p>
            <a:pPr algn="just"/>
            <a:r>
              <a:rPr lang="ro-RO" altLang="en-US" sz="1400" dirty="0">
                <a:latin typeface="Palatino Linotype" panose="02040502050505030304" pitchFamily="18" charset="0"/>
              </a:rPr>
              <a:t>•	sistemul simulat devine unul instabil, în care una dintre specii sau chiar ambele dispar;</a:t>
            </a:r>
          </a:p>
          <a:p>
            <a:pPr algn="just"/>
            <a:r>
              <a:rPr lang="ro-RO" altLang="en-US" sz="1400" dirty="0">
                <a:latin typeface="Palatino Linotype" panose="02040502050505030304" pitchFamily="18" charset="0"/>
              </a:rPr>
              <a:t>•	sistemul devine unul care reuşeşte să menţină ambele specii de a lungul timpului, bineînţeles cu fluctuaţii în numărul populaţiilor considerate.</a:t>
            </a:r>
          </a:p>
          <a:p>
            <a:pPr algn="just"/>
            <a:endParaRPr lang="ro-RO" altLang="en-US" sz="1400" b="1" dirty="0">
              <a:solidFill>
                <a:srgbClr val="FF0000"/>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38099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ro-RO" sz="3200" dirty="0">
                <a:latin typeface="Times New Roman" panose="02020603050405020304" pitchFamily="18" charset="0"/>
                <a:cs typeface="Times New Roman" panose="02020603050405020304" pitchFamily="18" charset="0"/>
              </a:rPr>
              <a:t>Modelul Pradă-Prădător (Lotka-Volterra)</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D375D62-6106-4D1B-8553-26D76AADB88F}"/>
              </a:ext>
            </a:extLst>
          </p:cNvPr>
          <p:cNvSpPr txBox="1"/>
          <p:nvPr/>
        </p:nvSpPr>
        <p:spPr>
          <a:xfrm>
            <a:off x="5981784" y="345933"/>
            <a:ext cx="3435556" cy="646331"/>
          </a:xfrm>
          <a:prstGeom prst="rect">
            <a:avLst/>
          </a:prstGeom>
          <a:noFill/>
        </p:spPr>
        <p:txBody>
          <a:bodyPr wrap="none" rtlCol="0">
            <a:spAutoFit/>
          </a:bodyPr>
          <a:lstStyle/>
          <a:p>
            <a:pPr algn="ctr"/>
            <a:r>
              <a:rPr lang="ro-RO" b="1" i="1" dirty="0">
                <a:latin typeface="Palatino Linotype" panose="02040502050505030304" pitchFamily="18" charset="0"/>
                <a:cs typeface="Times New Roman" panose="02020603050405020304" pitchFamily="18" charset="0"/>
              </a:rPr>
              <a:t>Aplicații în NetLogo: Modelul I</a:t>
            </a:r>
          </a:p>
          <a:p>
            <a:pPr algn="ctr"/>
            <a:r>
              <a:rPr lang="ro-RO" b="1" i="1" dirty="0">
                <a:latin typeface="Palatino Linotype" panose="02040502050505030304" pitchFamily="18" charset="0"/>
                <a:cs typeface="Times New Roman" panose="02020603050405020304" pitchFamily="18" charset="0"/>
              </a:rPr>
              <a:t>Concluzii și discuții</a:t>
            </a:r>
          </a:p>
        </p:txBody>
      </p:sp>
      <p:sp>
        <p:nvSpPr>
          <p:cNvPr id="3" name="TextBox 2">
            <a:extLst>
              <a:ext uri="{FF2B5EF4-FFF2-40B4-BE49-F238E27FC236}">
                <a16:creationId xmlns:a16="http://schemas.microsoft.com/office/drawing/2014/main" id="{2647C92D-B089-43A2-B685-802D88A8283F}"/>
              </a:ext>
            </a:extLst>
          </p:cNvPr>
          <p:cNvSpPr txBox="1"/>
          <p:nvPr/>
        </p:nvSpPr>
        <p:spPr>
          <a:xfrm>
            <a:off x="4581728" y="1185679"/>
            <a:ext cx="7610272" cy="5509200"/>
          </a:xfrm>
          <a:prstGeom prst="rect">
            <a:avLst/>
          </a:prstGeom>
          <a:noFill/>
        </p:spPr>
        <p:txBody>
          <a:bodyPr wrap="square">
            <a:spAutoFit/>
          </a:bodyPr>
          <a:lstStyle/>
          <a:p>
            <a:pPr algn="just"/>
            <a:r>
              <a:rPr lang="ro-RO" altLang="en-US" sz="1400" dirty="0">
                <a:latin typeface="Palatino Linotype" panose="02040502050505030304" pitchFamily="18" charset="0"/>
              </a:rPr>
              <a:t>Modelul pradă-prădător a fost conceput utilizând principiul MBA: începeți simplu și construiți către întrebarea la care doriți să răspundeți.</a:t>
            </a:r>
          </a:p>
          <a:p>
            <a:pPr algn="just"/>
            <a:r>
              <a:rPr lang="ro-RO" altLang="en-US" sz="1400" dirty="0">
                <a:latin typeface="Palatino Linotype" panose="02040502050505030304" pitchFamily="18" charset="0"/>
              </a:rPr>
              <a:t>Pentru a proiecta modelări bazate pe agenți necesită un nou mod de gândire despre modelare, dar de multe ori trebuie pur și simplu să gândim ca un agent. Astfel, nu trebuie să ghicim relația cauzală dintre modelul nostru și lumea reală. În schimb, gândind ca un agent și codificând deciziile pe care aceștia le iau în lumea reală, ne vom construi modelul de jos în sus, observăm comportamentul acestora și analizăm rezultatele. Modelul pradă-prădător nu este doar menit să fie o bază pentru înțelegerea conceptelor și principiilor construirii propriului model bazat pe agenți, ci este menit să fie suficient de generalizabil pentru a fi folosit ca bază pentru alte modele care ne interesează în dezvoltarea pe cont propriu.</a:t>
            </a:r>
          </a:p>
          <a:p>
            <a:pPr algn="just"/>
            <a:endParaRPr lang="ro-RO" altLang="en-US" sz="1400" dirty="0">
              <a:latin typeface="Palatino Linotype" panose="02040502050505030304" pitchFamily="18" charset="0"/>
            </a:endParaRPr>
          </a:p>
          <a:p>
            <a:pPr algn="just"/>
            <a:r>
              <a:rPr lang="ro-RO" altLang="en-US" sz="1600" b="1" dirty="0">
                <a:solidFill>
                  <a:srgbClr val="FF0000"/>
                </a:solidFill>
                <a:latin typeface="Palatino Linotype" panose="02040502050505030304" pitchFamily="18" charset="0"/>
              </a:rPr>
              <a:t>Modelul pradă-prădător în context economic:</a:t>
            </a:r>
          </a:p>
          <a:p>
            <a:pPr marL="285750" indent="-285750" algn="just">
              <a:buFont typeface="Wingdings" panose="05000000000000000000" pitchFamily="2" charset="2"/>
              <a:buChar char="Ø"/>
            </a:pPr>
            <a:r>
              <a:rPr lang="ro-RO" altLang="en-US" sz="1400" dirty="0">
                <a:latin typeface="Palatino Linotype" panose="02040502050505030304" pitchFamily="18" charset="0"/>
              </a:rPr>
              <a:t>Acest model ar putea semăna cu un </a:t>
            </a:r>
            <a:r>
              <a:rPr lang="ro-RO" altLang="en-US" sz="1400" b="1" i="1" dirty="0">
                <a:solidFill>
                  <a:srgbClr val="0070C0"/>
                </a:solidFill>
                <a:latin typeface="Palatino Linotype" panose="02040502050505030304" pitchFamily="18" charset="0"/>
              </a:rPr>
              <a:t>model de firme </a:t>
            </a:r>
            <a:r>
              <a:rPr lang="ro-RO" altLang="en-US" sz="1400" dirty="0">
                <a:latin typeface="Palatino Linotype" panose="02040502050505030304" pitchFamily="18" charset="0"/>
              </a:rPr>
              <a:t>(lupii) care </a:t>
            </a:r>
            <a:r>
              <a:rPr lang="ro-RO" altLang="en-US" sz="1400" b="1" dirty="0">
                <a:solidFill>
                  <a:srgbClr val="00B050"/>
                </a:solidFill>
                <a:latin typeface="Palatino Linotype" panose="02040502050505030304" pitchFamily="18" charset="0"/>
              </a:rPr>
              <a:t>concurează</a:t>
            </a:r>
            <a:r>
              <a:rPr lang="ro-RO" altLang="en-US" sz="1400" dirty="0">
                <a:latin typeface="Palatino Linotype" panose="02040502050505030304" pitchFamily="18" charset="0"/>
              </a:rPr>
              <a:t> pentru </a:t>
            </a:r>
            <a:r>
              <a:rPr lang="ro-RO" altLang="en-US" sz="1400" b="1" i="1" dirty="0">
                <a:solidFill>
                  <a:srgbClr val="0070C0"/>
                </a:solidFill>
                <a:latin typeface="Palatino Linotype" panose="02040502050505030304" pitchFamily="18" charset="0"/>
              </a:rPr>
              <a:t>consumatori</a:t>
            </a:r>
            <a:r>
              <a:rPr lang="ro-RO" altLang="en-US" sz="1400" dirty="0">
                <a:latin typeface="Palatino Linotype" panose="02040502050505030304" pitchFamily="18" charset="0"/>
              </a:rPr>
              <a:t> (oile) </a:t>
            </a:r>
            <a:r>
              <a:rPr lang="ro-RO" altLang="en-US" sz="1400" b="1" i="1" dirty="0">
                <a:solidFill>
                  <a:srgbClr val="0070C0"/>
                </a:solidFill>
                <a:latin typeface="Palatino Linotype" panose="02040502050505030304" pitchFamily="18" charset="0"/>
              </a:rPr>
              <a:t>constrânși de bugetele lor </a:t>
            </a:r>
            <a:r>
              <a:rPr lang="ro-RO" altLang="en-US" sz="1400" dirty="0">
                <a:latin typeface="Palatino Linotype" panose="02040502050505030304" pitchFamily="18" charset="0"/>
              </a:rPr>
              <a:t>(iarba).</a:t>
            </a:r>
          </a:p>
          <a:p>
            <a:pPr marL="285750" indent="-285750" algn="just">
              <a:buFont typeface="Wingdings" panose="05000000000000000000" pitchFamily="2" charset="2"/>
              <a:buChar char="Ø"/>
            </a:pPr>
            <a:r>
              <a:rPr lang="ro-RO" altLang="en-US" sz="1400" dirty="0">
                <a:latin typeface="Palatino Linotype" panose="02040502050505030304" pitchFamily="18" charset="0"/>
              </a:rPr>
              <a:t>Un alt model ar putea să fie corelat cu politica. În acest caz, modelul ar putea fi o reminisciență a </a:t>
            </a:r>
            <a:r>
              <a:rPr lang="ro-RO" altLang="en-US" sz="1400" b="1" i="1" dirty="0">
                <a:solidFill>
                  <a:srgbClr val="0070C0"/>
                </a:solidFill>
                <a:latin typeface="Palatino Linotype" panose="02040502050505030304" pitchFamily="18" charset="0"/>
              </a:rPr>
              <a:t>politicienilor</a:t>
            </a:r>
            <a:r>
              <a:rPr lang="ro-RO" altLang="en-US" sz="1400" dirty="0">
                <a:latin typeface="Palatino Linotype" panose="02040502050505030304" pitchFamily="18" charset="0"/>
              </a:rPr>
              <a:t> (lupii) care concurează pentru </a:t>
            </a:r>
            <a:r>
              <a:rPr lang="ro-RO" altLang="en-US" sz="1400" b="1" i="1" dirty="0">
                <a:solidFill>
                  <a:srgbClr val="0070C0"/>
                </a:solidFill>
                <a:latin typeface="Palatino Linotype" panose="02040502050505030304" pitchFamily="18" charset="0"/>
              </a:rPr>
              <a:t>alegători</a:t>
            </a:r>
            <a:r>
              <a:rPr lang="ro-RO" altLang="en-US" sz="1400" dirty="0">
                <a:latin typeface="Palatino Linotype" panose="02040502050505030304" pitchFamily="18" charset="0"/>
              </a:rPr>
              <a:t> (oile), iar </a:t>
            </a:r>
            <a:r>
              <a:rPr lang="ro-RO" altLang="en-US" sz="1400" b="1" i="1" dirty="0">
                <a:solidFill>
                  <a:srgbClr val="0070C0"/>
                </a:solidFill>
                <a:latin typeface="Palatino Linotype" panose="02040502050505030304" pitchFamily="18" charset="0"/>
              </a:rPr>
              <a:t>locația agenților</a:t>
            </a:r>
            <a:r>
              <a:rPr lang="ro-RO" altLang="en-US" sz="1400" dirty="0">
                <a:latin typeface="Palatino Linotype" panose="02040502050505030304" pitchFamily="18" charset="0"/>
              </a:rPr>
              <a:t> ar putea reprezenta sentimentele lor cu privire la anumite probleme.</a:t>
            </a:r>
          </a:p>
          <a:p>
            <a:pPr marL="285750" indent="-285750" algn="just">
              <a:buFont typeface="Wingdings" panose="05000000000000000000" pitchFamily="2" charset="2"/>
              <a:buChar char="Ø"/>
            </a:pPr>
            <a:r>
              <a:rPr lang="ro-RO" altLang="en-US" sz="1400" dirty="0">
                <a:latin typeface="Palatino Linotype" panose="02040502050505030304" pitchFamily="18" charset="0"/>
              </a:rPr>
              <a:t>Se poate dezvolta un model pradă-prădător pentru a explica ciclurile din economiile generate de procesul de creditare. Prădătorul este parte din sectorul financiar care emite bani de credit pentru tranzacții. Crește raportul de îndatorare și apar bule speculatie care au în cele din urmă un impact negativ asupra ritmului real de creștere (prada).</a:t>
            </a:r>
          </a:p>
          <a:p>
            <a:pPr algn="just"/>
            <a:endParaRPr lang="ro-RO" altLang="en-US" sz="1400" dirty="0">
              <a:latin typeface="Palatino Linotype" panose="02040502050505030304" pitchFamily="18" charset="0"/>
            </a:endParaRPr>
          </a:p>
          <a:p>
            <a:pPr algn="just"/>
            <a:endParaRPr lang="ro-RO" altLang="en-US" sz="1400" dirty="0">
              <a:latin typeface="Palatino Linotype" panose="02040502050505030304" pitchFamily="18" charset="0"/>
            </a:endParaRPr>
          </a:p>
          <a:p>
            <a:pPr marL="400050" indent="-400050" algn="just">
              <a:buAutoNum type="romanUcPeriod"/>
            </a:pPr>
            <a:endParaRPr lang="ro-RO" altLang="en-US" sz="1400" b="1" dirty="0">
              <a:solidFill>
                <a:srgbClr val="FF0000"/>
              </a:solidFill>
              <a:latin typeface="Palatino Linotype" panose="02040502050505030304" pitchFamily="18" charset="0"/>
            </a:endParaRPr>
          </a:p>
          <a:p>
            <a:pPr algn="just"/>
            <a:endParaRPr lang="ro-RO" altLang="en-US" sz="1400" b="1" dirty="0">
              <a:solidFill>
                <a:srgbClr val="FF0000"/>
              </a:solidFill>
              <a:latin typeface="Palatino Linotype" panose="02040502050505030304" pitchFamily="18" charset="0"/>
            </a:endParaRPr>
          </a:p>
        </p:txBody>
      </p:sp>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49182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5F8DF-98B6-4ACA-9232-5C13EC46AC83}"/>
              </a:ext>
            </a:extLst>
          </p:cNvPr>
          <p:cNvPicPr>
            <a:picLocks noChangeAspect="1"/>
          </p:cNvPicPr>
          <p:nvPr/>
        </p:nvPicPr>
        <p:blipFill>
          <a:blip r:embed="rId2"/>
          <a:stretch>
            <a:fillRect/>
          </a:stretch>
        </p:blipFill>
        <p:spPr>
          <a:xfrm>
            <a:off x="225015" y="228896"/>
            <a:ext cx="7858125" cy="4514850"/>
          </a:xfrm>
          <a:prstGeom prst="rect">
            <a:avLst/>
          </a:prstGeom>
        </p:spPr>
      </p:pic>
      <p:sp>
        <p:nvSpPr>
          <p:cNvPr id="7" name="TextBox 6">
            <a:extLst>
              <a:ext uri="{FF2B5EF4-FFF2-40B4-BE49-F238E27FC236}">
                <a16:creationId xmlns:a16="http://schemas.microsoft.com/office/drawing/2014/main" id="{F93AFE6E-8B5D-4D20-B76D-257249D27897}"/>
              </a:ext>
            </a:extLst>
          </p:cNvPr>
          <p:cNvSpPr txBox="1"/>
          <p:nvPr/>
        </p:nvSpPr>
        <p:spPr>
          <a:xfrm>
            <a:off x="2645788" y="4789848"/>
            <a:ext cx="3016577" cy="338554"/>
          </a:xfrm>
          <a:prstGeom prst="rect">
            <a:avLst/>
          </a:prstGeom>
          <a:noFill/>
        </p:spPr>
        <p:txBody>
          <a:bodyPr wrap="square" rtlCol="0">
            <a:spAutoFit/>
          </a:bodyPr>
          <a:lstStyle/>
          <a:p>
            <a:pPr algn="ctr"/>
            <a:r>
              <a:rPr lang="ro-RO" sz="1600" dirty="0">
                <a:latin typeface="Palatino Linotype" panose="02040502050505030304" pitchFamily="18" charset="0"/>
              </a:rPr>
              <a:t>Modelul Boids</a:t>
            </a:r>
            <a:endParaRPr lang="en-US" sz="1600" dirty="0">
              <a:latin typeface="Palatino Linotype" panose="02040502050505030304" pitchFamily="18" charset="0"/>
            </a:endParaRPr>
          </a:p>
        </p:txBody>
      </p:sp>
      <p:sp>
        <p:nvSpPr>
          <p:cNvPr id="8" name="TextBox 7">
            <a:extLst>
              <a:ext uri="{FF2B5EF4-FFF2-40B4-BE49-F238E27FC236}">
                <a16:creationId xmlns:a16="http://schemas.microsoft.com/office/drawing/2014/main" id="{603F9C93-2AB6-43D2-9333-7681A67B130C}"/>
              </a:ext>
            </a:extLst>
          </p:cNvPr>
          <p:cNvSpPr txBox="1"/>
          <p:nvPr/>
        </p:nvSpPr>
        <p:spPr>
          <a:xfrm>
            <a:off x="8463693" y="1455269"/>
            <a:ext cx="3016577" cy="2062103"/>
          </a:xfrm>
          <a:prstGeom prst="rect">
            <a:avLst/>
          </a:prstGeom>
          <a:noFill/>
        </p:spPr>
        <p:txBody>
          <a:bodyPr wrap="square" rtlCol="0">
            <a:spAutoFit/>
          </a:bodyPr>
          <a:lstStyle/>
          <a:p>
            <a:pPr algn="ctr"/>
            <a:r>
              <a:rPr lang="ro-RO" sz="1600" dirty="0">
                <a:latin typeface="Palatino Linotype" panose="02040502050505030304" pitchFamily="18" charset="0"/>
              </a:rPr>
              <a:t>Cum zboară stolul de păsări?</a:t>
            </a:r>
          </a:p>
          <a:p>
            <a:pPr marL="285750" indent="-285750" algn="ctr">
              <a:buFont typeface="Arial" panose="020B0604020202020204" pitchFamily="34" charset="0"/>
              <a:buChar char="•"/>
            </a:pPr>
            <a:r>
              <a:rPr lang="ro-RO" sz="1600" dirty="0">
                <a:latin typeface="Palatino Linotype" panose="02040502050505030304" pitchFamily="18" charset="0"/>
              </a:rPr>
              <a:t>Există un leader?</a:t>
            </a:r>
          </a:p>
          <a:p>
            <a:pPr marL="285750" indent="-285750" algn="ctr">
              <a:buFont typeface="Arial" panose="020B0604020202020204" pitchFamily="34" charset="0"/>
              <a:buChar char="•"/>
            </a:pPr>
            <a:r>
              <a:rPr lang="ro-RO" sz="1600" dirty="0">
                <a:latin typeface="Palatino Linotype" panose="02040502050505030304" pitchFamily="18" charset="0"/>
              </a:rPr>
              <a:t>Știu exact unde să fie în orice moment?</a:t>
            </a:r>
          </a:p>
          <a:p>
            <a:pPr marL="285750" indent="-285750" algn="ctr">
              <a:buFont typeface="Arial" panose="020B0604020202020204" pitchFamily="34" charset="0"/>
              <a:buChar char="•"/>
            </a:pPr>
            <a:r>
              <a:rPr lang="ro-RO" sz="1600" dirty="0">
                <a:latin typeface="Palatino Linotype" panose="02040502050505030304" pitchFamily="18" charset="0"/>
              </a:rPr>
              <a:t>Este un proces determinist?</a:t>
            </a:r>
          </a:p>
          <a:p>
            <a:pPr marL="285750" indent="-285750" algn="ctr">
              <a:buFont typeface="Arial" panose="020B0604020202020204" pitchFamily="34" charset="0"/>
              <a:buChar char="•"/>
            </a:pPr>
            <a:r>
              <a:rPr lang="ro-RO" sz="1600" dirty="0">
                <a:latin typeface="Palatino Linotype" panose="02040502050505030304" pitchFamily="18" charset="0"/>
              </a:rPr>
              <a:t>Pot acționa pe baza informațiilor locale?</a:t>
            </a:r>
          </a:p>
          <a:p>
            <a:pPr algn="ctr"/>
            <a:endParaRPr lang="en-US" sz="1600" dirty="0">
              <a:latin typeface="Palatino Linotype" panose="02040502050505030304" pitchFamily="18" charset="0"/>
            </a:endParaRPr>
          </a:p>
        </p:txBody>
      </p:sp>
      <p:pic>
        <p:nvPicPr>
          <p:cNvPr id="9" name="Picture 2" descr="Semnul Intrebarii Imagini">
            <a:extLst>
              <a:ext uri="{FF2B5EF4-FFF2-40B4-BE49-F238E27FC236}">
                <a16:creationId xmlns:a16="http://schemas.microsoft.com/office/drawing/2014/main" id="{D4DCC4CC-B86C-4B9D-B56C-A4915FF1F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874" y="396744"/>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9B61C2-5165-4B4E-B7B0-1BC363251349}"/>
              </a:ext>
            </a:extLst>
          </p:cNvPr>
          <p:cNvSpPr txBox="1"/>
          <p:nvPr/>
        </p:nvSpPr>
        <p:spPr>
          <a:xfrm>
            <a:off x="556176" y="5174504"/>
            <a:ext cx="10586306" cy="1323439"/>
          </a:xfrm>
          <a:prstGeom prst="rect">
            <a:avLst/>
          </a:prstGeom>
          <a:noFill/>
        </p:spPr>
        <p:txBody>
          <a:bodyPr wrap="square" rtlCol="0">
            <a:spAutoFit/>
          </a:bodyPr>
          <a:lstStyle/>
          <a:p>
            <a:r>
              <a:rPr lang="ro-RO" sz="1600" dirty="0">
                <a:latin typeface="Palatino Linotype" panose="02040502050505030304" pitchFamily="18" charset="0"/>
              </a:rPr>
              <a:t>3 reguli ale modelului Boids:</a:t>
            </a:r>
          </a:p>
          <a:p>
            <a:pPr marL="285750" indent="-285750">
              <a:buFont typeface="Wingdings" panose="05000000000000000000" pitchFamily="2" charset="2"/>
              <a:buChar char="v"/>
            </a:pPr>
            <a:r>
              <a:rPr lang="ro-RO" sz="1600" dirty="0">
                <a:latin typeface="Palatino Linotype" panose="02040502050505030304" pitchFamily="18" charset="0"/>
              </a:rPr>
              <a:t>Deplasarea spre centrul agenților din stol.</a:t>
            </a:r>
          </a:p>
          <a:p>
            <a:pPr marL="285750" indent="-285750">
              <a:buFont typeface="Wingdings" panose="05000000000000000000" pitchFamily="2" charset="2"/>
              <a:buChar char="v"/>
            </a:pPr>
            <a:r>
              <a:rPr lang="ro-RO" sz="1600" dirty="0">
                <a:latin typeface="Palatino Linotype" panose="02040502050505030304" pitchFamily="18" charset="0"/>
              </a:rPr>
              <a:t>Mutarea în aceeași direcție ca și agenți din stol.</a:t>
            </a:r>
          </a:p>
          <a:p>
            <a:pPr marL="285750" indent="-285750">
              <a:buFont typeface="Wingdings" panose="05000000000000000000" pitchFamily="2" charset="2"/>
              <a:buChar char="v"/>
            </a:pPr>
            <a:r>
              <a:rPr lang="ro-RO" sz="1600" dirty="0">
                <a:latin typeface="Palatino Linotype" panose="02040502050505030304" pitchFamily="18" charset="0"/>
              </a:rPr>
              <a:t>Nu trebuie să ne apropiem prea mult de niciunul dintre agenții din stol.</a:t>
            </a:r>
          </a:p>
          <a:p>
            <a:endParaRPr lang="en-US" sz="1600" dirty="0">
              <a:latin typeface="Palatino Linotype" panose="02040502050505030304" pitchFamily="18" charset="0"/>
            </a:endParaRPr>
          </a:p>
        </p:txBody>
      </p:sp>
      <p:sp>
        <p:nvSpPr>
          <p:cNvPr id="11" name="Footer Placeholder 4">
            <a:extLst>
              <a:ext uri="{FF2B5EF4-FFF2-40B4-BE49-F238E27FC236}">
                <a16:creationId xmlns:a16="http://schemas.microsoft.com/office/drawing/2014/main" id="{ADB8D845-A9EE-4840-9E97-929A4382FFF5}"/>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11699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afic aglomerat pe DN1 Bucureşti - Braşov, la... | News.ro">
            <a:extLst>
              <a:ext uri="{FF2B5EF4-FFF2-40B4-BE49-F238E27FC236}">
                <a16:creationId xmlns:a16="http://schemas.microsoft.com/office/drawing/2014/main" id="{9761CF83-E20F-42CA-92E6-6A1768B38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02" y="402930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 fost blocaj la intrarea în Bucureşti, dinspre autostrăzi; pe A1, coloana  se întindea pe 7 kilometri">
            <a:extLst>
              <a:ext uri="{FF2B5EF4-FFF2-40B4-BE49-F238E27FC236}">
                <a16:creationId xmlns:a16="http://schemas.microsoft.com/office/drawing/2014/main" id="{5F810656-88DB-49D1-B8C8-2DA9F7856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167" y="3136112"/>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C6530D-2B06-42B7-8CCC-13387DD795DF}"/>
              </a:ext>
            </a:extLst>
          </p:cNvPr>
          <p:cNvSpPr>
            <a:spLocks noGrp="1"/>
          </p:cNvSpPr>
          <p:nvPr>
            <p:ph type="title"/>
          </p:nvPr>
        </p:nvSpPr>
        <p:spPr/>
        <p:txBody>
          <a:bodyPr/>
          <a:lstStyle/>
          <a:p>
            <a:r>
              <a:rPr lang="ro-RO" dirty="0">
                <a:latin typeface="Palatino Linotype" panose="02040502050505030304" pitchFamily="18" charset="0"/>
              </a:rPr>
              <a:t>Ce este un sistem complex?</a:t>
            </a:r>
            <a:endParaRPr lang="en-US" dirty="0">
              <a:latin typeface="Palatino Linotype" panose="02040502050505030304" pitchFamily="18" charset="0"/>
            </a:endParaRPr>
          </a:p>
        </p:txBody>
      </p:sp>
      <p:sp>
        <p:nvSpPr>
          <p:cNvPr id="4" name="TextBox 3">
            <a:extLst>
              <a:ext uri="{FF2B5EF4-FFF2-40B4-BE49-F238E27FC236}">
                <a16:creationId xmlns:a16="http://schemas.microsoft.com/office/drawing/2014/main" id="{01EE0FA9-FB4F-4371-BF64-3148243C07B2}"/>
              </a:ext>
            </a:extLst>
          </p:cNvPr>
          <p:cNvSpPr txBox="1"/>
          <p:nvPr/>
        </p:nvSpPr>
        <p:spPr>
          <a:xfrm>
            <a:off x="4534291" y="809893"/>
            <a:ext cx="7145517" cy="1077218"/>
          </a:xfrm>
          <a:prstGeom prst="rect">
            <a:avLst/>
          </a:prstGeom>
          <a:noFill/>
        </p:spPr>
        <p:txBody>
          <a:bodyPr wrap="square" rtlCol="0">
            <a:spAutoFit/>
          </a:bodyPr>
          <a:lstStyle/>
          <a:p>
            <a:pPr algn="just"/>
            <a:r>
              <a:rPr lang="ro-RO" sz="1600" dirty="0">
                <a:latin typeface="Palatino Linotype" panose="02040502050505030304" pitchFamily="18" charset="0"/>
              </a:rPr>
              <a:t>Un sistem compus din mai multe părți care interacționează și în care rezultatul emergent al sistemului este un produs al interacțiunilor dintre părți și feedbackul dintre acel rezultat emergent și deciziile individuale.</a:t>
            </a:r>
          </a:p>
          <a:p>
            <a:endParaRPr lang="en-US" sz="1600" dirty="0">
              <a:latin typeface="Palatino Linotype" panose="02040502050505030304" pitchFamily="18" charset="0"/>
            </a:endParaRPr>
          </a:p>
        </p:txBody>
      </p:sp>
      <p:pic>
        <p:nvPicPr>
          <p:cNvPr id="6" name="Picture 5">
            <a:extLst>
              <a:ext uri="{FF2B5EF4-FFF2-40B4-BE49-F238E27FC236}">
                <a16:creationId xmlns:a16="http://schemas.microsoft.com/office/drawing/2014/main" id="{A5EAF197-F6D3-48FB-AFCB-D40C79CB2F00}"/>
              </a:ext>
            </a:extLst>
          </p:cNvPr>
          <p:cNvPicPr>
            <a:picLocks noChangeAspect="1"/>
          </p:cNvPicPr>
          <p:nvPr/>
        </p:nvPicPr>
        <p:blipFill>
          <a:blip r:embed="rId4"/>
          <a:stretch>
            <a:fillRect/>
          </a:stretch>
        </p:blipFill>
        <p:spPr>
          <a:xfrm>
            <a:off x="5559111" y="1892725"/>
            <a:ext cx="5095875" cy="914400"/>
          </a:xfrm>
          <a:prstGeom prst="rect">
            <a:avLst/>
          </a:prstGeom>
        </p:spPr>
      </p:pic>
      <p:sp>
        <p:nvSpPr>
          <p:cNvPr id="8" name="TextBox 7">
            <a:extLst>
              <a:ext uri="{FF2B5EF4-FFF2-40B4-BE49-F238E27FC236}">
                <a16:creationId xmlns:a16="http://schemas.microsoft.com/office/drawing/2014/main" id="{DC76E151-65FD-47F1-9B8C-F0D83E28C160}"/>
              </a:ext>
            </a:extLst>
          </p:cNvPr>
          <p:cNvSpPr txBox="1"/>
          <p:nvPr/>
        </p:nvSpPr>
        <p:spPr>
          <a:xfrm>
            <a:off x="5208941" y="2807125"/>
            <a:ext cx="6094428" cy="307777"/>
          </a:xfrm>
          <a:prstGeom prst="rect">
            <a:avLst/>
          </a:prstGeom>
          <a:noFill/>
        </p:spPr>
        <p:txBody>
          <a:bodyPr wrap="square">
            <a:spAutoFit/>
          </a:bodyPr>
          <a:lstStyle/>
          <a:p>
            <a:pPr algn="ctr"/>
            <a:r>
              <a:rPr lang="en-US" sz="1400" dirty="0">
                <a:latin typeface="Palatino Linotype" panose="02040502050505030304" pitchFamily="18" charset="0"/>
              </a:rPr>
              <a:t>http://ccl.northwestern.edu/netlogo/models/TrafficBasic</a:t>
            </a:r>
          </a:p>
        </p:txBody>
      </p:sp>
      <p:pic>
        <p:nvPicPr>
          <p:cNvPr id="5122" name="Picture 2" descr="Studiu: Avem prea multe mașini. În București sunt 1,4 milioane de  autoturisme înmatriculate la 1,8 milioane de locuitori">
            <a:extLst>
              <a:ext uri="{FF2B5EF4-FFF2-40B4-BE49-F238E27FC236}">
                <a16:creationId xmlns:a16="http://schemas.microsoft.com/office/drawing/2014/main" id="{979094B2-1BED-4884-930E-794BBA212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012" y="3936212"/>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E70DE2-496E-4155-9345-654F7A727CE6}"/>
              </a:ext>
            </a:extLst>
          </p:cNvPr>
          <p:cNvSpPr txBox="1"/>
          <p:nvPr/>
        </p:nvSpPr>
        <p:spPr>
          <a:xfrm>
            <a:off x="5059834" y="5650712"/>
            <a:ext cx="6094428" cy="307777"/>
          </a:xfrm>
          <a:prstGeom prst="rect">
            <a:avLst/>
          </a:prstGeom>
          <a:noFill/>
        </p:spPr>
        <p:txBody>
          <a:bodyPr wrap="square">
            <a:spAutoFit/>
          </a:bodyPr>
          <a:lstStyle/>
          <a:p>
            <a:pPr algn="ctr"/>
            <a:r>
              <a:rPr lang="ro-RO" sz="1400" dirty="0">
                <a:latin typeface="Palatino Linotype" panose="02040502050505030304" pitchFamily="18" charset="0"/>
              </a:rPr>
              <a:t>Traficul din București</a:t>
            </a:r>
            <a:endParaRPr lang="en-US" sz="1400" dirty="0">
              <a:latin typeface="Palatino Linotype" panose="02040502050505030304" pitchFamily="18" charset="0"/>
            </a:endParaRPr>
          </a:p>
        </p:txBody>
      </p:sp>
      <p:sp>
        <p:nvSpPr>
          <p:cNvPr id="10" name="Text Box 1041">
            <a:extLst>
              <a:ext uri="{FF2B5EF4-FFF2-40B4-BE49-F238E27FC236}">
                <a16:creationId xmlns:a16="http://schemas.microsoft.com/office/drawing/2014/main" id="{9653DC0C-D223-4798-A086-3C0DC598357E}"/>
              </a:ext>
            </a:extLst>
          </p:cNvPr>
          <p:cNvSpPr txBox="1">
            <a:spLocks noChangeArrowheads="1"/>
          </p:cNvSpPr>
          <p:nvPr/>
        </p:nvSpPr>
        <p:spPr bwMode="auto">
          <a:xfrm>
            <a:off x="8867361" y="6189151"/>
            <a:ext cx="32430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altLang="en-US" sz="1200" b="1" i="1" dirty="0">
                <a:solidFill>
                  <a:srgbClr val="C00000"/>
                </a:solidFill>
                <a:latin typeface="Palatino Linotype" panose="02040502050505030304" pitchFamily="18" charset="0"/>
              </a:rPr>
              <a:t>Emergența</a:t>
            </a:r>
            <a:r>
              <a:rPr lang="ro-RO" altLang="en-US" sz="1200" b="1" i="1">
                <a:solidFill>
                  <a:srgbClr val="C00000"/>
                </a:solidFill>
                <a:latin typeface="Palatino Linotype" panose="02040502050505030304" pitchFamily="18" charset="0"/>
              </a:rPr>
              <a:t>*: acțiunea </a:t>
            </a:r>
            <a:r>
              <a:rPr lang="ro-RO" altLang="en-US" sz="1200" b="1" i="1" dirty="0">
                <a:solidFill>
                  <a:srgbClr val="C00000"/>
                </a:solidFill>
                <a:latin typeface="Palatino Linotype" panose="02040502050505030304" pitchFamily="18" charset="0"/>
              </a:rPr>
              <a:t>întregului este mai mult decât suma părților componente </a:t>
            </a:r>
            <a:r>
              <a:rPr lang="ro-RO" altLang="en-US" sz="1200" b="1" i="1" dirty="0">
                <a:solidFill>
                  <a:srgbClr val="0070C0"/>
                </a:solidFill>
                <a:latin typeface="Palatino Linotype" panose="02040502050505030304" pitchFamily="18" charset="0"/>
              </a:rPr>
              <a:t>(Holland, 2014)</a:t>
            </a:r>
            <a:endParaRPr lang="en-US" altLang="en-US" sz="1200" b="1" i="1" dirty="0">
              <a:solidFill>
                <a:srgbClr val="0070C0"/>
              </a:solidFill>
              <a:latin typeface="Palatino Linotype" panose="02040502050505030304" pitchFamily="18" charset="0"/>
            </a:endParaRPr>
          </a:p>
        </p:txBody>
      </p:sp>
      <p:sp>
        <p:nvSpPr>
          <p:cNvPr id="11" name="Footer Placeholder 4">
            <a:extLst>
              <a:ext uri="{FF2B5EF4-FFF2-40B4-BE49-F238E27FC236}">
                <a16:creationId xmlns:a16="http://schemas.microsoft.com/office/drawing/2014/main" id="{A44C4EBE-DC34-4F75-98E3-A5837C01D68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5627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608-55ED-422D-8287-8F2B1020ABB6}"/>
              </a:ext>
            </a:extLst>
          </p:cNvPr>
          <p:cNvSpPr>
            <a:spLocks noGrp="1"/>
          </p:cNvSpPr>
          <p:nvPr>
            <p:ph type="title"/>
          </p:nvPr>
        </p:nvSpPr>
        <p:spPr/>
        <p:txBody>
          <a:bodyPr/>
          <a:lstStyle/>
          <a:p>
            <a:r>
              <a:rPr lang="ro-RO" dirty="0">
                <a:latin typeface="Palatino Linotype" panose="02040502050505030304" pitchFamily="18" charset="0"/>
              </a:rPr>
              <a:t>Dimensiuni conceptuale privind MBA</a:t>
            </a:r>
            <a:endParaRPr lang="en-US" dirty="0">
              <a:latin typeface="Palatino Linotype" panose="02040502050505030304" pitchFamily="18" charset="0"/>
            </a:endParaRPr>
          </a:p>
        </p:txBody>
      </p:sp>
      <p:sp>
        <p:nvSpPr>
          <p:cNvPr id="4" name="Footer Placeholder 4">
            <a:extLst>
              <a:ext uri="{FF2B5EF4-FFF2-40B4-BE49-F238E27FC236}">
                <a16:creationId xmlns:a16="http://schemas.microsoft.com/office/drawing/2014/main" id="{24A3F0F8-4F94-4637-93A8-CFBAF666A5E3}"/>
              </a:ext>
            </a:extLst>
          </p:cNvPr>
          <p:cNvSpPr>
            <a:spLocks noGrp="1"/>
          </p:cNvSpPr>
          <p:nvPr>
            <p:ph type="ftr" sz="quarter" idx="11"/>
          </p:nvPr>
        </p:nvSpPr>
        <p:spPr>
          <a:xfrm>
            <a:off x="0" y="6492875"/>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5" name="TextBox 4">
            <a:extLst>
              <a:ext uri="{FF2B5EF4-FFF2-40B4-BE49-F238E27FC236}">
                <a16:creationId xmlns:a16="http://schemas.microsoft.com/office/drawing/2014/main" id="{E3DE906A-2CD8-4978-A9EF-09AD6ACD49B8}"/>
              </a:ext>
            </a:extLst>
          </p:cNvPr>
          <p:cNvSpPr txBox="1"/>
          <p:nvPr/>
        </p:nvSpPr>
        <p:spPr>
          <a:xfrm>
            <a:off x="4564158" y="638147"/>
            <a:ext cx="6334812" cy="369332"/>
          </a:xfrm>
          <a:prstGeom prst="rect">
            <a:avLst/>
          </a:prstGeom>
          <a:noFill/>
        </p:spPr>
        <p:txBody>
          <a:bodyPr wrap="square" rtlCol="0">
            <a:spAutoFit/>
          </a:bodyPr>
          <a:lstStyle/>
          <a:p>
            <a:r>
              <a:rPr lang="ro-RO" dirty="0"/>
              <a:t>Ce este un model?</a:t>
            </a:r>
            <a:endParaRPr lang="en-US" dirty="0"/>
          </a:p>
        </p:txBody>
      </p:sp>
      <p:sp>
        <p:nvSpPr>
          <p:cNvPr id="6" name="Content Placeholder 2">
            <a:extLst>
              <a:ext uri="{FF2B5EF4-FFF2-40B4-BE49-F238E27FC236}">
                <a16:creationId xmlns:a16="http://schemas.microsoft.com/office/drawing/2014/main" id="{5C49E1EF-F1D0-4453-BF97-40C7F5F7F2DD}"/>
              </a:ext>
            </a:extLst>
          </p:cNvPr>
          <p:cNvSpPr txBox="1">
            <a:spLocks/>
          </p:cNvSpPr>
          <p:nvPr/>
        </p:nvSpPr>
        <p:spPr>
          <a:xfrm>
            <a:off x="4564158" y="1253109"/>
            <a:ext cx="7130373" cy="2060858"/>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endParaRPr lang="en-US" dirty="0"/>
          </a:p>
          <a:p>
            <a:pPr marL="0" indent="0" algn="just">
              <a:buFont typeface="Wingdings" panose="05000000000000000000" pitchFamily="2" charset="2"/>
              <a:buNone/>
            </a:pPr>
            <a:r>
              <a:rPr lang="ro-RO" dirty="0"/>
              <a:t>O descriere abstractizată a unui proces, obiect sau eveniment.</a:t>
            </a:r>
          </a:p>
          <a:p>
            <a:pPr marL="0" indent="0" algn="just">
              <a:buFont typeface="Wingdings" panose="05000000000000000000" pitchFamily="2" charset="2"/>
              <a:buNone/>
            </a:pPr>
            <a:r>
              <a:rPr lang="ro-RO" dirty="0"/>
              <a:t>O reprezentare simplificată a lumii sau aproximări ale lumii reale.</a:t>
            </a:r>
          </a:p>
          <a:p>
            <a:pPr marL="0" indent="0" algn="just">
              <a:buFont typeface="Wingdings" panose="05000000000000000000" pitchFamily="2" charset="2"/>
              <a:buNone/>
            </a:pPr>
            <a:r>
              <a:rPr lang="ro-RO" dirty="0"/>
              <a:t>Un proces de schimbare continuă, în care, ca urmare a observării repetate, a simulării și a analizei, se pot trage anumite concluzii și se poate verifica și valida cercetarea sa.</a:t>
            </a:r>
          </a:p>
          <a:p>
            <a:endParaRPr lang="en-US" dirty="0"/>
          </a:p>
        </p:txBody>
      </p:sp>
      <p:pic>
        <p:nvPicPr>
          <p:cNvPr id="10" name="Picture 9">
            <a:extLst>
              <a:ext uri="{FF2B5EF4-FFF2-40B4-BE49-F238E27FC236}">
                <a16:creationId xmlns:a16="http://schemas.microsoft.com/office/drawing/2014/main" id="{7B483DE2-FE66-4FF9-95CD-A85E665F1784}"/>
              </a:ext>
            </a:extLst>
          </p:cNvPr>
          <p:cNvPicPr>
            <a:picLocks noChangeAspect="1"/>
          </p:cNvPicPr>
          <p:nvPr/>
        </p:nvPicPr>
        <p:blipFill>
          <a:blip r:embed="rId2"/>
          <a:stretch>
            <a:fillRect/>
          </a:stretch>
        </p:blipFill>
        <p:spPr>
          <a:xfrm>
            <a:off x="4715767" y="3118866"/>
            <a:ext cx="6587601" cy="2310973"/>
          </a:xfrm>
          <a:prstGeom prst="rect">
            <a:avLst/>
          </a:prstGeom>
        </p:spPr>
      </p:pic>
      <p:sp>
        <p:nvSpPr>
          <p:cNvPr id="11" name="TextBox 10">
            <a:extLst>
              <a:ext uri="{FF2B5EF4-FFF2-40B4-BE49-F238E27FC236}">
                <a16:creationId xmlns:a16="http://schemas.microsoft.com/office/drawing/2014/main" id="{A7D1F015-777A-41B5-9A9C-C97C329A75F6}"/>
              </a:ext>
            </a:extLst>
          </p:cNvPr>
          <p:cNvSpPr txBox="1"/>
          <p:nvPr/>
        </p:nvSpPr>
        <p:spPr>
          <a:xfrm>
            <a:off x="2714920" y="5440093"/>
            <a:ext cx="8776353" cy="369332"/>
          </a:xfrm>
          <a:prstGeom prst="rect">
            <a:avLst/>
          </a:prstGeom>
          <a:noFill/>
        </p:spPr>
        <p:txBody>
          <a:bodyPr wrap="square" rtlCol="0">
            <a:spAutoFit/>
          </a:bodyPr>
          <a:lstStyle/>
          <a:p>
            <a:r>
              <a:rPr lang="en-US" dirty="0"/>
              <a:t>“</a:t>
            </a:r>
            <a:r>
              <a:rPr lang="ro-RO" dirty="0"/>
              <a:t>În esență, toate modelele sunt greștie, dar unele sunt utile.</a:t>
            </a:r>
            <a:r>
              <a:rPr lang="en-US" dirty="0"/>
              <a:t>” (George Box, 1987)</a:t>
            </a:r>
          </a:p>
        </p:txBody>
      </p:sp>
      <p:pic>
        <p:nvPicPr>
          <p:cNvPr id="12" name="Picture 2" descr="Semnul Intrebarii Imagini">
            <a:extLst>
              <a:ext uri="{FF2B5EF4-FFF2-40B4-BE49-F238E27FC236}">
                <a16:creationId xmlns:a16="http://schemas.microsoft.com/office/drawing/2014/main" id="{512BBC60-C7AB-47F8-918D-70467E75E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096" y="252967"/>
            <a:ext cx="878213" cy="87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608-55ED-422D-8287-8F2B1020ABB6}"/>
              </a:ext>
            </a:extLst>
          </p:cNvPr>
          <p:cNvSpPr>
            <a:spLocks noGrp="1"/>
          </p:cNvSpPr>
          <p:nvPr>
            <p:ph type="title"/>
          </p:nvPr>
        </p:nvSpPr>
        <p:spPr/>
        <p:txBody>
          <a:bodyPr/>
          <a:lstStyle/>
          <a:p>
            <a:r>
              <a:rPr lang="ro-RO" dirty="0">
                <a:latin typeface="Palatino Linotype" panose="02040502050505030304" pitchFamily="18" charset="0"/>
              </a:rPr>
              <a:t>Dimensiuni conceptuale privind MBA</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77105412-BBCB-4057-B327-96A58BA142D0}"/>
              </a:ext>
            </a:extLst>
          </p:cNvPr>
          <p:cNvSpPr>
            <a:spLocks noGrp="1"/>
          </p:cNvSpPr>
          <p:nvPr>
            <p:ph idx="1"/>
          </p:nvPr>
        </p:nvSpPr>
        <p:spPr>
          <a:xfrm>
            <a:off x="4556545" y="4500478"/>
            <a:ext cx="7130373" cy="2060858"/>
          </a:xfrm>
        </p:spPr>
        <p:txBody>
          <a:bodyPr>
            <a:normAutofit/>
          </a:bodyPr>
          <a:lstStyle/>
          <a:p>
            <a:pPr marL="0" indent="0">
              <a:buNone/>
            </a:pPr>
            <a:endParaRPr lang="en-US" dirty="0"/>
          </a:p>
          <a:p>
            <a:pPr marL="0" indent="0" algn="just">
              <a:buNone/>
            </a:pPr>
            <a:r>
              <a:rPr lang="ro-RO" dirty="0"/>
              <a:t>Modelarea bazată pe agenți (Agent-Based Modeling) reprezintă o metodă alterantivă de analiză și modelare a sistemelor, care permite rezolvarea problemelor prin simularea comportamentului complex al agenților. </a:t>
            </a:r>
          </a:p>
          <a:p>
            <a:endParaRPr lang="en-US" dirty="0"/>
          </a:p>
        </p:txBody>
      </p:sp>
      <p:sp>
        <p:nvSpPr>
          <p:cNvPr id="4" name="Footer Placeholder 4">
            <a:extLst>
              <a:ext uri="{FF2B5EF4-FFF2-40B4-BE49-F238E27FC236}">
                <a16:creationId xmlns:a16="http://schemas.microsoft.com/office/drawing/2014/main" id="{24A3F0F8-4F94-4637-93A8-CFBAF666A5E3}"/>
              </a:ext>
            </a:extLst>
          </p:cNvPr>
          <p:cNvSpPr>
            <a:spLocks noGrp="1"/>
          </p:cNvSpPr>
          <p:nvPr>
            <p:ph type="ftr" sz="quarter" idx="11"/>
          </p:nvPr>
        </p:nvSpPr>
        <p:spPr>
          <a:xfrm>
            <a:off x="0" y="6492875"/>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5" name="TextBox 4">
            <a:extLst>
              <a:ext uri="{FF2B5EF4-FFF2-40B4-BE49-F238E27FC236}">
                <a16:creationId xmlns:a16="http://schemas.microsoft.com/office/drawing/2014/main" id="{E3DE906A-2CD8-4978-A9EF-09AD6ACD49B8}"/>
              </a:ext>
            </a:extLst>
          </p:cNvPr>
          <p:cNvSpPr txBox="1"/>
          <p:nvPr/>
        </p:nvSpPr>
        <p:spPr>
          <a:xfrm>
            <a:off x="4564158" y="616277"/>
            <a:ext cx="6334812" cy="369332"/>
          </a:xfrm>
          <a:prstGeom prst="rect">
            <a:avLst/>
          </a:prstGeom>
          <a:noFill/>
        </p:spPr>
        <p:txBody>
          <a:bodyPr wrap="square" rtlCol="0">
            <a:spAutoFit/>
          </a:bodyPr>
          <a:lstStyle/>
          <a:p>
            <a:r>
              <a:rPr lang="ro-RO" dirty="0"/>
              <a:t>Ce este un model</a:t>
            </a:r>
            <a:r>
              <a:rPr lang="en-US" dirty="0"/>
              <a:t> bazat pe agen</a:t>
            </a:r>
            <a:r>
              <a:rPr lang="ro-RO" dirty="0"/>
              <a:t>ți?</a:t>
            </a:r>
            <a:endParaRPr lang="en-US" dirty="0"/>
          </a:p>
        </p:txBody>
      </p:sp>
      <p:sp>
        <p:nvSpPr>
          <p:cNvPr id="6" name="Content Placeholder 2">
            <a:extLst>
              <a:ext uri="{FF2B5EF4-FFF2-40B4-BE49-F238E27FC236}">
                <a16:creationId xmlns:a16="http://schemas.microsoft.com/office/drawing/2014/main" id="{5C49E1EF-F1D0-4453-BF97-40C7F5F7F2DD}"/>
              </a:ext>
            </a:extLst>
          </p:cNvPr>
          <p:cNvSpPr txBox="1">
            <a:spLocks/>
          </p:cNvSpPr>
          <p:nvPr/>
        </p:nvSpPr>
        <p:spPr>
          <a:xfrm>
            <a:off x="4556546" y="973618"/>
            <a:ext cx="7130373" cy="1819477"/>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just">
              <a:buFont typeface="Wingdings" panose="05000000000000000000" pitchFamily="2" charset="2"/>
              <a:buNone/>
            </a:pPr>
            <a:r>
              <a:rPr lang="ro-RO" dirty="0"/>
              <a:t>Un agent este un sistem de calcul situat într-un anumit mediu, care este capabil de acţiune autonomă flexibilă pentru a realiza obiectivele sale proiectate.</a:t>
            </a:r>
            <a:endParaRPr lang="en-US" dirty="0"/>
          </a:p>
        </p:txBody>
      </p:sp>
      <p:pic>
        <p:nvPicPr>
          <p:cNvPr id="7" name="Picture 2" descr="Semnul Intrebarii Imagini">
            <a:extLst>
              <a:ext uri="{FF2B5EF4-FFF2-40B4-BE49-F238E27FC236}">
                <a16:creationId xmlns:a16="http://schemas.microsoft.com/office/drawing/2014/main" id="{9DF447BD-144D-4B70-ADD8-B18F03F4A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226" y="374896"/>
            <a:ext cx="878213" cy="8782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3EC0E12-6D43-4630-B38E-2707844EC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89100" y="2440133"/>
            <a:ext cx="2613799" cy="17355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gent Based Modelling for Smart Grids | JRC Smart Electricity Systems and  Interoperability">
            <a:extLst>
              <a:ext uri="{FF2B5EF4-FFF2-40B4-BE49-F238E27FC236}">
                <a16:creationId xmlns:a16="http://schemas.microsoft.com/office/drawing/2014/main" id="{E9EBF695-648B-4EF9-9184-A18614AF4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0760" y="2284812"/>
            <a:ext cx="357187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81F657B-BB37-4045-B889-01A28D221175}"/>
              </a:ext>
            </a:extLst>
          </p:cNvPr>
          <p:cNvPicPr>
            <a:picLocks noChangeAspect="1"/>
          </p:cNvPicPr>
          <p:nvPr/>
        </p:nvPicPr>
        <p:blipFill>
          <a:blip r:embed="rId5"/>
          <a:stretch>
            <a:fillRect/>
          </a:stretch>
        </p:blipFill>
        <p:spPr>
          <a:xfrm>
            <a:off x="7402899" y="3150436"/>
            <a:ext cx="2314182" cy="1582400"/>
          </a:xfrm>
          <a:prstGeom prst="rect">
            <a:avLst/>
          </a:prstGeom>
        </p:spPr>
      </p:pic>
    </p:spTree>
    <p:extLst>
      <p:ext uri="{BB962C8B-B14F-4D97-AF65-F5344CB8AC3E}">
        <p14:creationId xmlns:p14="http://schemas.microsoft.com/office/powerpoint/2010/main" val="299246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608-55ED-422D-8287-8F2B1020ABB6}"/>
              </a:ext>
            </a:extLst>
          </p:cNvPr>
          <p:cNvSpPr>
            <a:spLocks noGrp="1"/>
          </p:cNvSpPr>
          <p:nvPr>
            <p:ph type="title"/>
          </p:nvPr>
        </p:nvSpPr>
        <p:spPr/>
        <p:txBody>
          <a:bodyPr>
            <a:normAutofit fontScale="90000"/>
          </a:bodyPr>
          <a:lstStyle/>
          <a:p>
            <a:r>
              <a:rPr lang="en-US" dirty="0">
                <a:latin typeface="Palatino Linotype" panose="02040502050505030304" pitchFamily="18" charset="0"/>
              </a:rPr>
              <a:t>Sisteme Complexe, MBA </a:t>
            </a:r>
            <a:r>
              <a:rPr lang="ro-RO" dirty="0">
                <a:latin typeface="Palatino Linotype" panose="02040502050505030304" pitchFamily="18" charset="0"/>
              </a:rPr>
              <a:t>și Psihoistoria</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77105412-BBCB-4057-B327-96A58BA142D0}"/>
              </a:ext>
            </a:extLst>
          </p:cNvPr>
          <p:cNvSpPr>
            <a:spLocks noGrp="1"/>
          </p:cNvSpPr>
          <p:nvPr>
            <p:ph idx="1"/>
          </p:nvPr>
        </p:nvSpPr>
        <p:spPr>
          <a:xfrm>
            <a:off x="4564158" y="1319495"/>
            <a:ext cx="7130373" cy="3486872"/>
          </a:xfrm>
        </p:spPr>
        <p:txBody>
          <a:bodyPr>
            <a:normAutofit fontScale="92500" lnSpcReduction="20000"/>
          </a:bodyPr>
          <a:lstStyle/>
          <a:p>
            <a:pPr marL="0" indent="0">
              <a:buNone/>
            </a:pPr>
            <a:endParaRPr lang="en-US" dirty="0"/>
          </a:p>
          <a:p>
            <a:pPr algn="just">
              <a:buFont typeface="Wingdings" panose="05000000000000000000" pitchFamily="2" charset="2"/>
              <a:buChar char="v"/>
            </a:pPr>
            <a:r>
              <a:rPr lang="ro-RO" dirty="0"/>
              <a:t> </a:t>
            </a:r>
            <a:r>
              <a:rPr lang="ro-RO" b="1" dirty="0">
                <a:solidFill>
                  <a:srgbClr val="0070C0"/>
                </a:solidFill>
              </a:rPr>
              <a:t>MBA </a:t>
            </a:r>
            <a:r>
              <a:rPr lang="ro-RO" dirty="0"/>
              <a:t>este o descriere a sistemului lumii reale.</a:t>
            </a:r>
          </a:p>
          <a:p>
            <a:pPr algn="just">
              <a:buFont typeface="Wingdings" panose="05000000000000000000" pitchFamily="2" charset="2"/>
              <a:buChar char="v"/>
            </a:pPr>
            <a:r>
              <a:rPr lang="ro-RO" dirty="0"/>
              <a:t> </a:t>
            </a:r>
            <a:r>
              <a:rPr lang="en-US" dirty="0"/>
              <a:t>Albert Einstein </a:t>
            </a:r>
            <a:r>
              <a:rPr lang="en-US" i="1" dirty="0">
                <a:solidFill>
                  <a:srgbClr val="FF0000"/>
                </a:solidFill>
              </a:rPr>
              <a:t>“Make your model as simple as possible but no simpler”.</a:t>
            </a:r>
            <a:endParaRPr lang="ro-RO" i="1" dirty="0">
              <a:solidFill>
                <a:srgbClr val="FF0000"/>
              </a:solidFill>
            </a:endParaRPr>
          </a:p>
          <a:p>
            <a:pPr algn="just">
              <a:buFont typeface="Wingdings" panose="05000000000000000000" pitchFamily="2" charset="2"/>
              <a:buChar char="v"/>
            </a:pPr>
            <a:r>
              <a:rPr lang="ro-RO" dirty="0"/>
              <a:t> </a:t>
            </a:r>
            <a:r>
              <a:rPr lang="ro-RO" b="1" dirty="0">
                <a:solidFill>
                  <a:srgbClr val="0070C0"/>
                </a:solidFill>
              </a:rPr>
              <a:t>Psihoistoria</a:t>
            </a:r>
            <a:r>
              <a:rPr lang="ro-RO" dirty="0"/>
              <a:t> combină istoria, sociologia și matematica pentru a face predicții aproximative despre comportamentul viitor al unor grupuri mari de oameni.</a:t>
            </a:r>
          </a:p>
          <a:p>
            <a:pPr algn="just">
              <a:buFont typeface="Wingdings" panose="05000000000000000000" pitchFamily="2" charset="2"/>
              <a:buChar char="v"/>
            </a:pPr>
            <a:r>
              <a:rPr lang="ro-RO" b="1" dirty="0">
                <a:solidFill>
                  <a:srgbClr val="0070C0"/>
                </a:solidFill>
              </a:rPr>
              <a:t>Sistemele complexe </a:t>
            </a:r>
            <a:r>
              <a:rPr lang="ro-RO" dirty="0"/>
              <a:t>au potențialul de a ne ajuta să înțelegem modul în care grupurile mari de indivizi și organizații vor reacțional la evenimentele viitoare, deschizând calea potențială către o psihoistorie reală.</a:t>
            </a:r>
          </a:p>
          <a:p>
            <a:endParaRPr lang="en-US" dirty="0"/>
          </a:p>
        </p:txBody>
      </p:sp>
      <p:sp>
        <p:nvSpPr>
          <p:cNvPr id="4" name="Footer Placeholder 4">
            <a:extLst>
              <a:ext uri="{FF2B5EF4-FFF2-40B4-BE49-F238E27FC236}">
                <a16:creationId xmlns:a16="http://schemas.microsoft.com/office/drawing/2014/main" id="{24A3F0F8-4F94-4637-93A8-CFBAF666A5E3}"/>
              </a:ext>
            </a:extLst>
          </p:cNvPr>
          <p:cNvSpPr>
            <a:spLocks noGrp="1"/>
          </p:cNvSpPr>
          <p:nvPr>
            <p:ph type="ftr" sz="quarter" idx="11"/>
          </p:nvPr>
        </p:nvSpPr>
        <p:spPr>
          <a:xfrm>
            <a:off x="0" y="6492875"/>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
        <p:nvSpPr>
          <p:cNvPr id="5" name="TextBox 4">
            <a:extLst>
              <a:ext uri="{FF2B5EF4-FFF2-40B4-BE49-F238E27FC236}">
                <a16:creationId xmlns:a16="http://schemas.microsoft.com/office/drawing/2014/main" id="{E3DE906A-2CD8-4978-A9EF-09AD6ACD49B8}"/>
              </a:ext>
            </a:extLst>
          </p:cNvPr>
          <p:cNvSpPr txBox="1"/>
          <p:nvPr/>
        </p:nvSpPr>
        <p:spPr>
          <a:xfrm>
            <a:off x="4564158" y="616277"/>
            <a:ext cx="6334812" cy="369332"/>
          </a:xfrm>
          <a:prstGeom prst="rect">
            <a:avLst/>
          </a:prstGeom>
          <a:noFill/>
        </p:spPr>
        <p:txBody>
          <a:bodyPr wrap="square" rtlCol="0">
            <a:spAutoFit/>
          </a:bodyPr>
          <a:lstStyle/>
          <a:p>
            <a:r>
              <a:rPr lang="ro-RO" dirty="0"/>
              <a:t>Ce este un model</a:t>
            </a:r>
            <a:r>
              <a:rPr lang="en-US" dirty="0"/>
              <a:t> bazat pe agen</a:t>
            </a:r>
            <a:r>
              <a:rPr lang="ro-RO" dirty="0"/>
              <a:t>ți?</a:t>
            </a:r>
            <a:endParaRPr lang="en-US" dirty="0"/>
          </a:p>
        </p:txBody>
      </p:sp>
      <p:pic>
        <p:nvPicPr>
          <p:cNvPr id="7" name="Picture 2" descr="Semnul Intrebarii Imagini">
            <a:extLst>
              <a:ext uri="{FF2B5EF4-FFF2-40B4-BE49-F238E27FC236}">
                <a16:creationId xmlns:a16="http://schemas.microsoft.com/office/drawing/2014/main" id="{9DF447BD-144D-4B70-ADD8-B18F03F4A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226" y="374896"/>
            <a:ext cx="878213" cy="87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4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608-55ED-422D-8287-8F2B1020ABB6}"/>
              </a:ext>
            </a:extLst>
          </p:cNvPr>
          <p:cNvSpPr>
            <a:spLocks noGrp="1"/>
          </p:cNvSpPr>
          <p:nvPr>
            <p:ph type="title"/>
          </p:nvPr>
        </p:nvSpPr>
        <p:spPr/>
        <p:txBody>
          <a:bodyPr>
            <a:normAutofit fontScale="90000"/>
          </a:bodyPr>
          <a:lstStyle/>
          <a:p>
            <a:r>
              <a:rPr lang="it-IT" dirty="0">
                <a:latin typeface="Palatino Linotype" panose="02040502050505030304" pitchFamily="18" charset="0"/>
              </a:rPr>
              <a:t>Soluții software utilizate pentru MBA</a:t>
            </a:r>
          </a:p>
        </p:txBody>
      </p:sp>
      <p:sp>
        <p:nvSpPr>
          <p:cNvPr id="4" name="Footer Placeholder 4">
            <a:extLst>
              <a:ext uri="{FF2B5EF4-FFF2-40B4-BE49-F238E27FC236}">
                <a16:creationId xmlns:a16="http://schemas.microsoft.com/office/drawing/2014/main" id="{24A3F0F8-4F94-4637-93A8-CFBAF666A5E3}"/>
              </a:ext>
            </a:extLst>
          </p:cNvPr>
          <p:cNvSpPr>
            <a:spLocks noGrp="1"/>
          </p:cNvSpPr>
          <p:nvPr>
            <p:ph type="ftr" sz="quarter" idx="11"/>
          </p:nvPr>
        </p:nvSpPr>
        <p:spPr>
          <a:xfrm>
            <a:off x="0" y="6492875"/>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10" name="Picture 9">
            <a:extLst>
              <a:ext uri="{FF2B5EF4-FFF2-40B4-BE49-F238E27FC236}">
                <a16:creationId xmlns:a16="http://schemas.microsoft.com/office/drawing/2014/main" id="{C245C233-4C56-4207-997E-2CB0A90589B0}"/>
              </a:ext>
            </a:extLst>
          </p:cNvPr>
          <p:cNvPicPr>
            <a:picLocks noChangeAspect="1"/>
          </p:cNvPicPr>
          <p:nvPr/>
        </p:nvPicPr>
        <p:blipFill>
          <a:blip r:embed="rId2"/>
          <a:stretch>
            <a:fillRect/>
          </a:stretch>
        </p:blipFill>
        <p:spPr>
          <a:xfrm>
            <a:off x="4564157" y="767767"/>
            <a:ext cx="7029450" cy="4038600"/>
          </a:xfrm>
          <a:prstGeom prst="rect">
            <a:avLst/>
          </a:prstGeom>
        </p:spPr>
      </p:pic>
      <p:pic>
        <p:nvPicPr>
          <p:cNvPr id="7170" name="Picture 2" descr="R Tutorial - How to Connect to SteemSQL via RStudio? | Algorithms,  Blockchain and Cloud">
            <a:extLst>
              <a:ext uri="{FF2B5EF4-FFF2-40B4-BE49-F238E27FC236}">
                <a16:creationId xmlns:a16="http://schemas.microsoft.com/office/drawing/2014/main" id="{72B5475B-B863-4961-9945-79BB920B96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98"/>
          <a:stretch/>
        </p:blipFill>
        <p:spPr bwMode="auto">
          <a:xfrm>
            <a:off x="6273894" y="4941658"/>
            <a:ext cx="3609975" cy="98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2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584EC1-8DB7-4E0A-86E6-D7045F452BF6}"/>
              </a:ext>
            </a:extLst>
          </p:cNvPr>
          <p:cNvSpPr txBox="1"/>
          <p:nvPr/>
        </p:nvSpPr>
        <p:spPr>
          <a:xfrm>
            <a:off x="4780500" y="507256"/>
            <a:ext cx="2353529" cy="338554"/>
          </a:xfrm>
          <a:prstGeom prst="rect">
            <a:avLst/>
          </a:prstGeom>
          <a:noFill/>
        </p:spPr>
        <p:txBody>
          <a:bodyPr wrap="none" rtlCol="0">
            <a:spAutoFit/>
          </a:bodyPr>
          <a:lstStyle/>
          <a:p>
            <a:r>
              <a:rPr lang="ro-RO" sz="1600" dirty="0">
                <a:latin typeface="Palatino Linotype" panose="02040502050505030304" pitchFamily="18" charset="0"/>
                <a:cs typeface="Times New Roman" panose="02020603050405020304" pitchFamily="18" charset="0"/>
              </a:rPr>
              <a:t>De ce folosim NetLogo?</a:t>
            </a:r>
            <a:endParaRPr lang="en-US" sz="1600" dirty="0">
              <a:latin typeface="Palatino Linotype" panose="0204050205050503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62FEF4AF-63B8-417D-B92D-56B7A3B5BE52}"/>
              </a:ext>
            </a:extLst>
          </p:cNvPr>
          <p:cNvSpPr>
            <a:spLocks noGrp="1"/>
          </p:cNvSpPr>
          <p:nvPr>
            <p:ph type="title"/>
          </p:nvPr>
        </p:nvSpPr>
        <p:spPr/>
        <p:txBody>
          <a:bodyPr/>
          <a:lstStyle/>
          <a:p>
            <a:r>
              <a:rPr lang="ro-RO" dirty="0">
                <a:latin typeface="Times New Roman" panose="02020603050405020304" pitchFamily="18" charset="0"/>
                <a:cs typeface="Times New Roman" panose="02020603050405020304" pitchFamily="18" charset="0"/>
              </a:rPr>
              <a:t>NetLogo</a:t>
            </a:r>
            <a:endParaRPr lang="en-US" dirty="0">
              <a:latin typeface="Times New Roman" panose="02020603050405020304" pitchFamily="18" charset="0"/>
              <a:cs typeface="Times New Roman" panose="02020603050405020304" pitchFamily="18" charset="0"/>
            </a:endParaRPr>
          </a:p>
        </p:txBody>
      </p:sp>
      <p:sp>
        <p:nvSpPr>
          <p:cNvPr id="18" name="Footer Placeholder 4">
            <a:extLst>
              <a:ext uri="{FF2B5EF4-FFF2-40B4-BE49-F238E27FC236}">
                <a16:creationId xmlns:a16="http://schemas.microsoft.com/office/drawing/2014/main" id="{625573E0-E034-46FE-A8FF-F245B5A88E2E}"/>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pic>
        <p:nvPicPr>
          <p:cNvPr id="19" name="Picture 2" descr="Semnul Intrebarii Imagini">
            <a:extLst>
              <a:ext uri="{FF2B5EF4-FFF2-40B4-BE49-F238E27FC236}">
                <a16:creationId xmlns:a16="http://schemas.microsoft.com/office/drawing/2014/main" id="{F25256F7-89DC-460B-81F7-190F711A5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020" y="308908"/>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C8A6295-1A79-469B-B7A7-46C13BC4DB5F}"/>
              </a:ext>
            </a:extLst>
          </p:cNvPr>
          <p:cNvSpPr txBox="1"/>
          <p:nvPr/>
        </p:nvSpPr>
        <p:spPr>
          <a:xfrm>
            <a:off x="4697229" y="1659285"/>
            <a:ext cx="6992008" cy="4031873"/>
          </a:xfrm>
          <a:prstGeom prst="rect">
            <a:avLst/>
          </a:prstGeom>
          <a:noFill/>
        </p:spPr>
        <p:txBody>
          <a:bodyPr wrap="square" rtlCol="0">
            <a:spAutoFit/>
          </a:bodyPr>
          <a:lstStyle/>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NetLogo este un mediu de dezvoltare ce utilizează un limbaj de modelare bazat pe agenți, proiectat în anul 1999 de către Uri Wilensky, Universitatea Nothwestern.</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Este cel mai utilizat mediu de MBA.</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Este cel mai ușor de învățat.</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Este un sistem de calcul folosit în MBA, constituind un cadru elocvent pentru utilizator de a observa comportamentul agenților în timp.</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Există o serie de modele deja implementate în program.</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Domenii principale ale modelelor: biologie și medicină, artă, chimie, fizică, informatică, teoria jocurilor, matematică, rețele, psihologie, dinamica de sistem, economie și științe sociale. </a:t>
            </a:r>
          </a:p>
          <a:p>
            <a:pPr marL="285750" indent="-285750" algn="just">
              <a:buFont typeface="Wingdings" panose="05000000000000000000" pitchFamily="2" charset="2"/>
              <a:buChar char="v"/>
            </a:pPr>
            <a:r>
              <a:rPr lang="ro-RO" sz="1600" i="1" dirty="0">
                <a:solidFill>
                  <a:srgbClr val="0070C0"/>
                </a:solidFill>
                <a:latin typeface="Palatino Linotype" panose="02040502050505030304" pitchFamily="18" charset="0"/>
                <a:cs typeface="Times New Roman" panose="02020603050405020304" pitchFamily="18" charset="0"/>
              </a:rPr>
              <a:t>Prima metodă de simulare aplicată în studiul sistemelor cibernetice este considerată dinamica de sistem.</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Este scris în limbajul Java și poate fi rulat pe toate platformele majore (Windows, Mac, Linux etc.)</a:t>
            </a:r>
          </a:p>
          <a:p>
            <a:pPr marL="285750" indent="-285750" algn="just">
              <a:buFont typeface="Wingdings" panose="05000000000000000000" pitchFamily="2" charset="2"/>
              <a:buChar char="v"/>
            </a:pPr>
            <a:r>
              <a:rPr lang="ro-RO" sz="1600" dirty="0">
                <a:latin typeface="Palatino Linotype" panose="02040502050505030304" pitchFamily="18" charset="0"/>
                <a:cs typeface="Times New Roman" panose="02020603050405020304" pitchFamily="18" charset="0"/>
              </a:rPr>
              <a:t>Este disponibil atât ca aplicație desktop, cât și ca aplicație online.</a:t>
            </a:r>
            <a:endParaRPr lang="en-US" sz="1600" dirty="0">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568482380"/>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1266</TotalTime>
  <Words>3351</Words>
  <Application>Microsoft Office PowerPoint</Application>
  <PresentationFormat>Widescreen</PresentationFormat>
  <Paragraphs>295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 Light</vt:lpstr>
      <vt:lpstr>Cambria Math</vt:lpstr>
      <vt:lpstr>Palatino Linotype</vt:lpstr>
      <vt:lpstr>Rockwell</vt:lpstr>
      <vt:lpstr>Tahoma</vt:lpstr>
      <vt:lpstr>Times New Roman</vt:lpstr>
      <vt:lpstr>Wingdings</vt:lpstr>
      <vt:lpstr>Atlas</vt:lpstr>
      <vt:lpstr>Bazele Ciberneticii Economice</vt:lpstr>
      <vt:lpstr>Modelarea bazată pe agenți (MBA)</vt:lpstr>
      <vt:lpstr>PowerPoint Presentation</vt:lpstr>
      <vt:lpstr>Ce este un sistem complex?</vt:lpstr>
      <vt:lpstr>Dimensiuni conceptuale privind MBA</vt:lpstr>
      <vt:lpstr>Dimensiuni conceptuale privind MBA</vt:lpstr>
      <vt:lpstr>Sisteme Complexe, MBA și Psihoistoria</vt:lpstr>
      <vt:lpstr>Soluții software utilizate pentru MBA</vt:lpstr>
      <vt:lpstr>NetLogo</vt:lpstr>
      <vt:lpstr>PowerPoint Presentation</vt:lpstr>
      <vt:lpstr>NetLogo</vt:lpstr>
      <vt:lpstr>Modelul Pradă-Prădător (Lotka-Volterra)</vt:lpstr>
      <vt:lpstr>Modelul Pradă-Prădător (Lotka-Volterra)</vt:lpstr>
      <vt:lpstr>Modelul Pradă-Prădător (Lotka-Volterra)</vt:lpstr>
      <vt:lpstr>PowerPoint Presentation</vt:lpstr>
      <vt:lpstr>PowerPoint Presentation</vt:lpstr>
      <vt:lpstr>PowerPoint Presentation</vt:lpstr>
      <vt:lpstr>Modelul Pradă-Prădător (Lotka-Volterra)</vt:lpstr>
      <vt:lpstr>Modelul Pradă-Prădător (Lotka-Volterra)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Modelul Pradă-Prădător (Lotka-Volterra)</vt:lpstr>
      <vt:lpstr>Modelul Pradă-Prădător (Lotka-Volterra)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Bazele Ciberneticii Economice</dc:title>
  <dc:creator>Ionut Nica</dc:creator>
  <cp:lastModifiedBy>Ionut Nica</cp:lastModifiedBy>
  <cp:revision>12</cp:revision>
  <dcterms:created xsi:type="dcterms:W3CDTF">2021-02-19T21:48:07Z</dcterms:created>
  <dcterms:modified xsi:type="dcterms:W3CDTF">2021-03-07T13:52:22Z</dcterms:modified>
</cp:coreProperties>
</file>