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302" r:id="rId4"/>
    <p:sldId id="301" r:id="rId5"/>
    <p:sldId id="303" r:id="rId6"/>
    <p:sldId id="304" r:id="rId7"/>
    <p:sldId id="296" r:id="rId8"/>
    <p:sldId id="305" r:id="rId9"/>
    <p:sldId id="306" r:id="rId10"/>
    <p:sldId id="307" r:id="rId11"/>
    <p:sldId id="312" r:id="rId12"/>
    <p:sldId id="315" r:id="rId13"/>
    <p:sldId id="316" r:id="rId14"/>
    <p:sldId id="313" r:id="rId15"/>
    <p:sldId id="317" r:id="rId16"/>
    <p:sldId id="318" r:id="rId17"/>
    <p:sldId id="319" r:id="rId18"/>
    <p:sldId id="309" r:id="rId19"/>
    <p:sldId id="310" r:id="rId20"/>
    <p:sldId id="31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4CDD1A6-BCF8-40F1-ACA8-EFC6A0D2A803}" type="datetimeFigureOut">
              <a:rPr lang="en-US" smtClean="0"/>
              <a:t>3/18/2021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08896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CDD1A6-BCF8-40F1-ACA8-EFC6A0D2A803}"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18530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64CDD1A6-BCF8-40F1-ACA8-EFC6A0D2A803}" type="datetimeFigureOut">
              <a:rPr lang="en-US" smtClean="0"/>
              <a:t>3/18/2021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59761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CDD1A6-BCF8-40F1-ACA8-EFC6A0D2A803}"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1722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64CDD1A6-BCF8-40F1-ACA8-EFC6A0D2A803}" type="datetimeFigureOut">
              <a:rPr lang="en-US" smtClean="0"/>
              <a:t>3/18/2021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184306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4CDD1A6-BCF8-40F1-ACA8-EFC6A0D2A803}" type="datetimeFigureOut">
              <a:rPr lang="en-US" smtClean="0"/>
              <a:t>3/18/2021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6412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64CDD1A6-BCF8-40F1-ACA8-EFC6A0D2A803}" type="datetimeFigureOut">
              <a:rPr lang="en-US" smtClean="0"/>
              <a:t>3/18/2021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87063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CDD1A6-BCF8-40F1-ACA8-EFC6A0D2A803}"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169231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4CDD1A6-BCF8-40F1-ACA8-EFC6A0D2A803}" type="datetimeFigureOut">
              <a:rPr lang="en-US" smtClean="0"/>
              <a:t>3/18/2021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6415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CDD1A6-BCF8-40F1-ACA8-EFC6A0D2A803}"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64929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64CDD1A6-BCF8-40F1-ACA8-EFC6A0D2A803}" type="datetimeFigureOut">
              <a:rPr lang="en-US" smtClean="0"/>
              <a:t>3/18/2021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304000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4CDD1A6-BCF8-40F1-ACA8-EFC6A0D2A803}" type="datetimeFigureOut">
              <a:rPr lang="en-US" smtClean="0"/>
              <a:t>3/18/2021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E78C137-E82A-4837-BD51-9DC125338E19}" type="slidenum">
              <a:rPr lang="en-US" smtClean="0"/>
              <a:t>‹#›</a:t>
            </a:fld>
            <a:endParaRPr lang="en-US"/>
          </a:p>
        </p:txBody>
      </p:sp>
    </p:spTree>
    <p:extLst>
      <p:ext uri="{BB962C8B-B14F-4D97-AF65-F5344CB8AC3E}">
        <p14:creationId xmlns:p14="http://schemas.microsoft.com/office/powerpoint/2010/main" val="88791599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data.worldbank.org/indicator/SI.POV.GINI"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6B3C-BB0A-4B9C-9237-6A7858062249}"/>
              </a:ext>
            </a:extLst>
          </p:cNvPr>
          <p:cNvSpPr>
            <a:spLocks noGrp="1"/>
          </p:cNvSpPr>
          <p:nvPr>
            <p:ph type="ctrTitle"/>
          </p:nvPr>
        </p:nvSpPr>
        <p:spPr/>
        <p:txBody>
          <a:bodyPr/>
          <a:lstStyle/>
          <a:p>
            <a:r>
              <a:rPr lang="en-US" dirty="0">
                <a:latin typeface="Palatino Linotype" panose="02040502050505030304" pitchFamily="18" charset="0"/>
              </a:rPr>
              <a:t>Bazele Ciberneticii Economice</a:t>
            </a:r>
          </a:p>
        </p:txBody>
      </p:sp>
      <p:sp>
        <p:nvSpPr>
          <p:cNvPr id="3" name="Subtitle 2">
            <a:extLst>
              <a:ext uri="{FF2B5EF4-FFF2-40B4-BE49-F238E27FC236}">
                <a16:creationId xmlns:a16="http://schemas.microsoft.com/office/drawing/2014/main" id="{F930B25B-A74F-433B-AA33-F1C7A40F3509}"/>
              </a:ext>
            </a:extLst>
          </p:cNvPr>
          <p:cNvSpPr>
            <a:spLocks noGrp="1"/>
          </p:cNvSpPr>
          <p:nvPr>
            <p:ph type="subTitle" idx="1"/>
          </p:nvPr>
        </p:nvSpPr>
        <p:spPr>
          <a:xfrm>
            <a:off x="1759237" y="4766553"/>
            <a:ext cx="8673427" cy="462300"/>
          </a:xfrm>
        </p:spPr>
        <p:txBody>
          <a:bodyPr/>
          <a:lstStyle/>
          <a:p>
            <a:pPr algn="r"/>
            <a:r>
              <a:rPr lang="en-US" dirty="0">
                <a:latin typeface="Palatino Linotype" panose="02040502050505030304" pitchFamily="18" charset="0"/>
              </a:rPr>
              <a:t>Profesor seminar: Asist.univ.dr. Ionu</a:t>
            </a:r>
            <a:r>
              <a:rPr lang="ro-RO" dirty="0">
                <a:latin typeface="Palatino Linotype" panose="02040502050505030304" pitchFamily="18" charset="0"/>
              </a:rPr>
              <a:t>ț Nica</a:t>
            </a:r>
            <a:endParaRPr lang="en-US" dirty="0">
              <a:latin typeface="Palatino Linotype" panose="02040502050505030304" pitchFamily="18" charset="0"/>
            </a:endParaRPr>
          </a:p>
        </p:txBody>
      </p:sp>
      <p:sp>
        <p:nvSpPr>
          <p:cNvPr id="4" name="Subtitle 2">
            <a:extLst>
              <a:ext uri="{FF2B5EF4-FFF2-40B4-BE49-F238E27FC236}">
                <a16:creationId xmlns:a16="http://schemas.microsoft.com/office/drawing/2014/main" id="{4700F4B3-DD1E-4054-8790-12B9175D4DF3}"/>
              </a:ext>
            </a:extLst>
          </p:cNvPr>
          <p:cNvSpPr txBox="1">
            <a:spLocks/>
          </p:cNvSpPr>
          <p:nvPr/>
        </p:nvSpPr>
        <p:spPr>
          <a:xfrm>
            <a:off x="1765724" y="3931237"/>
            <a:ext cx="8673427" cy="462300"/>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ro-RO" sz="2400" dirty="0">
                <a:latin typeface="Palatino Linotype" panose="02040502050505030304" pitchFamily="18" charset="0"/>
              </a:rPr>
              <a:t>Seminar </a:t>
            </a:r>
            <a:r>
              <a:rPr lang="en-US" sz="2400" dirty="0">
                <a:latin typeface="Palatino Linotype" panose="02040502050505030304" pitchFamily="18" charset="0"/>
              </a:rPr>
              <a:t>3</a:t>
            </a:r>
          </a:p>
        </p:txBody>
      </p:sp>
    </p:spTree>
    <p:extLst>
      <p:ext uri="{BB962C8B-B14F-4D97-AF65-F5344CB8AC3E}">
        <p14:creationId xmlns:p14="http://schemas.microsoft.com/office/powerpoint/2010/main" val="370890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4E5E9-A029-4BDA-8194-F74A11BBFA86}"/>
              </a:ext>
            </a:extLst>
          </p:cNvPr>
          <p:cNvPicPr>
            <a:picLocks noChangeAspect="1"/>
          </p:cNvPicPr>
          <p:nvPr/>
        </p:nvPicPr>
        <p:blipFill>
          <a:blip r:embed="rId2"/>
          <a:stretch>
            <a:fillRect/>
          </a:stretch>
        </p:blipFill>
        <p:spPr>
          <a:xfrm>
            <a:off x="5116635" y="1568588"/>
            <a:ext cx="6721575" cy="4092362"/>
          </a:xfrm>
          <a:prstGeom prst="rect">
            <a:avLst/>
          </a:prstGeom>
        </p:spPr>
      </p:pic>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3714581" y="167863"/>
            <a:ext cx="4762842"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II SugarScape</a:t>
            </a:r>
            <a:endParaRPr lang="en-US" i="1" dirty="0">
              <a:latin typeface="Palatino Linotype" panose="0204050205050503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983C9EC-3403-4AA2-996C-A436F613AFBC}"/>
              </a:ext>
            </a:extLst>
          </p:cNvPr>
          <p:cNvSpPr txBox="1"/>
          <p:nvPr/>
        </p:nvSpPr>
        <p:spPr>
          <a:xfrm>
            <a:off x="353790" y="898021"/>
            <a:ext cx="3795738" cy="1384995"/>
          </a:xfrm>
          <a:prstGeom prst="rect">
            <a:avLst/>
          </a:prstGeom>
          <a:noFill/>
        </p:spPr>
        <p:txBody>
          <a:bodyPr wrap="square">
            <a:spAutoFit/>
          </a:bodyPr>
          <a:lstStyle/>
          <a:p>
            <a:pPr algn="just"/>
            <a:r>
              <a:rPr lang="ro-RO" altLang="en-US" sz="1400" dirty="0">
                <a:latin typeface="Palatino Linotype" panose="02040502050505030304" pitchFamily="18" charset="0"/>
              </a:rPr>
              <a:t>Modelul Sugarscape 3 – Distribuția avuției, simulează inegalitatea veniturilor, pornind de la ideea conform căreia doar o mică parte din populație deține peste jumătate din bogăția totală, în timp ce majoritatea se află la polul opus. </a:t>
            </a:r>
          </a:p>
        </p:txBody>
      </p:sp>
      <p:cxnSp>
        <p:nvCxnSpPr>
          <p:cNvPr id="6" name="Straight Arrow Connector 5">
            <a:extLst>
              <a:ext uri="{FF2B5EF4-FFF2-40B4-BE49-F238E27FC236}">
                <a16:creationId xmlns:a16="http://schemas.microsoft.com/office/drawing/2014/main" id="{8903397A-C36E-4FD3-9596-EECE61761CA9}"/>
              </a:ext>
            </a:extLst>
          </p:cNvPr>
          <p:cNvCxnSpPr>
            <a:cxnSpLocks/>
            <a:stCxn id="14" idx="3"/>
          </p:cNvCxnSpPr>
          <p:nvPr/>
        </p:nvCxnSpPr>
        <p:spPr>
          <a:xfrm>
            <a:off x="4149528" y="1590519"/>
            <a:ext cx="1874200" cy="150844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FC733B49-446E-472D-8FCD-C5744FCD957E}"/>
              </a:ext>
            </a:extLst>
          </p:cNvPr>
          <p:cNvSpPr txBox="1"/>
          <p:nvPr/>
        </p:nvSpPr>
        <p:spPr>
          <a:xfrm>
            <a:off x="1711562" y="2643842"/>
            <a:ext cx="2921520" cy="2462213"/>
          </a:xfrm>
          <a:prstGeom prst="rect">
            <a:avLst/>
          </a:prstGeom>
          <a:noFill/>
        </p:spPr>
        <p:txBody>
          <a:bodyPr wrap="square">
            <a:spAutoFit/>
          </a:bodyPr>
          <a:lstStyle/>
          <a:p>
            <a:pPr algn="just"/>
            <a:r>
              <a:rPr lang="ro-RO" altLang="en-US" sz="1400" dirty="0">
                <a:latin typeface="Palatino Linotype" panose="02040502050505030304" pitchFamily="18" charset="0"/>
              </a:rPr>
              <a:t>Fenomenul de emerență este observat în cadrul deplasării agenților în latice. Astfel, aceștia se mișcă în valuri de la dreapta la stânga, în ciuda faptului că in mod individual ei nu se pot mișca pe diagonală. Acest fenomen de emergență este datorat regulilor locale și este cel mai ușor de obsrvat dacă agenții sunt inițial distribuiți într-un colț al laticei.</a:t>
            </a:r>
          </a:p>
        </p:txBody>
      </p:sp>
      <p:cxnSp>
        <p:nvCxnSpPr>
          <p:cNvPr id="15" name="Straight Arrow Connector 14">
            <a:extLst>
              <a:ext uri="{FF2B5EF4-FFF2-40B4-BE49-F238E27FC236}">
                <a16:creationId xmlns:a16="http://schemas.microsoft.com/office/drawing/2014/main" id="{10951D20-839D-4C94-9610-B88D53B9CC82}"/>
              </a:ext>
            </a:extLst>
          </p:cNvPr>
          <p:cNvCxnSpPr>
            <a:cxnSpLocks/>
            <a:stCxn id="20" idx="3"/>
          </p:cNvCxnSpPr>
          <p:nvPr/>
        </p:nvCxnSpPr>
        <p:spPr>
          <a:xfrm>
            <a:off x="4633082" y="3874949"/>
            <a:ext cx="3483396" cy="63547"/>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071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a:t>
            </a:r>
            <a:r>
              <a:rPr lang="en-US" sz="3200" dirty="0">
                <a:latin typeface="Times New Roman" panose="02020603050405020304" pitchFamily="18" charset="0"/>
                <a:cs typeface="Times New Roman" panose="02020603050405020304" pitchFamily="18" charset="0"/>
              </a:rPr>
              <a:t>Sugar</a:t>
            </a:r>
            <a:r>
              <a:rPr lang="ro-RO" sz="32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cape</a:t>
            </a:r>
          </a:p>
        </p:txBody>
      </p:sp>
      <p:sp>
        <p:nvSpPr>
          <p:cNvPr id="10" name="TextBox 9">
            <a:extLst>
              <a:ext uri="{FF2B5EF4-FFF2-40B4-BE49-F238E27FC236}">
                <a16:creationId xmlns:a16="http://schemas.microsoft.com/office/drawing/2014/main" id="{CD375D62-6106-4D1B-8553-26D76AADB88F}"/>
              </a:ext>
            </a:extLst>
          </p:cNvPr>
          <p:cNvSpPr txBox="1"/>
          <p:nvPr/>
        </p:nvSpPr>
        <p:spPr>
          <a:xfrm>
            <a:off x="5266021" y="250363"/>
            <a:ext cx="5646097"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Măsurarea inegalității economice – Coeficientul Gini</a:t>
            </a:r>
            <a:endParaRPr lang="en-US" i="1" dirty="0">
              <a:latin typeface="Palatino Linotype" panose="0204050205050503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47C92D-B089-43A2-B685-802D88A8283F}"/>
                  </a:ext>
                </a:extLst>
              </p:cNvPr>
              <p:cNvSpPr txBox="1"/>
              <p:nvPr/>
            </p:nvSpPr>
            <p:spPr>
              <a:xfrm>
                <a:off x="4581728" y="1343603"/>
                <a:ext cx="7610272" cy="1924181"/>
              </a:xfrm>
              <a:prstGeom prst="rect">
                <a:avLst/>
              </a:prstGeom>
              <a:noFill/>
            </p:spPr>
            <p:txBody>
              <a:bodyPr wrap="square">
                <a:spAutoFit/>
              </a:bodyPr>
              <a:lstStyle/>
              <a:p>
                <a:pPr algn="just"/>
                <a:r>
                  <a:rPr lang="ro-RO" altLang="en-US" sz="1400" dirty="0">
                    <a:latin typeface="Palatino Linotype" panose="02040502050505030304" pitchFamily="18" charset="0"/>
                  </a:rPr>
                  <a:t>Coeficientul Gini reprezintă o metodă statistică ce măsoară dispersia modului în care sunt distribuite veniturile unei populații. Mai exact este o măsură statistică care cuantifică modul în care sunt distribuite veniturile și averile, din punct de vedere al inegalității dintre variabile.</a:t>
                </a:r>
              </a:p>
              <a:p>
                <a:pPr algn="just"/>
                <a:r>
                  <a:rPr lang="ro-RO" altLang="en-US" sz="1400" dirty="0">
                    <a:latin typeface="Palatino Linotype" panose="02040502050505030304" pitchFamily="18" charset="0"/>
                  </a:rPr>
                  <a:t>Coeficientul Gini ia valoari între 0 și 1 iar dacă se calculează ca procent atunci acesta se va denumi indice Gini. Dacă valoarea coeficientului este apropiată de 0, atunci nu sunt identificate deosebiri mari în modul în care este distribuit venitul. Din punct de vedere matematic, acesta este definit prin curba lui Lorentz.</a:t>
                </a:r>
              </a:p>
              <a:p>
                <a:pPr algn="just"/>
                <a:r>
                  <a:rPr lang="ro-RO" altLang="en-US" sz="1400" dirty="0">
                    <a:latin typeface="Palatino Linotype" panose="02040502050505030304" pitchFamily="18" charset="0"/>
                  </a:rPr>
                  <a:t>Formulă: </a:t>
                </a:r>
                <a14:m>
                  <m:oMath xmlns:m="http://schemas.openxmlformats.org/officeDocument/2006/math">
                    <m:r>
                      <m:rPr>
                        <m:sty m:val="p"/>
                      </m:rPr>
                      <a:rPr lang="ro-RO" altLang="en-US" sz="1400" b="0" i="0" smtClean="0">
                        <a:latin typeface="Cambria Math" panose="02040503050406030204" pitchFamily="18" charset="0"/>
                      </a:rPr>
                      <m:t>Gini</m:t>
                    </m:r>
                    <m:r>
                      <a:rPr lang="ro-RO" altLang="en-US" sz="1400" b="0" i="0" smtClean="0">
                        <a:latin typeface="Cambria Math" panose="02040503050406030204" pitchFamily="18" charset="0"/>
                      </a:rPr>
                      <m:t>=</m:t>
                    </m:r>
                    <m:f>
                      <m:fPr>
                        <m:ctrlPr>
                          <a:rPr lang="ro-RO" altLang="en-US" sz="1400" i="1" smtClean="0">
                            <a:latin typeface="Cambria Math" panose="02040503050406030204" pitchFamily="18" charset="0"/>
                          </a:rPr>
                        </m:ctrlPr>
                      </m:fPr>
                      <m:num>
                        <m:r>
                          <a:rPr lang="ro-RO" altLang="en-US" sz="1400" b="0" i="1" smtClean="0">
                            <a:latin typeface="Cambria Math" panose="02040503050406030204" pitchFamily="18" charset="0"/>
                          </a:rPr>
                          <m:t>𝐴</m:t>
                        </m:r>
                      </m:num>
                      <m:den>
                        <m:r>
                          <a:rPr lang="ro-RO" altLang="en-US" sz="1400" b="0" i="1" smtClean="0">
                            <a:latin typeface="Cambria Math" panose="02040503050406030204" pitchFamily="18" charset="0"/>
                          </a:rPr>
                          <m:t>𝐴</m:t>
                        </m:r>
                        <m:r>
                          <a:rPr lang="ro-RO" altLang="en-US" sz="1400" b="0" i="1" smtClean="0">
                            <a:latin typeface="Cambria Math" panose="02040503050406030204" pitchFamily="18" charset="0"/>
                          </a:rPr>
                          <m:t>+</m:t>
                        </m:r>
                        <m:r>
                          <a:rPr lang="ro-RO" altLang="en-US" sz="1400" b="0" i="1" smtClean="0">
                            <a:latin typeface="Cambria Math" panose="02040503050406030204" pitchFamily="18" charset="0"/>
                          </a:rPr>
                          <m:t>𝐵</m:t>
                        </m:r>
                      </m:den>
                    </m:f>
                  </m:oMath>
                </a14:m>
                <a:endParaRPr lang="ro-RO" altLang="en-US" sz="1400" dirty="0">
                  <a:latin typeface="Palatino Linotype" panose="02040502050505030304" pitchFamily="18" charset="0"/>
                </a:endParaRPr>
              </a:p>
            </p:txBody>
          </p:sp>
        </mc:Choice>
        <mc:Fallback xmlns="">
          <p:sp>
            <p:nvSpPr>
              <p:cNvPr id="3" name="TextBox 2">
                <a:extLst>
                  <a:ext uri="{FF2B5EF4-FFF2-40B4-BE49-F238E27FC236}">
                    <a16:creationId xmlns:a16="http://schemas.microsoft.com/office/drawing/2014/main" id="{2647C92D-B089-43A2-B685-802D88A8283F}"/>
                  </a:ext>
                </a:extLst>
              </p:cNvPr>
              <p:cNvSpPr txBox="1">
                <a:spLocks noRot="1" noChangeAspect="1" noMove="1" noResize="1" noEditPoints="1" noAdjustHandles="1" noChangeArrowheads="1" noChangeShapeType="1" noTextEdit="1"/>
              </p:cNvSpPr>
              <p:nvPr/>
            </p:nvSpPr>
            <p:spPr>
              <a:xfrm>
                <a:off x="4581728" y="1343603"/>
                <a:ext cx="7610272" cy="1924181"/>
              </a:xfrm>
              <a:prstGeom prst="rect">
                <a:avLst/>
              </a:prstGeom>
              <a:blipFill>
                <a:blip r:embed="rId2"/>
                <a:stretch>
                  <a:fillRect l="-240" t="-316" r="-240"/>
                </a:stretch>
              </a:blipFill>
            </p:spPr>
            <p:txBody>
              <a:bodyPr/>
              <a:lstStyle/>
              <a:p>
                <a:r>
                  <a:rPr lang="en-US">
                    <a:noFill/>
                  </a:rPr>
                  <a:t> </a:t>
                </a:r>
              </a:p>
            </p:txBody>
          </p:sp>
        </mc:Fallback>
      </mc:AlternateContent>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7" name="Picture 2" descr="Semnul Intrebarii Imagini">
            <a:extLst>
              <a:ext uri="{FF2B5EF4-FFF2-40B4-BE49-F238E27FC236}">
                <a16:creationId xmlns:a16="http://schemas.microsoft.com/office/drawing/2014/main" id="{D24F191D-106D-4C48-9E75-EEF196F80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839" y="502995"/>
            <a:ext cx="878213" cy="8782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56E98BF-D53A-4708-A48B-E75BBDB36219}"/>
              </a:ext>
            </a:extLst>
          </p:cNvPr>
          <p:cNvPicPr/>
          <p:nvPr/>
        </p:nvPicPr>
        <p:blipFill>
          <a:blip r:embed="rId4" cstate="print"/>
          <a:srcRect/>
          <a:stretch>
            <a:fillRect/>
          </a:stretch>
        </p:blipFill>
        <p:spPr bwMode="auto">
          <a:xfrm>
            <a:off x="5904035" y="3267784"/>
            <a:ext cx="4370070" cy="3427095"/>
          </a:xfrm>
          <a:prstGeom prst="rect">
            <a:avLst/>
          </a:prstGeom>
          <a:noFill/>
          <a:ln w="9525">
            <a:noFill/>
            <a:miter lim="800000"/>
            <a:headEnd/>
            <a:tailEnd/>
          </a:ln>
        </p:spPr>
      </p:pic>
    </p:spTree>
    <p:extLst>
      <p:ext uri="{BB962C8B-B14F-4D97-AF65-F5344CB8AC3E}">
        <p14:creationId xmlns:p14="http://schemas.microsoft.com/office/powerpoint/2010/main" val="206119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3272954" y="167863"/>
            <a:ext cx="5646097"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Măsurarea inegalității economice – Coeficientul Gini</a:t>
            </a:r>
            <a:endParaRPr lang="en-US" i="1" dirty="0">
              <a:latin typeface="Palatino Linotype" panose="0204050205050503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355959-B8E5-451E-9E75-765764C943A3}"/>
              </a:ext>
            </a:extLst>
          </p:cNvPr>
          <p:cNvPicPr>
            <a:picLocks noChangeAspect="1"/>
          </p:cNvPicPr>
          <p:nvPr/>
        </p:nvPicPr>
        <p:blipFill>
          <a:blip r:embed="rId2"/>
          <a:stretch>
            <a:fillRect/>
          </a:stretch>
        </p:blipFill>
        <p:spPr>
          <a:xfrm>
            <a:off x="6146463" y="2403308"/>
            <a:ext cx="5795530" cy="4106145"/>
          </a:xfrm>
          <a:prstGeom prst="rect">
            <a:avLst/>
          </a:prstGeom>
        </p:spPr>
      </p:pic>
      <p:sp>
        <p:nvSpPr>
          <p:cNvPr id="11" name="TextBox 10">
            <a:extLst>
              <a:ext uri="{FF2B5EF4-FFF2-40B4-BE49-F238E27FC236}">
                <a16:creationId xmlns:a16="http://schemas.microsoft.com/office/drawing/2014/main" id="{0C1D7DD9-4CDD-4B00-A1A3-7239358ED91A}"/>
              </a:ext>
            </a:extLst>
          </p:cNvPr>
          <p:cNvSpPr txBox="1"/>
          <p:nvPr/>
        </p:nvSpPr>
        <p:spPr>
          <a:xfrm>
            <a:off x="7113392" y="1096962"/>
            <a:ext cx="4166647" cy="1169551"/>
          </a:xfrm>
          <a:prstGeom prst="rect">
            <a:avLst/>
          </a:prstGeom>
          <a:noFill/>
        </p:spPr>
        <p:txBody>
          <a:bodyPr wrap="square">
            <a:spAutoFit/>
          </a:bodyPr>
          <a:lstStyle/>
          <a:p>
            <a:pPr algn="just"/>
            <a:r>
              <a:rPr lang="ro-RO" altLang="en-US" sz="1400" dirty="0">
                <a:latin typeface="Palatino Linotype" panose="02040502050505030304" pitchFamily="18" charset="0"/>
              </a:rPr>
              <a:t>Conform datelor oferite de Banca Mondială, indicele Gini atinge valorile din figura alăturată. </a:t>
            </a:r>
          </a:p>
          <a:p>
            <a:r>
              <a:rPr lang="ro-RO" altLang="en-US" sz="1400" dirty="0">
                <a:latin typeface="Palatino Linotype" panose="02040502050505030304" pitchFamily="18" charset="0"/>
              </a:rPr>
              <a:t>Sursa informațiilor: </a:t>
            </a:r>
            <a:r>
              <a:rPr lang="ro-RO" altLang="en-US" sz="1400" dirty="0">
                <a:latin typeface="Palatino Linotype" panose="02040502050505030304" pitchFamily="18" charset="0"/>
                <a:hlinkClick r:id="rId3"/>
              </a:rPr>
              <a:t>http://data.worldbank.org/indicator/SI.POV.GINI</a:t>
            </a:r>
            <a:endParaRPr lang="ro-RO" altLang="en-US" sz="1400" dirty="0">
              <a:latin typeface="Palatino Linotype" panose="02040502050505030304" pitchFamily="18" charset="0"/>
            </a:endParaRPr>
          </a:p>
          <a:p>
            <a:endParaRPr lang="ro-RO" altLang="en-US" sz="1400" dirty="0">
              <a:latin typeface="Palatino Linotype" panose="02040502050505030304" pitchFamily="18" charset="0"/>
            </a:endParaRPr>
          </a:p>
        </p:txBody>
      </p:sp>
      <p:pic>
        <p:nvPicPr>
          <p:cNvPr id="4" name="Picture 3">
            <a:extLst>
              <a:ext uri="{FF2B5EF4-FFF2-40B4-BE49-F238E27FC236}">
                <a16:creationId xmlns:a16="http://schemas.microsoft.com/office/drawing/2014/main" id="{6613A316-96E7-4045-B5A7-16BA549B7F03}"/>
              </a:ext>
            </a:extLst>
          </p:cNvPr>
          <p:cNvPicPr>
            <a:picLocks noChangeAspect="1"/>
          </p:cNvPicPr>
          <p:nvPr/>
        </p:nvPicPr>
        <p:blipFill>
          <a:blip r:embed="rId4"/>
          <a:stretch>
            <a:fillRect/>
          </a:stretch>
        </p:blipFill>
        <p:spPr>
          <a:xfrm>
            <a:off x="140214" y="581524"/>
            <a:ext cx="5795530" cy="4075718"/>
          </a:xfrm>
          <a:prstGeom prst="rect">
            <a:avLst/>
          </a:prstGeom>
        </p:spPr>
      </p:pic>
    </p:spTree>
    <p:extLst>
      <p:ext uri="{BB962C8B-B14F-4D97-AF65-F5344CB8AC3E}">
        <p14:creationId xmlns:p14="http://schemas.microsoft.com/office/powerpoint/2010/main" val="371604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3272954" y="167863"/>
            <a:ext cx="5646097"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Măsurarea inegalității economice – Coeficientul Gini</a:t>
            </a:r>
            <a:endParaRPr lang="en-US" i="1" dirty="0">
              <a:latin typeface="Palatino Linotype" panose="0204050205050503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C1D7DD9-4CDD-4B00-A1A3-7239358ED91A}"/>
              </a:ext>
            </a:extLst>
          </p:cNvPr>
          <p:cNvSpPr txBox="1"/>
          <p:nvPr/>
        </p:nvSpPr>
        <p:spPr>
          <a:xfrm>
            <a:off x="6004873" y="666058"/>
            <a:ext cx="6024669" cy="1600438"/>
          </a:xfrm>
          <a:prstGeom prst="rect">
            <a:avLst/>
          </a:prstGeom>
          <a:noFill/>
        </p:spPr>
        <p:txBody>
          <a:bodyPr wrap="square">
            <a:spAutoFit/>
          </a:bodyPr>
          <a:lstStyle/>
          <a:p>
            <a:pPr algn="just"/>
            <a:r>
              <a:rPr lang="ro-RO" altLang="en-US" sz="1400" dirty="0">
                <a:latin typeface="Palatino Linotype" panose="02040502050505030304" pitchFamily="18" charset="0"/>
              </a:rPr>
              <a:t>România a înregistrat o valoare de 34,4 pentru anul 2016 și o creștere în anul 2017 ajungând la valoarea de 36. Dacă în 2016 valoarea indicelui Gini situa România în clasa țărilor cu o distribuire acceptabilă a veniturilor în rândul populației, în 2017, conform valorii indicelui, trece în pragul următor. Cu cât se apropie de limita superioară, cu atât România se apropie de o inegalitate perfectă.</a:t>
            </a:r>
          </a:p>
          <a:p>
            <a:endParaRPr lang="ro-RO" altLang="en-US" sz="1400" dirty="0">
              <a:latin typeface="Palatino Linotype" panose="02040502050505030304" pitchFamily="18" charset="0"/>
            </a:endParaRPr>
          </a:p>
        </p:txBody>
      </p:sp>
      <p:pic>
        <p:nvPicPr>
          <p:cNvPr id="7" name="Picture 6">
            <a:extLst>
              <a:ext uri="{FF2B5EF4-FFF2-40B4-BE49-F238E27FC236}">
                <a16:creationId xmlns:a16="http://schemas.microsoft.com/office/drawing/2014/main" id="{2229BF52-C8D7-4B89-870C-519150504913}"/>
              </a:ext>
            </a:extLst>
          </p:cNvPr>
          <p:cNvPicPr/>
          <p:nvPr/>
        </p:nvPicPr>
        <p:blipFill rotWithShape="1">
          <a:blip r:embed="rId2"/>
          <a:srcRect l="5860" t="11425" r="67490" b="19355"/>
          <a:stretch/>
        </p:blipFill>
        <p:spPr bwMode="auto">
          <a:xfrm>
            <a:off x="6096000" y="2100262"/>
            <a:ext cx="6095902" cy="4465371"/>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32F73B58-94B4-45CC-8A27-F42B51E03BF6}"/>
              </a:ext>
            </a:extLst>
          </p:cNvPr>
          <p:cNvPicPr/>
          <p:nvPr/>
        </p:nvPicPr>
        <p:blipFill rotWithShape="1">
          <a:blip r:embed="rId3"/>
          <a:srcRect l="5670" t="12097" r="67868" b="22043"/>
          <a:stretch/>
        </p:blipFill>
        <p:spPr bwMode="auto">
          <a:xfrm>
            <a:off x="162457" y="666058"/>
            <a:ext cx="5646096" cy="43365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492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a:t>
            </a:r>
            <a:r>
              <a:rPr lang="en-US" sz="3200" dirty="0">
                <a:latin typeface="Times New Roman" panose="02020603050405020304" pitchFamily="18" charset="0"/>
                <a:cs typeface="Times New Roman" panose="02020603050405020304" pitchFamily="18" charset="0"/>
              </a:rPr>
              <a:t>Sugar</a:t>
            </a:r>
            <a:r>
              <a:rPr lang="ro-RO" sz="32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cape</a:t>
            </a:r>
          </a:p>
        </p:txBody>
      </p:sp>
      <p:sp>
        <p:nvSpPr>
          <p:cNvPr id="10" name="TextBox 9">
            <a:extLst>
              <a:ext uri="{FF2B5EF4-FFF2-40B4-BE49-F238E27FC236}">
                <a16:creationId xmlns:a16="http://schemas.microsoft.com/office/drawing/2014/main" id="{CD375D62-6106-4D1B-8553-26D76AADB88F}"/>
              </a:ext>
            </a:extLst>
          </p:cNvPr>
          <p:cNvSpPr txBox="1"/>
          <p:nvPr/>
        </p:nvSpPr>
        <p:spPr>
          <a:xfrm>
            <a:off x="5266021" y="250363"/>
            <a:ext cx="5646097"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Măsurarea inegalității economice – Coeficientul Gini</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581728" y="1488513"/>
            <a:ext cx="7610272" cy="307777"/>
          </a:xfrm>
          <a:prstGeom prst="rect">
            <a:avLst/>
          </a:prstGeom>
          <a:noFill/>
        </p:spPr>
        <p:txBody>
          <a:bodyPr wrap="square">
            <a:spAutoFit/>
          </a:bodyPr>
          <a:lstStyle/>
          <a:p>
            <a:pPr algn="just"/>
            <a:r>
              <a:rPr lang="ro-RO" altLang="en-US" sz="1400" dirty="0">
                <a:latin typeface="Palatino Linotype" panose="02040502050505030304" pitchFamily="18" charset="0"/>
              </a:rPr>
              <a:t>Aplicație: Se cunosc următoarele informații:</a:t>
            </a: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7" name="Picture 2" descr="Semnul Intrebarii Imagini">
            <a:extLst>
              <a:ext uri="{FF2B5EF4-FFF2-40B4-BE49-F238E27FC236}">
                <a16:creationId xmlns:a16="http://schemas.microsoft.com/office/drawing/2014/main" id="{D24F191D-106D-4C48-9E75-EEF196F80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1839" y="502995"/>
            <a:ext cx="878213" cy="878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6A8DCFA6-DDDC-42FB-9D14-C325B0F484B2}"/>
              </a:ext>
            </a:extLst>
          </p:cNvPr>
          <p:cNvGraphicFramePr>
            <a:graphicFrameLocks noGrp="1"/>
          </p:cNvGraphicFramePr>
          <p:nvPr>
            <p:extLst>
              <p:ext uri="{D42A27DB-BD31-4B8C-83A1-F6EECF244321}">
                <p14:modId xmlns:p14="http://schemas.microsoft.com/office/powerpoint/2010/main" val="2668960848"/>
              </p:ext>
            </p:extLst>
          </p:nvPr>
        </p:nvGraphicFramePr>
        <p:xfrm>
          <a:off x="4927648" y="2297986"/>
          <a:ext cx="6918432" cy="2712720"/>
        </p:xfrm>
        <a:graphic>
          <a:graphicData uri="http://schemas.openxmlformats.org/drawingml/2006/table">
            <a:tbl>
              <a:tblPr firstRow="1" bandRow="1">
                <a:tableStyleId>{5C22544A-7EE6-4342-B048-85BDC9FD1C3A}</a:tableStyleId>
              </a:tblPr>
              <a:tblGrid>
                <a:gridCol w="1729608">
                  <a:extLst>
                    <a:ext uri="{9D8B030D-6E8A-4147-A177-3AD203B41FA5}">
                      <a16:colId xmlns:a16="http://schemas.microsoft.com/office/drawing/2014/main" val="629984937"/>
                    </a:ext>
                  </a:extLst>
                </a:gridCol>
                <a:gridCol w="1729608">
                  <a:extLst>
                    <a:ext uri="{9D8B030D-6E8A-4147-A177-3AD203B41FA5}">
                      <a16:colId xmlns:a16="http://schemas.microsoft.com/office/drawing/2014/main" val="1164888190"/>
                    </a:ext>
                  </a:extLst>
                </a:gridCol>
                <a:gridCol w="1729608">
                  <a:extLst>
                    <a:ext uri="{9D8B030D-6E8A-4147-A177-3AD203B41FA5}">
                      <a16:colId xmlns:a16="http://schemas.microsoft.com/office/drawing/2014/main" val="3581029897"/>
                    </a:ext>
                  </a:extLst>
                </a:gridCol>
                <a:gridCol w="1729608">
                  <a:extLst>
                    <a:ext uri="{9D8B030D-6E8A-4147-A177-3AD203B41FA5}">
                      <a16:colId xmlns:a16="http://schemas.microsoft.com/office/drawing/2014/main" val="1998573268"/>
                    </a:ext>
                  </a:extLst>
                </a:gridCol>
              </a:tblGrid>
              <a:tr h="324164">
                <a:tc>
                  <a:txBody>
                    <a:bodyPr/>
                    <a:lstStyle/>
                    <a:p>
                      <a:r>
                        <a:rPr lang="ro-RO" sz="1400" dirty="0"/>
                        <a:t>Nume</a:t>
                      </a:r>
                      <a:endParaRPr lang="en-US" sz="1400" dirty="0"/>
                    </a:p>
                  </a:txBody>
                  <a:tcPr/>
                </a:tc>
                <a:tc>
                  <a:txBody>
                    <a:bodyPr/>
                    <a:lstStyle/>
                    <a:p>
                      <a:r>
                        <a:rPr lang="ro-RO" sz="1400" dirty="0"/>
                        <a:t>Venituri (u.m.)</a:t>
                      </a:r>
                      <a:endParaRPr lang="en-US" sz="1400" dirty="0"/>
                    </a:p>
                  </a:txBody>
                  <a:tcPr/>
                </a:tc>
                <a:tc>
                  <a:txBody>
                    <a:bodyPr/>
                    <a:lstStyle/>
                    <a:p>
                      <a:r>
                        <a:rPr lang="ro-RO" sz="1400" dirty="0"/>
                        <a:t>% venit</a:t>
                      </a:r>
                      <a:endParaRPr lang="en-US" sz="1400" dirty="0"/>
                    </a:p>
                  </a:txBody>
                  <a:tcPr/>
                </a:tc>
                <a:tc>
                  <a:txBody>
                    <a:bodyPr/>
                    <a:lstStyle/>
                    <a:p>
                      <a:r>
                        <a:rPr lang="ro-RO" sz="1400" dirty="0"/>
                        <a:t>% cumulat de venit</a:t>
                      </a:r>
                      <a:endParaRPr lang="en-US" sz="1400" dirty="0"/>
                    </a:p>
                  </a:txBody>
                  <a:tcPr/>
                </a:tc>
                <a:extLst>
                  <a:ext uri="{0D108BD9-81ED-4DB2-BD59-A6C34878D82A}">
                    <a16:rowId xmlns:a16="http://schemas.microsoft.com/office/drawing/2014/main" val="1976946963"/>
                  </a:ext>
                </a:extLst>
              </a:tr>
              <a:tr h="324164">
                <a:tc>
                  <a:txBody>
                    <a:bodyPr/>
                    <a:lstStyle/>
                    <a:p>
                      <a:r>
                        <a:rPr lang="ro-RO" dirty="0"/>
                        <a:t>Ionuț</a:t>
                      </a:r>
                      <a:endParaRPr lang="en-US" dirty="0"/>
                    </a:p>
                  </a:txBody>
                  <a:tcPr/>
                </a:tc>
                <a:tc>
                  <a:txBody>
                    <a:bodyPr/>
                    <a:lstStyle/>
                    <a:p>
                      <a:pPr algn="ctr"/>
                      <a:r>
                        <a:rPr lang="ro-RO" dirty="0"/>
                        <a:t>40</a:t>
                      </a:r>
                      <a:endParaRPr lang="en-US" dirty="0"/>
                    </a:p>
                  </a:txBody>
                  <a:tcPr/>
                </a:tc>
                <a:tc>
                  <a:txBody>
                    <a:bodyPr/>
                    <a:lstStyle/>
                    <a:p>
                      <a:pPr algn="ctr"/>
                      <a:r>
                        <a:rPr lang="ro-RO" dirty="0"/>
                        <a:t>4%</a:t>
                      </a:r>
                      <a:endParaRPr lang="en-US" dirty="0"/>
                    </a:p>
                  </a:txBody>
                  <a:tcPr/>
                </a:tc>
                <a:tc>
                  <a:txBody>
                    <a:bodyPr/>
                    <a:lstStyle/>
                    <a:p>
                      <a:pPr algn="ctr"/>
                      <a:r>
                        <a:rPr lang="ro-RO" dirty="0"/>
                        <a:t>4%</a:t>
                      </a:r>
                      <a:endParaRPr lang="en-US" dirty="0"/>
                    </a:p>
                  </a:txBody>
                  <a:tcPr/>
                </a:tc>
                <a:extLst>
                  <a:ext uri="{0D108BD9-81ED-4DB2-BD59-A6C34878D82A}">
                    <a16:rowId xmlns:a16="http://schemas.microsoft.com/office/drawing/2014/main" val="3714284864"/>
                  </a:ext>
                </a:extLst>
              </a:tr>
              <a:tr h="324164">
                <a:tc>
                  <a:txBody>
                    <a:bodyPr/>
                    <a:lstStyle/>
                    <a:p>
                      <a:r>
                        <a:rPr lang="ro-RO" dirty="0"/>
                        <a:t>Andreea</a:t>
                      </a:r>
                      <a:endParaRPr lang="en-US" dirty="0"/>
                    </a:p>
                  </a:txBody>
                  <a:tcPr/>
                </a:tc>
                <a:tc>
                  <a:txBody>
                    <a:bodyPr/>
                    <a:lstStyle/>
                    <a:p>
                      <a:pPr algn="ctr"/>
                      <a:r>
                        <a:rPr lang="ro-RO" dirty="0"/>
                        <a:t>150</a:t>
                      </a:r>
                      <a:endParaRPr lang="en-US" dirty="0"/>
                    </a:p>
                  </a:txBody>
                  <a:tcPr/>
                </a:tc>
                <a:tc>
                  <a:txBody>
                    <a:bodyPr/>
                    <a:lstStyle/>
                    <a:p>
                      <a:pPr algn="ctr"/>
                      <a:r>
                        <a:rPr lang="ro-RO" dirty="0"/>
                        <a:t>15%</a:t>
                      </a:r>
                      <a:endParaRPr lang="en-US" dirty="0"/>
                    </a:p>
                  </a:txBody>
                  <a:tcPr/>
                </a:tc>
                <a:tc>
                  <a:txBody>
                    <a:bodyPr/>
                    <a:lstStyle/>
                    <a:p>
                      <a:pPr algn="ctr"/>
                      <a:r>
                        <a:rPr lang="ro-RO" dirty="0"/>
                        <a:t>19%</a:t>
                      </a:r>
                      <a:endParaRPr lang="en-US" dirty="0"/>
                    </a:p>
                  </a:txBody>
                  <a:tcPr/>
                </a:tc>
                <a:extLst>
                  <a:ext uri="{0D108BD9-81ED-4DB2-BD59-A6C34878D82A}">
                    <a16:rowId xmlns:a16="http://schemas.microsoft.com/office/drawing/2014/main" val="3648818381"/>
                  </a:ext>
                </a:extLst>
              </a:tr>
              <a:tr h="324164">
                <a:tc>
                  <a:txBody>
                    <a:bodyPr/>
                    <a:lstStyle/>
                    <a:p>
                      <a:r>
                        <a:rPr lang="ro-RO" dirty="0"/>
                        <a:t>Ștefan</a:t>
                      </a:r>
                      <a:endParaRPr lang="en-US" dirty="0"/>
                    </a:p>
                  </a:txBody>
                  <a:tcPr/>
                </a:tc>
                <a:tc>
                  <a:txBody>
                    <a:bodyPr/>
                    <a:lstStyle/>
                    <a:p>
                      <a:pPr algn="ctr"/>
                      <a:r>
                        <a:rPr lang="ro-RO" dirty="0"/>
                        <a:t>190</a:t>
                      </a:r>
                      <a:endParaRPr lang="en-US" dirty="0"/>
                    </a:p>
                  </a:txBody>
                  <a:tcPr/>
                </a:tc>
                <a:tc>
                  <a:txBody>
                    <a:bodyPr/>
                    <a:lstStyle/>
                    <a:p>
                      <a:pPr algn="ctr"/>
                      <a:r>
                        <a:rPr lang="ro-RO" dirty="0"/>
                        <a:t>19%</a:t>
                      </a:r>
                      <a:endParaRPr lang="en-US" dirty="0"/>
                    </a:p>
                  </a:txBody>
                  <a:tcPr/>
                </a:tc>
                <a:tc>
                  <a:txBody>
                    <a:bodyPr/>
                    <a:lstStyle/>
                    <a:p>
                      <a:pPr algn="ctr"/>
                      <a:r>
                        <a:rPr lang="ro-RO" dirty="0"/>
                        <a:t>38%</a:t>
                      </a:r>
                      <a:endParaRPr lang="en-US" dirty="0"/>
                    </a:p>
                  </a:txBody>
                  <a:tcPr/>
                </a:tc>
                <a:extLst>
                  <a:ext uri="{0D108BD9-81ED-4DB2-BD59-A6C34878D82A}">
                    <a16:rowId xmlns:a16="http://schemas.microsoft.com/office/drawing/2014/main" val="1227936949"/>
                  </a:ext>
                </a:extLst>
              </a:tr>
              <a:tr h="324164">
                <a:tc>
                  <a:txBody>
                    <a:bodyPr/>
                    <a:lstStyle/>
                    <a:p>
                      <a:r>
                        <a:rPr lang="ro-RO" dirty="0"/>
                        <a:t>Andrei</a:t>
                      </a:r>
                      <a:endParaRPr lang="en-US" dirty="0"/>
                    </a:p>
                  </a:txBody>
                  <a:tcPr/>
                </a:tc>
                <a:tc>
                  <a:txBody>
                    <a:bodyPr/>
                    <a:lstStyle/>
                    <a:p>
                      <a:pPr algn="ctr"/>
                      <a:r>
                        <a:rPr lang="ro-RO" dirty="0"/>
                        <a:t>210</a:t>
                      </a:r>
                      <a:endParaRPr lang="en-US" dirty="0"/>
                    </a:p>
                  </a:txBody>
                  <a:tcPr/>
                </a:tc>
                <a:tc>
                  <a:txBody>
                    <a:bodyPr/>
                    <a:lstStyle/>
                    <a:p>
                      <a:pPr algn="ctr"/>
                      <a:r>
                        <a:rPr lang="ro-RO" dirty="0"/>
                        <a:t>21%</a:t>
                      </a:r>
                      <a:endParaRPr lang="en-US" dirty="0"/>
                    </a:p>
                  </a:txBody>
                  <a:tcPr/>
                </a:tc>
                <a:tc>
                  <a:txBody>
                    <a:bodyPr/>
                    <a:lstStyle/>
                    <a:p>
                      <a:pPr algn="ctr"/>
                      <a:r>
                        <a:rPr lang="ro-RO" dirty="0"/>
                        <a:t>59%</a:t>
                      </a:r>
                      <a:endParaRPr lang="en-US" dirty="0"/>
                    </a:p>
                  </a:txBody>
                  <a:tcPr/>
                </a:tc>
                <a:extLst>
                  <a:ext uri="{0D108BD9-81ED-4DB2-BD59-A6C34878D82A}">
                    <a16:rowId xmlns:a16="http://schemas.microsoft.com/office/drawing/2014/main" val="381934750"/>
                  </a:ext>
                </a:extLst>
              </a:tr>
              <a:tr h="324164">
                <a:tc>
                  <a:txBody>
                    <a:bodyPr/>
                    <a:lstStyle/>
                    <a:p>
                      <a:r>
                        <a:rPr lang="ro-RO" dirty="0"/>
                        <a:t>Iulia</a:t>
                      </a:r>
                      <a:endParaRPr lang="en-US" dirty="0"/>
                    </a:p>
                  </a:txBody>
                  <a:tcPr/>
                </a:tc>
                <a:tc>
                  <a:txBody>
                    <a:bodyPr/>
                    <a:lstStyle/>
                    <a:p>
                      <a:pPr algn="ctr"/>
                      <a:r>
                        <a:rPr lang="ro-RO" dirty="0"/>
                        <a:t>410</a:t>
                      </a:r>
                      <a:endParaRPr lang="en-US" dirty="0"/>
                    </a:p>
                  </a:txBody>
                  <a:tcPr/>
                </a:tc>
                <a:tc>
                  <a:txBody>
                    <a:bodyPr/>
                    <a:lstStyle/>
                    <a:p>
                      <a:pPr algn="ctr"/>
                      <a:r>
                        <a:rPr lang="ro-RO" dirty="0"/>
                        <a:t>41%</a:t>
                      </a:r>
                      <a:endParaRPr lang="en-US" dirty="0"/>
                    </a:p>
                  </a:txBody>
                  <a:tcPr/>
                </a:tc>
                <a:tc>
                  <a:txBody>
                    <a:bodyPr/>
                    <a:lstStyle/>
                    <a:p>
                      <a:pPr algn="ctr"/>
                      <a:r>
                        <a:rPr lang="ro-RO" dirty="0"/>
                        <a:t>100%</a:t>
                      </a:r>
                      <a:endParaRPr lang="en-US" dirty="0"/>
                    </a:p>
                  </a:txBody>
                  <a:tcPr/>
                </a:tc>
                <a:extLst>
                  <a:ext uri="{0D108BD9-81ED-4DB2-BD59-A6C34878D82A}">
                    <a16:rowId xmlns:a16="http://schemas.microsoft.com/office/drawing/2014/main" val="3673316961"/>
                  </a:ext>
                </a:extLst>
              </a:tr>
              <a:tr h="324164">
                <a:tc>
                  <a:txBody>
                    <a:bodyPr/>
                    <a:lstStyle/>
                    <a:p>
                      <a:r>
                        <a:rPr lang="ro-RO" dirty="0"/>
                        <a:t>Total</a:t>
                      </a:r>
                      <a:endParaRPr lang="en-US" dirty="0"/>
                    </a:p>
                  </a:txBody>
                  <a:tcPr/>
                </a:tc>
                <a:tc>
                  <a:txBody>
                    <a:bodyPr/>
                    <a:lstStyle/>
                    <a:p>
                      <a:pPr algn="ctr"/>
                      <a:r>
                        <a:rPr lang="ro-RO" dirty="0"/>
                        <a:t>1000</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112625660"/>
                  </a:ext>
                </a:extLst>
              </a:tr>
            </a:tbl>
          </a:graphicData>
        </a:graphic>
      </p:graphicFrame>
      <p:sp>
        <p:nvSpPr>
          <p:cNvPr id="11" name="TextBox 10">
            <a:extLst>
              <a:ext uri="{FF2B5EF4-FFF2-40B4-BE49-F238E27FC236}">
                <a16:creationId xmlns:a16="http://schemas.microsoft.com/office/drawing/2014/main" id="{CA2E1B83-A818-41B3-8BB8-534F63B2BA04}"/>
              </a:ext>
            </a:extLst>
          </p:cNvPr>
          <p:cNvSpPr txBox="1"/>
          <p:nvPr/>
        </p:nvSpPr>
        <p:spPr>
          <a:xfrm>
            <a:off x="3940673" y="5181833"/>
            <a:ext cx="7610272" cy="307777"/>
          </a:xfrm>
          <a:prstGeom prst="rect">
            <a:avLst/>
          </a:prstGeom>
          <a:noFill/>
        </p:spPr>
        <p:txBody>
          <a:bodyPr wrap="square">
            <a:spAutoFit/>
          </a:bodyPr>
          <a:lstStyle/>
          <a:p>
            <a:pPr algn="just"/>
            <a:r>
              <a:rPr lang="ro-RO" altLang="en-US" sz="1400" dirty="0">
                <a:latin typeface="Palatino Linotype" panose="02040502050505030304" pitchFamily="18" charset="0"/>
              </a:rPr>
              <a:t>Reprezentați curba lui Lorenz și calculați coeficientul Gini. Interpretați rezultatele!</a:t>
            </a:r>
          </a:p>
        </p:txBody>
      </p:sp>
    </p:spTree>
    <p:extLst>
      <p:ext uri="{BB962C8B-B14F-4D97-AF65-F5344CB8AC3E}">
        <p14:creationId xmlns:p14="http://schemas.microsoft.com/office/powerpoint/2010/main" val="133386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2740758" y="167863"/>
            <a:ext cx="6710491"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Aplicație: Măsurarea inegalității economice – Coeficientul Gini</a:t>
            </a:r>
            <a:endParaRPr lang="en-US" i="1" dirty="0">
              <a:latin typeface="Palatino Linotype" panose="0204050205050503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254F52F-2FA2-4F5E-9635-4BC866B477D7}"/>
              </a:ext>
            </a:extLst>
          </p:cNvPr>
          <p:cNvPicPr>
            <a:picLocks noChangeAspect="1"/>
          </p:cNvPicPr>
          <p:nvPr/>
        </p:nvPicPr>
        <p:blipFill>
          <a:blip r:embed="rId2"/>
          <a:stretch>
            <a:fillRect/>
          </a:stretch>
        </p:blipFill>
        <p:spPr>
          <a:xfrm>
            <a:off x="5836148" y="2858350"/>
            <a:ext cx="6175783" cy="3712786"/>
          </a:xfrm>
          <a:prstGeom prst="rect">
            <a:avLst/>
          </a:prstGeom>
        </p:spPr>
      </p:pic>
      <p:sp>
        <p:nvSpPr>
          <p:cNvPr id="9" name="TextBox 8">
            <a:extLst>
              <a:ext uri="{FF2B5EF4-FFF2-40B4-BE49-F238E27FC236}">
                <a16:creationId xmlns:a16="http://schemas.microsoft.com/office/drawing/2014/main" id="{AF498BD4-251B-4226-9699-ABD1C55AF508}"/>
              </a:ext>
            </a:extLst>
          </p:cNvPr>
          <p:cNvSpPr txBox="1"/>
          <p:nvPr/>
        </p:nvSpPr>
        <p:spPr>
          <a:xfrm>
            <a:off x="339666" y="987507"/>
            <a:ext cx="5231575" cy="3539430"/>
          </a:xfrm>
          <a:prstGeom prst="rect">
            <a:avLst/>
          </a:prstGeom>
          <a:noFill/>
        </p:spPr>
        <p:txBody>
          <a:bodyPr wrap="square">
            <a:spAutoFit/>
          </a:bodyPr>
          <a:lstStyle/>
          <a:p>
            <a:pPr algn="just"/>
            <a:r>
              <a:rPr lang="ro-RO" altLang="en-US" sz="1400" dirty="0">
                <a:latin typeface="Palatino Linotype" panose="02040502050505030304" pitchFamily="18" charset="0"/>
              </a:rPr>
              <a:t>Plecând de la informațiile din tabelul precedent vom proiecta curba lui Lorenz în mediul excel. </a:t>
            </a:r>
          </a:p>
          <a:p>
            <a:pPr algn="just"/>
            <a:r>
              <a:rPr lang="ro-RO" altLang="en-US" sz="1400" dirty="0">
                <a:latin typeface="Palatino Linotype" panose="02040502050505030304" pitchFamily="18" charset="0"/>
              </a:rPr>
              <a:t>Pasul 1: Ne asigurăm ca avem calculate ponderea din populația totală pentru fiecare persoană și ponderea cumulată crescător a venitului.</a:t>
            </a:r>
          </a:p>
          <a:p>
            <a:pPr algn="just"/>
            <a:r>
              <a:rPr lang="ro-RO" altLang="en-US" sz="1400" dirty="0">
                <a:latin typeface="Palatino Linotype" panose="02040502050505030304" pitchFamily="18" charset="0"/>
              </a:rPr>
              <a:t>Pasul 2: Vom utiliza graficul de tip Scatter și selectăm Scatter with Smooth lines.</a:t>
            </a:r>
          </a:p>
          <a:p>
            <a:pPr algn="just"/>
            <a:r>
              <a:rPr lang="ro-RO" altLang="en-US" sz="1400" dirty="0">
                <a:latin typeface="Palatino Linotype" panose="02040502050505030304" pitchFamily="18" charset="0"/>
              </a:rPr>
              <a:t>Pasul 3: Vom adăuga pe grafic cele 2 serii de date (X și Y).</a:t>
            </a:r>
          </a:p>
          <a:p>
            <a:pPr algn="just"/>
            <a:r>
              <a:rPr lang="ro-RO" altLang="en-US" sz="1400" dirty="0">
                <a:latin typeface="Palatino Linotype" panose="02040502050505030304" pitchFamily="18" charset="0"/>
              </a:rPr>
              <a:t>Pasul 4: Seria X: Linia egalității perfecte, la valorile serie vom selecta valorile %populație și la seria Y tot aceste valori.</a:t>
            </a:r>
          </a:p>
          <a:p>
            <a:pPr algn="just"/>
            <a:r>
              <a:rPr lang="ro-RO" altLang="en-US" sz="1400" dirty="0">
                <a:latin typeface="Palatino Linotype" panose="02040502050505030304" pitchFamily="18" charset="0"/>
              </a:rPr>
              <a:t>Pasul 5: Construirea Curbei Lorenz: Se adaugă încă o serie pe care o vom denumi Curba Lorenz. La valorile axei X vom selecta %populație și la valorile axei Y vom selecta valorile % cumulată crescător a venitului.</a:t>
            </a:r>
          </a:p>
          <a:p>
            <a:pPr algn="just"/>
            <a:r>
              <a:rPr lang="ro-RO" altLang="en-US" sz="1400" dirty="0">
                <a:latin typeface="Palatino Linotype" panose="02040502050505030304" pitchFamily="18" charset="0"/>
              </a:rPr>
              <a:t>Pasul 6: Se mai fac câteva prelucrări de aspect. Rezultatul este în figura alăturată.</a:t>
            </a:r>
          </a:p>
        </p:txBody>
      </p:sp>
      <p:pic>
        <p:nvPicPr>
          <p:cNvPr id="13" name="Picture 2" descr="Bookish | Funny emoji, Smiley, Emoticons emojis">
            <a:extLst>
              <a:ext uri="{FF2B5EF4-FFF2-40B4-BE49-F238E27FC236}">
                <a16:creationId xmlns:a16="http://schemas.microsoft.com/office/drawing/2014/main" id="{ED23FAD0-0435-47A5-A155-BEF54EBE8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957" y="537195"/>
            <a:ext cx="1606063" cy="160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2740758" y="167863"/>
            <a:ext cx="6710491"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Aplicație: Măsurarea inegalității economice – Coeficientul Gini</a:t>
            </a:r>
            <a:endParaRPr lang="en-US" i="1" dirty="0">
              <a:latin typeface="Palatino Linotype" panose="0204050205050503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F498BD4-251B-4226-9699-ABD1C55AF508}"/>
              </a:ext>
            </a:extLst>
          </p:cNvPr>
          <p:cNvSpPr txBox="1"/>
          <p:nvPr/>
        </p:nvSpPr>
        <p:spPr>
          <a:xfrm>
            <a:off x="339666" y="987507"/>
            <a:ext cx="5231575" cy="1384995"/>
          </a:xfrm>
          <a:prstGeom prst="rect">
            <a:avLst/>
          </a:prstGeom>
          <a:noFill/>
        </p:spPr>
        <p:txBody>
          <a:bodyPr wrap="square">
            <a:spAutoFit/>
          </a:bodyPr>
          <a:lstStyle/>
          <a:p>
            <a:pPr algn="just"/>
            <a:r>
              <a:rPr lang="ro-RO" altLang="en-US" sz="1400" dirty="0">
                <a:latin typeface="Palatino Linotype" panose="02040502050505030304" pitchFamily="18" charset="0"/>
              </a:rPr>
              <a:t>Pe abscisă este reprezentat procentul cumulativ al gospodăriillor, în timp ce pe ordonată este reprezentat procentul cumulativ al veniturilor. Este necesară determinarea ariei de sub curba lui Lorentz. Pentru determinarea ariei de sub curba lui Lorenz vom calcula aria dreptunghiurilor de sub aceasta și aria triunghiurilor.</a:t>
            </a:r>
          </a:p>
        </p:txBody>
      </p:sp>
      <p:pic>
        <p:nvPicPr>
          <p:cNvPr id="13" name="Picture 2" descr="Bookish | Funny emoji, Smiley, Emoticons emojis">
            <a:extLst>
              <a:ext uri="{FF2B5EF4-FFF2-40B4-BE49-F238E27FC236}">
                <a16:creationId xmlns:a16="http://schemas.microsoft.com/office/drawing/2014/main" id="{ED23FAD0-0435-47A5-A155-BEF54EBE8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4957" y="537195"/>
            <a:ext cx="1606063" cy="16060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D76C4B8-ECA7-4364-AABA-0D1128F39584}"/>
              </a:ext>
            </a:extLst>
          </p:cNvPr>
          <p:cNvPicPr>
            <a:picLocks noChangeAspect="1"/>
          </p:cNvPicPr>
          <p:nvPr/>
        </p:nvPicPr>
        <p:blipFill>
          <a:blip r:embed="rId3"/>
          <a:stretch>
            <a:fillRect/>
          </a:stretch>
        </p:blipFill>
        <p:spPr>
          <a:xfrm>
            <a:off x="339667" y="2422935"/>
            <a:ext cx="5335270" cy="3676207"/>
          </a:xfrm>
          <a:prstGeom prst="rect">
            <a:avLst/>
          </a:prstGeom>
        </p:spPr>
      </p:pic>
      <p:cxnSp>
        <p:nvCxnSpPr>
          <p:cNvPr id="5" name="Straight Connector 4">
            <a:extLst>
              <a:ext uri="{FF2B5EF4-FFF2-40B4-BE49-F238E27FC236}">
                <a16:creationId xmlns:a16="http://schemas.microsoft.com/office/drawing/2014/main" id="{F743122A-E130-4256-A4C5-38A562254F17}"/>
              </a:ext>
            </a:extLst>
          </p:cNvPr>
          <p:cNvCxnSpPr/>
          <p:nvPr/>
        </p:nvCxnSpPr>
        <p:spPr>
          <a:xfrm>
            <a:off x="7060676" y="6004874"/>
            <a:ext cx="0" cy="94268"/>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1BD8B15F-1E2F-4972-A6E1-010AC7C4B59C}"/>
              </a:ext>
            </a:extLst>
          </p:cNvPr>
          <p:cNvCxnSpPr>
            <a:cxnSpLocks/>
          </p:cNvCxnSpPr>
          <p:nvPr/>
        </p:nvCxnSpPr>
        <p:spPr>
          <a:xfrm flipV="1">
            <a:off x="7901233" y="5580668"/>
            <a:ext cx="0" cy="518474"/>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8FDD75E-18F4-4D80-A1A6-8D5D2E5FBC30}"/>
              </a:ext>
            </a:extLst>
          </p:cNvPr>
          <p:cNvCxnSpPr>
            <a:cxnSpLocks/>
          </p:cNvCxnSpPr>
          <p:nvPr/>
        </p:nvCxnSpPr>
        <p:spPr>
          <a:xfrm flipV="1">
            <a:off x="8751216" y="4986779"/>
            <a:ext cx="0" cy="1112363"/>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CF3849E9-DA3D-4385-AB51-4DD6FFF7A073}"/>
              </a:ext>
            </a:extLst>
          </p:cNvPr>
          <p:cNvCxnSpPr>
            <a:cxnSpLocks/>
          </p:cNvCxnSpPr>
          <p:nvPr/>
        </p:nvCxnSpPr>
        <p:spPr>
          <a:xfrm flipV="1">
            <a:off x="9554065" y="4166647"/>
            <a:ext cx="0" cy="193249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C45CCE3D-9A9D-4A56-A125-F6446A4C0DFD}"/>
              </a:ext>
            </a:extLst>
          </p:cNvPr>
          <p:cNvCxnSpPr>
            <a:cxnSpLocks/>
          </p:cNvCxnSpPr>
          <p:nvPr/>
        </p:nvCxnSpPr>
        <p:spPr>
          <a:xfrm flipV="1">
            <a:off x="10394621" y="2912882"/>
            <a:ext cx="0" cy="3186261"/>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pic>
        <p:nvPicPr>
          <p:cNvPr id="19" name="Picture 18">
            <a:extLst>
              <a:ext uri="{FF2B5EF4-FFF2-40B4-BE49-F238E27FC236}">
                <a16:creationId xmlns:a16="http://schemas.microsoft.com/office/drawing/2014/main" id="{E50FF3CF-C5FF-42E9-BC49-60925870A767}"/>
              </a:ext>
            </a:extLst>
          </p:cNvPr>
          <p:cNvPicPr>
            <a:picLocks noChangeAspect="1"/>
          </p:cNvPicPr>
          <p:nvPr/>
        </p:nvPicPr>
        <p:blipFill>
          <a:blip r:embed="rId4"/>
          <a:stretch>
            <a:fillRect/>
          </a:stretch>
        </p:blipFill>
        <p:spPr>
          <a:xfrm>
            <a:off x="5903096" y="2422935"/>
            <a:ext cx="6175783" cy="3712786"/>
          </a:xfrm>
          <a:prstGeom prst="rect">
            <a:avLst/>
          </a:prstGeom>
        </p:spPr>
      </p:pic>
      <p:cxnSp>
        <p:nvCxnSpPr>
          <p:cNvPr id="21" name="Straight Connector 20">
            <a:extLst>
              <a:ext uri="{FF2B5EF4-FFF2-40B4-BE49-F238E27FC236}">
                <a16:creationId xmlns:a16="http://schemas.microsoft.com/office/drawing/2014/main" id="{49C6B36C-CAD5-4A22-A3F6-1784B2D72C5B}"/>
              </a:ext>
            </a:extLst>
          </p:cNvPr>
          <p:cNvCxnSpPr/>
          <p:nvPr/>
        </p:nvCxnSpPr>
        <p:spPr>
          <a:xfrm>
            <a:off x="6268825" y="5839905"/>
            <a:ext cx="412579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AE89C550-E354-4758-932B-1DA66256FC9C}"/>
              </a:ext>
            </a:extLst>
          </p:cNvPr>
          <p:cNvCxnSpPr/>
          <p:nvPr/>
        </p:nvCxnSpPr>
        <p:spPr>
          <a:xfrm>
            <a:off x="10394621" y="2582944"/>
            <a:ext cx="0" cy="3256961"/>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253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2740758" y="167863"/>
            <a:ext cx="6710491"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Aplicație: Măsurarea inegalității economice – Coeficientul Gini</a:t>
            </a:r>
            <a:endParaRPr lang="en-US" i="1" dirty="0">
              <a:latin typeface="Palatino Linotype" panose="0204050205050503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F498BD4-251B-4226-9699-ABD1C55AF508}"/>
                  </a:ext>
                </a:extLst>
              </p:cNvPr>
              <p:cNvSpPr txBox="1"/>
              <p:nvPr/>
            </p:nvSpPr>
            <p:spPr>
              <a:xfrm>
                <a:off x="0" y="654466"/>
                <a:ext cx="8447508" cy="4269374"/>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ro-RO" altLang="en-US" sz="1400" i="1" smtClean="0">
                              <a:latin typeface="Cambria Math" panose="02040503050406030204" pitchFamily="18" charset="0"/>
                            </a:rPr>
                          </m:ctrlPr>
                        </m:sSubPr>
                        <m:e>
                          <m:r>
                            <a:rPr lang="el-GR" altLang="en-US" sz="1400" i="1">
                              <a:latin typeface="Cambria Math" panose="02040503050406030204" pitchFamily="18" charset="0"/>
                              <a:ea typeface="Cambria Math" panose="02040503050406030204" pitchFamily="18" charset="0"/>
                            </a:rPr>
                            <m:t>𝒜</m:t>
                          </m:r>
                        </m:e>
                        <m:sub>
                          <m:r>
                            <a:rPr lang="ro-RO" altLang="en-US" sz="1400" b="0" i="1" smtClean="0">
                              <a:latin typeface="Cambria Math" panose="02040503050406030204" pitchFamily="18" charset="0"/>
                              <a:ea typeface="Cambria Math" panose="02040503050406030204" pitchFamily="18" charset="0"/>
                            </a:rPr>
                            <m:t>𝑀𝑃𝑁</m:t>
                          </m:r>
                        </m:sub>
                      </m:sSub>
                      <m:r>
                        <a:rPr lang="ro-RO" altLang="en-US" sz="1400" b="0" i="1" smtClean="0">
                          <a:latin typeface="Cambria Math" panose="02040503050406030204" pitchFamily="18" charset="0"/>
                        </a:rPr>
                        <m:t>=</m:t>
                      </m:r>
                      <m:f>
                        <m:fPr>
                          <m:ctrlPr>
                            <a:rPr lang="ro-RO" altLang="en-US" sz="1400" b="0" i="1" smtClean="0">
                              <a:latin typeface="Cambria Math" panose="02040503050406030204" pitchFamily="18" charset="0"/>
                            </a:rPr>
                          </m:ctrlPr>
                        </m:fPr>
                        <m:num>
                          <m:r>
                            <a:rPr lang="ro-RO" altLang="en-US" sz="1400" b="0" i="1" smtClean="0">
                              <a:latin typeface="Cambria Math" panose="02040503050406030204" pitchFamily="18" charset="0"/>
                            </a:rPr>
                            <m:t>0,03+0</m:t>
                          </m:r>
                        </m:num>
                        <m:den>
                          <m:r>
                            <a:rPr lang="ro-RO" altLang="en-US" sz="1400" b="0" i="1" smtClean="0">
                              <a:latin typeface="Cambria Math" panose="02040503050406030204" pitchFamily="18" charset="0"/>
                            </a:rPr>
                            <m:t>2</m:t>
                          </m:r>
                        </m:den>
                      </m:f>
                      <m:r>
                        <a:rPr lang="ro-RO" altLang="en-US" sz="1400" b="0" i="1" smtClean="0">
                          <a:latin typeface="Cambria Math" panose="02040503050406030204" pitchFamily="18" charset="0"/>
                        </a:rPr>
                        <m:t>∗0,2+</m:t>
                      </m:r>
                      <m:f>
                        <m:fPr>
                          <m:ctrlPr>
                            <a:rPr lang="ro-RO" altLang="en-US" sz="1400" b="0" i="1" smtClean="0">
                              <a:latin typeface="Cambria Math" panose="02040503050406030204" pitchFamily="18" charset="0"/>
                            </a:rPr>
                          </m:ctrlPr>
                        </m:fPr>
                        <m:num>
                          <m:r>
                            <a:rPr lang="ro-RO" altLang="en-US" sz="1400" b="0" i="1" smtClean="0">
                              <a:latin typeface="Cambria Math" panose="02040503050406030204" pitchFamily="18" charset="0"/>
                            </a:rPr>
                            <m:t>0,17+0,03</m:t>
                          </m:r>
                        </m:num>
                        <m:den>
                          <m:r>
                            <a:rPr lang="ro-RO" altLang="en-US" sz="1400" b="0" i="1" smtClean="0">
                              <a:latin typeface="Cambria Math" panose="02040503050406030204" pitchFamily="18" charset="0"/>
                            </a:rPr>
                            <m:t>2</m:t>
                          </m:r>
                        </m:den>
                      </m:f>
                      <m:r>
                        <a:rPr lang="ro-RO" altLang="en-US" sz="1400" b="0" i="1" smtClean="0">
                          <a:latin typeface="Cambria Math" panose="02040503050406030204" pitchFamily="18" charset="0"/>
                        </a:rPr>
                        <m:t>∗0,2+</m:t>
                      </m:r>
                      <m:f>
                        <m:fPr>
                          <m:ctrlPr>
                            <a:rPr lang="ro-RO" altLang="en-US" sz="1400" b="0" i="1" smtClean="0">
                              <a:latin typeface="Cambria Math" panose="02040503050406030204" pitchFamily="18" charset="0"/>
                            </a:rPr>
                          </m:ctrlPr>
                        </m:fPr>
                        <m:num>
                          <m:r>
                            <a:rPr lang="ro-RO" altLang="en-US" sz="1400" b="0" i="1" smtClean="0">
                              <a:latin typeface="Cambria Math" panose="02040503050406030204" pitchFamily="18" charset="0"/>
                            </a:rPr>
                            <m:t>0,35+0,17</m:t>
                          </m:r>
                        </m:num>
                        <m:den>
                          <m:r>
                            <a:rPr lang="ro-RO" altLang="en-US" sz="1400" b="0" i="1" smtClean="0">
                              <a:latin typeface="Cambria Math" panose="02040503050406030204" pitchFamily="18" charset="0"/>
                            </a:rPr>
                            <m:t>2</m:t>
                          </m:r>
                        </m:den>
                      </m:f>
                      <m:r>
                        <a:rPr lang="ro-RO" altLang="en-US" sz="1400" b="0" i="1" smtClean="0">
                          <a:latin typeface="Cambria Math" panose="02040503050406030204" pitchFamily="18" charset="0"/>
                        </a:rPr>
                        <m:t>∗0,2+</m:t>
                      </m:r>
                      <m:f>
                        <m:fPr>
                          <m:ctrlPr>
                            <a:rPr lang="ro-RO" altLang="en-US" sz="1400" b="0" i="1" smtClean="0">
                              <a:latin typeface="Cambria Math" panose="02040503050406030204" pitchFamily="18" charset="0"/>
                            </a:rPr>
                          </m:ctrlPr>
                        </m:fPr>
                        <m:num>
                          <m:r>
                            <a:rPr lang="ro-RO" altLang="en-US" sz="1400" b="0" i="1" smtClean="0">
                              <a:latin typeface="Cambria Math" panose="02040503050406030204" pitchFamily="18" charset="0"/>
                            </a:rPr>
                            <m:t>0,60+0,35</m:t>
                          </m:r>
                        </m:num>
                        <m:den>
                          <m:r>
                            <a:rPr lang="ro-RO" altLang="en-US" sz="1400" b="0" i="1" smtClean="0">
                              <a:latin typeface="Cambria Math" panose="02040503050406030204" pitchFamily="18" charset="0"/>
                            </a:rPr>
                            <m:t>2</m:t>
                          </m:r>
                        </m:den>
                      </m:f>
                      <m:r>
                        <a:rPr lang="ro-RO" altLang="en-US" sz="1400" b="0" i="1" smtClean="0">
                          <a:latin typeface="Cambria Math" panose="02040503050406030204" pitchFamily="18" charset="0"/>
                        </a:rPr>
                        <m:t>∗0,2+</m:t>
                      </m:r>
                      <m:f>
                        <m:fPr>
                          <m:ctrlPr>
                            <a:rPr lang="ro-RO" altLang="en-US" sz="1400" b="0" i="1" smtClean="0">
                              <a:latin typeface="Cambria Math" panose="02040503050406030204" pitchFamily="18" charset="0"/>
                            </a:rPr>
                          </m:ctrlPr>
                        </m:fPr>
                        <m:num>
                          <m:r>
                            <a:rPr lang="ro-RO" altLang="en-US" sz="1400" b="0" i="1" smtClean="0">
                              <a:latin typeface="Cambria Math" panose="02040503050406030204" pitchFamily="18" charset="0"/>
                            </a:rPr>
                            <m:t>1+0,60</m:t>
                          </m:r>
                        </m:num>
                        <m:den>
                          <m:r>
                            <a:rPr lang="ro-RO" altLang="en-US" sz="1400" b="0" i="1" smtClean="0">
                              <a:latin typeface="Cambria Math" panose="02040503050406030204" pitchFamily="18" charset="0"/>
                            </a:rPr>
                            <m:t>2</m:t>
                          </m:r>
                        </m:den>
                      </m:f>
                      <m:r>
                        <a:rPr lang="ro-RO" altLang="en-US" sz="1400" b="0" i="1" smtClean="0">
                          <a:latin typeface="Cambria Math" panose="02040503050406030204" pitchFamily="18" charset="0"/>
                        </a:rPr>
                        <m:t>∗0,2</m:t>
                      </m:r>
                    </m:oMath>
                  </m:oMathPara>
                </a14:m>
                <a:endParaRPr lang="ro-RO" altLang="en-US" sz="1400" dirty="0">
                  <a:latin typeface="Palatino Linotype" panose="02040502050505030304" pitchFamily="18" charset="0"/>
                </a:endParaRPr>
              </a:p>
              <a:p>
                <a:pPr algn="just"/>
                <a14:m>
                  <m:oMath xmlns:m="http://schemas.openxmlformats.org/officeDocument/2006/math">
                    <m:sSub>
                      <m:sSubPr>
                        <m:ctrlPr>
                          <a:rPr lang="ro-RO" altLang="en-US" sz="1400" i="1" smtClean="0">
                            <a:latin typeface="Cambria Math" panose="02040503050406030204" pitchFamily="18" charset="0"/>
                          </a:rPr>
                        </m:ctrlPr>
                      </m:sSubPr>
                      <m:e>
                        <m:r>
                          <a:rPr lang="el-GR" altLang="en-US" sz="1400" i="1">
                            <a:latin typeface="Cambria Math" panose="02040503050406030204" pitchFamily="18" charset="0"/>
                            <a:ea typeface="Cambria Math" panose="02040503050406030204" pitchFamily="18" charset="0"/>
                          </a:rPr>
                          <m:t>𝒜</m:t>
                        </m:r>
                      </m:e>
                      <m:sub>
                        <m:r>
                          <a:rPr lang="ro-RO" altLang="en-US" sz="1400" b="0" i="1" smtClean="0">
                            <a:latin typeface="Cambria Math" panose="02040503050406030204" pitchFamily="18" charset="0"/>
                            <a:ea typeface="Cambria Math" panose="02040503050406030204" pitchFamily="18" charset="0"/>
                          </a:rPr>
                          <m:t>𝑀𝑃𝑁</m:t>
                        </m:r>
                      </m:sub>
                    </m:sSub>
                    <m:r>
                      <a:rPr lang="ro-RO" altLang="en-US" sz="1400" b="0" i="1" smtClean="0">
                        <a:latin typeface="Cambria Math" panose="02040503050406030204" pitchFamily="18" charset="0"/>
                        <a:ea typeface="Cambria Math" panose="02040503050406030204" pitchFamily="18" charset="0"/>
                      </a:rPr>
                      <m:t>=0,03+0,02+0,052+0,095+0,16=0,33</m:t>
                    </m:r>
                  </m:oMath>
                </a14:m>
                <a:r>
                  <a:rPr lang="ro-RO" altLang="en-US" sz="1400" dirty="0">
                    <a:latin typeface="Palatino Linotype" panose="02040502050505030304" pitchFamily="18" charset="0"/>
                  </a:rPr>
                  <a:t> (Aria de sub curba lui Lorenz)</a:t>
                </a:r>
              </a:p>
              <a:p>
                <a:pPr algn="just"/>
                <a:r>
                  <a:rPr lang="ro-RO" altLang="en-US" sz="1400" dirty="0">
                    <a:latin typeface="Palatino Linotype" panose="02040502050505030304" pitchFamily="18" charset="0"/>
                  </a:rPr>
                  <a:t>Se scade aria de sub curba lui Lorentz din aria de sub prima bisectoare. Prima bisectoare reprezintă dreapta echității în distribuirii venitului.</a:t>
                </a:r>
              </a:p>
              <a:p>
                <a:pPr algn="just"/>
                <a:endParaRPr lang="ro-RO" altLang="en-US" sz="1400" dirty="0">
                  <a:latin typeface="Palatino Linotype" panose="02040502050505030304" pitchFamily="18" charset="0"/>
                </a:endParaRPr>
              </a:p>
              <a:p>
                <a:pPr algn="just"/>
                <a:r>
                  <a:rPr lang="ro-RO" altLang="en-US" sz="1400" dirty="0">
                    <a:latin typeface="Palatino Linotype" panose="02040502050505030304" pitchFamily="18" charset="0"/>
                  </a:rPr>
                  <a:t>Aria zonei A = 0,5 - </a:t>
                </a:r>
                <a14:m>
                  <m:oMath xmlns:m="http://schemas.openxmlformats.org/officeDocument/2006/math">
                    <m:sSub>
                      <m:sSubPr>
                        <m:ctrlPr>
                          <a:rPr lang="ro-RO" altLang="en-US" sz="1400" i="1" smtClean="0">
                            <a:latin typeface="Cambria Math" panose="02040503050406030204" pitchFamily="18" charset="0"/>
                          </a:rPr>
                        </m:ctrlPr>
                      </m:sSubPr>
                      <m:e>
                        <m:r>
                          <a:rPr lang="el-GR" altLang="en-US" sz="1400" i="1">
                            <a:latin typeface="Cambria Math" panose="02040503050406030204" pitchFamily="18" charset="0"/>
                            <a:ea typeface="Cambria Math" panose="02040503050406030204" pitchFamily="18" charset="0"/>
                          </a:rPr>
                          <m:t>𝒜</m:t>
                        </m:r>
                      </m:e>
                      <m:sub>
                        <m:r>
                          <a:rPr lang="ro-RO" altLang="en-US" sz="1400" b="0" i="1" smtClean="0">
                            <a:latin typeface="Cambria Math" panose="02040503050406030204" pitchFamily="18" charset="0"/>
                            <a:ea typeface="Cambria Math" panose="02040503050406030204" pitchFamily="18" charset="0"/>
                          </a:rPr>
                          <m:t>𝑀𝑃𝑁</m:t>
                        </m:r>
                      </m:sub>
                    </m:sSub>
                  </m:oMath>
                </a14:m>
                <a:r>
                  <a:rPr lang="ro-RO" altLang="en-US" sz="1400" dirty="0">
                    <a:latin typeface="Palatino Linotype" panose="02040502050505030304" pitchFamily="18" charset="0"/>
                  </a:rPr>
                  <a:t>=0,5-0,33=0,17 (aria hașurată cu liniile galbene)</a:t>
                </a:r>
              </a:p>
              <a:p>
                <a:pPr algn="just"/>
                <a:endParaRPr lang="ro-RO" altLang="en-US" sz="1400" dirty="0">
                  <a:latin typeface="Palatino Linotype" panose="02040502050505030304" pitchFamily="18" charset="0"/>
                </a:endParaRPr>
              </a:p>
              <a:p>
                <a:pPr algn="just"/>
                <a:r>
                  <a:rPr lang="ro-RO" altLang="en-US" sz="1400" dirty="0">
                    <a:latin typeface="Palatino Linotype" panose="02040502050505030304" pitchFamily="18" charset="0"/>
                  </a:rPr>
                  <a:t>Coeficientul Gini se determină ca raport dintre aria aflată între</a:t>
                </a:r>
              </a:p>
              <a:p>
                <a:pPr algn="just"/>
                <a:r>
                  <a:rPr lang="ro-RO" altLang="en-US" sz="1400" dirty="0">
                    <a:latin typeface="Palatino Linotype" panose="02040502050505030304" pitchFamily="18" charset="0"/>
                  </a:rPr>
                  <a:t>prima bisectoare și curba lui Lorentz și aria de sub prima bisectoare sau</a:t>
                </a:r>
              </a:p>
              <a:p>
                <a:pPr algn="just"/>
                <a:r>
                  <a:rPr lang="ro-RO" altLang="en-US" sz="1400" dirty="0">
                    <a:latin typeface="Palatino Linotype" panose="02040502050505030304" pitchFamily="18" charset="0"/>
                  </a:rPr>
                  <a:t>Conform formulei din slide-urile anterioare.</a:t>
                </a:r>
              </a:p>
              <a:p>
                <a:pPr algn="just"/>
                <a:endParaRPr lang="ro-RO" altLang="en-US" sz="1400" dirty="0">
                  <a:latin typeface="Palatino Linotype" panose="02040502050505030304" pitchFamily="18" charset="0"/>
                </a:endParaRPr>
              </a:p>
              <a:p>
                <a:pPr algn="just"/>
                <a14:m>
                  <m:oMath xmlns:m="http://schemas.openxmlformats.org/officeDocument/2006/math">
                    <m:r>
                      <a:rPr lang="ro-RO" altLang="en-US" sz="1400" b="0" i="1" smtClean="0">
                        <a:latin typeface="Cambria Math" panose="02040503050406030204" pitchFamily="18" charset="0"/>
                      </a:rPr>
                      <m:t>𝐺𝑖𝑛𝑖</m:t>
                    </m:r>
                    <m:r>
                      <a:rPr lang="ro-RO" altLang="en-US" sz="1400" b="0" i="1" smtClean="0">
                        <a:latin typeface="Cambria Math" panose="02040503050406030204" pitchFamily="18" charset="0"/>
                      </a:rPr>
                      <m:t>=</m:t>
                    </m:r>
                    <m:f>
                      <m:fPr>
                        <m:ctrlPr>
                          <a:rPr lang="ro-RO" altLang="en-US" sz="1400" b="0" i="1" smtClean="0">
                            <a:latin typeface="Cambria Math" panose="02040503050406030204" pitchFamily="18" charset="0"/>
                          </a:rPr>
                        </m:ctrlPr>
                      </m:fPr>
                      <m:num>
                        <m:r>
                          <a:rPr lang="ro-RO" altLang="en-US" sz="1400" b="0" i="1" smtClean="0">
                            <a:latin typeface="Cambria Math" panose="02040503050406030204" pitchFamily="18" charset="0"/>
                          </a:rPr>
                          <m:t>0,17</m:t>
                        </m:r>
                      </m:num>
                      <m:den>
                        <m:r>
                          <a:rPr lang="ro-RO" altLang="en-US" sz="1400" b="0" i="1" smtClean="0">
                            <a:latin typeface="Cambria Math" panose="02040503050406030204" pitchFamily="18" charset="0"/>
                          </a:rPr>
                          <m:t>0,17+0,33</m:t>
                        </m:r>
                      </m:den>
                    </m:f>
                    <m:r>
                      <a:rPr lang="ro-RO" altLang="en-US" sz="1400" b="0" i="1" smtClean="0">
                        <a:latin typeface="Cambria Math" panose="02040503050406030204" pitchFamily="18" charset="0"/>
                      </a:rPr>
                      <m:t>=0,34</m:t>
                    </m:r>
                  </m:oMath>
                </a14:m>
                <a:r>
                  <a:rPr lang="ro-RO" altLang="en-US" sz="1400" dirty="0">
                    <a:latin typeface="Palatino Linotype" panose="02040502050505030304" pitchFamily="18" charset="0"/>
                  </a:rPr>
                  <a:t> sau </a:t>
                </a:r>
                <a14:m>
                  <m:oMath xmlns:m="http://schemas.openxmlformats.org/officeDocument/2006/math">
                    <m:r>
                      <a:rPr lang="ro-RO" altLang="en-US" sz="1400" i="1">
                        <a:latin typeface="Cambria Math" panose="02040503050406030204" pitchFamily="18" charset="0"/>
                      </a:rPr>
                      <m:t>𝐺𝑖𝑛𝑖</m:t>
                    </m:r>
                    <m:r>
                      <a:rPr lang="ro-RO" altLang="en-US" sz="1400" b="0" i="1" smtClean="0">
                        <a:latin typeface="Cambria Math" panose="02040503050406030204" pitchFamily="18" charset="0"/>
                      </a:rPr>
                      <m:t>=</m:t>
                    </m:r>
                    <m:f>
                      <m:fPr>
                        <m:ctrlPr>
                          <a:rPr lang="ro-RO" altLang="en-US" sz="1400" b="0" i="1" smtClean="0">
                            <a:latin typeface="Cambria Math" panose="02040503050406030204" pitchFamily="18" charset="0"/>
                          </a:rPr>
                        </m:ctrlPr>
                      </m:fPr>
                      <m:num>
                        <m:r>
                          <a:rPr lang="ro-RO" altLang="en-US" sz="1400" b="0" i="1" smtClean="0">
                            <a:latin typeface="Cambria Math" panose="02040503050406030204" pitchFamily="18" charset="0"/>
                          </a:rPr>
                          <m:t>0,17</m:t>
                        </m:r>
                      </m:num>
                      <m:den>
                        <m:r>
                          <a:rPr lang="ro-RO" altLang="en-US" sz="1400" b="0" i="1" smtClean="0">
                            <a:latin typeface="Cambria Math" panose="02040503050406030204" pitchFamily="18" charset="0"/>
                          </a:rPr>
                          <m:t>0,5</m:t>
                        </m:r>
                      </m:den>
                    </m:f>
                    <m:r>
                      <a:rPr lang="ro-RO" altLang="en-US" sz="1400" b="0" i="1" smtClean="0">
                        <a:latin typeface="Cambria Math" panose="02040503050406030204" pitchFamily="18" charset="0"/>
                      </a:rPr>
                      <m:t>=0,34</m:t>
                    </m:r>
                  </m:oMath>
                </a14:m>
                <a:endParaRPr lang="ro-RO" altLang="en-US" sz="1400" dirty="0">
                  <a:latin typeface="Palatino Linotype" panose="02040502050505030304" pitchFamily="18" charset="0"/>
                </a:endParaRPr>
              </a:p>
              <a:p>
                <a:pPr algn="just"/>
                <a:endParaRPr lang="ro-RO" altLang="en-US" sz="1400" dirty="0">
                  <a:latin typeface="Palatino Linotype" panose="02040502050505030304" pitchFamily="18" charset="0"/>
                </a:endParaRPr>
              </a:p>
              <a:p>
                <a:pPr algn="just"/>
                <a:r>
                  <a:rPr lang="ro-RO" altLang="en-US" sz="1400" dirty="0">
                    <a:latin typeface="Palatino Linotype" panose="02040502050505030304" pitchFamily="18" charset="0"/>
                  </a:rPr>
                  <a:t>În acest caz, Coeficientul Gini indică inechitatea distribuirii venitului.</a:t>
                </a:r>
              </a:p>
              <a:p>
                <a:pPr algn="just"/>
                <a:r>
                  <a:rPr lang="ro-RO" altLang="en-US" sz="1400" dirty="0">
                    <a:latin typeface="Palatino Linotype" panose="02040502050505030304" pitchFamily="18" charset="0"/>
                  </a:rPr>
                  <a:t>O valoare mare a acestuia prezintă situația când avuția este</a:t>
                </a:r>
              </a:p>
              <a:p>
                <a:pPr algn="just"/>
                <a:r>
                  <a:rPr lang="ro-RO" altLang="en-US" sz="1400" dirty="0">
                    <a:latin typeface="Palatino Linotype" panose="02040502050505030304" pitchFamily="18" charset="0"/>
                  </a:rPr>
                  <a:t>deținută de puține persoane, în timp ce o valoare scăzută a acestuia</a:t>
                </a:r>
              </a:p>
              <a:p>
                <a:pPr algn="just"/>
                <a:r>
                  <a:rPr lang="ro-RO" altLang="en-US" sz="1400" dirty="0">
                    <a:latin typeface="Palatino Linotype" panose="02040502050505030304" pitchFamily="18" charset="0"/>
                  </a:rPr>
                  <a:t>indică o distribuție echitabilă. </a:t>
                </a:r>
              </a:p>
              <a:p>
                <a:pPr algn="just"/>
                <a:r>
                  <a:rPr lang="ro-RO" altLang="en-US" sz="1400" dirty="0">
                    <a:latin typeface="Palatino Linotype" panose="02040502050505030304" pitchFamily="18" charset="0"/>
                  </a:rPr>
                  <a:t> </a:t>
                </a:r>
              </a:p>
            </p:txBody>
          </p:sp>
        </mc:Choice>
        <mc:Fallback xmlns="">
          <p:sp>
            <p:nvSpPr>
              <p:cNvPr id="9" name="TextBox 8">
                <a:extLst>
                  <a:ext uri="{FF2B5EF4-FFF2-40B4-BE49-F238E27FC236}">
                    <a16:creationId xmlns:a16="http://schemas.microsoft.com/office/drawing/2014/main" id="{AF498BD4-251B-4226-9699-ABD1C55AF508}"/>
                  </a:ext>
                </a:extLst>
              </p:cNvPr>
              <p:cNvSpPr txBox="1">
                <a:spLocks noRot="1" noChangeAspect="1" noMove="1" noResize="1" noEditPoints="1" noAdjustHandles="1" noChangeArrowheads="1" noChangeShapeType="1" noTextEdit="1"/>
              </p:cNvSpPr>
              <p:nvPr/>
            </p:nvSpPr>
            <p:spPr>
              <a:xfrm>
                <a:off x="0" y="654466"/>
                <a:ext cx="8447508" cy="4269374"/>
              </a:xfrm>
              <a:prstGeom prst="rect">
                <a:avLst/>
              </a:prstGeom>
              <a:blipFill>
                <a:blip r:embed="rId2"/>
                <a:stretch>
                  <a:fillRect l="-216" r="-216"/>
                </a:stretch>
              </a:blipFill>
            </p:spPr>
            <p:txBody>
              <a:bodyPr/>
              <a:lstStyle/>
              <a:p>
                <a:r>
                  <a:rPr lang="en-US">
                    <a:noFill/>
                  </a:rPr>
                  <a:t> </a:t>
                </a:r>
              </a:p>
            </p:txBody>
          </p:sp>
        </mc:Fallback>
      </mc:AlternateContent>
      <p:pic>
        <p:nvPicPr>
          <p:cNvPr id="13" name="Picture 2" descr="Bookish | Funny emoji, Smiley, Emoticons emojis">
            <a:extLst>
              <a:ext uri="{FF2B5EF4-FFF2-40B4-BE49-F238E27FC236}">
                <a16:creationId xmlns:a16="http://schemas.microsoft.com/office/drawing/2014/main" id="{ED23FAD0-0435-47A5-A155-BEF54EBE8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233" y="0"/>
            <a:ext cx="1606063" cy="16060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DE3D16F-7506-4DD8-AF6B-AC8E43E69C63}"/>
              </a:ext>
            </a:extLst>
          </p:cNvPr>
          <p:cNvPicPr>
            <a:picLocks noChangeAspect="1"/>
          </p:cNvPicPr>
          <p:nvPr/>
        </p:nvPicPr>
        <p:blipFill>
          <a:blip r:embed="rId4"/>
          <a:stretch>
            <a:fillRect/>
          </a:stretch>
        </p:blipFill>
        <p:spPr>
          <a:xfrm>
            <a:off x="5799402" y="1695021"/>
            <a:ext cx="6175783" cy="3712786"/>
          </a:xfrm>
          <a:prstGeom prst="rect">
            <a:avLst/>
          </a:prstGeom>
        </p:spPr>
      </p:pic>
      <p:cxnSp>
        <p:nvCxnSpPr>
          <p:cNvPr id="18" name="Straight Connector 17">
            <a:extLst>
              <a:ext uri="{FF2B5EF4-FFF2-40B4-BE49-F238E27FC236}">
                <a16:creationId xmlns:a16="http://schemas.microsoft.com/office/drawing/2014/main" id="{2261FA52-4571-4100-ADAE-458043C3396B}"/>
              </a:ext>
            </a:extLst>
          </p:cNvPr>
          <p:cNvCxnSpPr/>
          <p:nvPr/>
        </p:nvCxnSpPr>
        <p:spPr>
          <a:xfrm>
            <a:off x="6165131" y="5111991"/>
            <a:ext cx="412579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5FB6FACA-1F30-4C4B-ACEC-DEE0276C06B2}"/>
              </a:ext>
            </a:extLst>
          </p:cNvPr>
          <p:cNvCxnSpPr/>
          <p:nvPr/>
        </p:nvCxnSpPr>
        <p:spPr>
          <a:xfrm>
            <a:off x="10290927" y="1855030"/>
            <a:ext cx="0" cy="3256961"/>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 name="Straight Connector 2">
            <a:extLst>
              <a:ext uri="{FF2B5EF4-FFF2-40B4-BE49-F238E27FC236}">
                <a16:creationId xmlns:a16="http://schemas.microsoft.com/office/drawing/2014/main" id="{8098E2CF-EE36-4A49-AE17-6D20209EE419}"/>
              </a:ext>
            </a:extLst>
          </p:cNvPr>
          <p:cNvCxnSpPr>
            <a:cxnSpLocks/>
          </p:cNvCxnSpPr>
          <p:nvPr/>
        </p:nvCxnSpPr>
        <p:spPr>
          <a:xfrm>
            <a:off x="6504496" y="4833900"/>
            <a:ext cx="292230" cy="20695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FE02DD2F-61E4-4431-B801-7CE3A1429F0A}"/>
              </a:ext>
            </a:extLst>
          </p:cNvPr>
          <p:cNvCxnSpPr>
            <a:cxnSpLocks/>
          </p:cNvCxnSpPr>
          <p:nvPr/>
        </p:nvCxnSpPr>
        <p:spPr>
          <a:xfrm>
            <a:off x="6796727" y="4633983"/>
            <a:ext cx="387192" cy="278091"/>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2A437C32-8A3D-4C61-8068-46F8FAADC532}"/>
              </a:ext>
            </a:extLst>
          </p:cNvPr>
          <p:cNvCxnSpPr>
            <a:cxnSpLocks/>
          </p:cNvCxnSpPr>
          <p:nvPr/>
        </p:nvCxnSpPr>
        <p:spPr>
          <a:xfrm>
            <a:off x="7107810" y="4421171"/>
            <a:ext cx="405858" cy="294861"/>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EA9947C9-78A8-4266-BA23-E36DCE2E7F2A}"/>
              </a:ext>
            </a:extLst>
          </p:cNvPr>
          <p:cNvCxnSpPr>
            <a:cxnSpLocks/>
          </p:cNvCxnSpPr>
          <p:nvPr/>
        </p:nvCxnSpPr>
        <p:spPr>
          <a:xfrm>
            <a:off x="7372988" y="4167797"/>
            <a:ext cx="457089" cy="359137"/>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
        <p:nvSpPr>
          <p:cNvPr id="35" name="TextBox 34">
            <a:extLst>
              <a:ext uri="{FF2B5EF4-FFF2-40B4-BE49-F238E27FC236}">
                <a16:creationId xmlns:a16="http://schemas.microsoft.com/office/drawing/2014/main" id="{A94D4626-7E74-4052-868A-72D4A2803498}"/>
              </a:ext>
            </a:extLst>
          </p:cNvPr>
          <p:cNvSpPr txBox="1"/>
          <p:nvPr/>
        </p:nvSpPr>
        <p:spPr>
          <a:xfrm>
            <a:off x="6053232" y="4596581"/>
            <a:ext cx="320511" cy="369332"/>
          </a:xfrm>
          <a:prstGeom prst="rect">
            <a:avLst/>
          </a:prstGeom>
          <a:noFill/>
        </p:spPr>
        <p:txBody>
          <a:bodyPr wrap="square" rtlCol="0">
            <a:spAutoFit/>
          </a:bodyPr>
          <a:lstStyle/>
          <a:p>
            <a:r>
              <a:rPr lang="ro-RO" dirty="0">
                <a:solidFill>
                  <a:srgbClr val="FFFF00"/>
                </a:solidFill>
              </a:rPr>
              <a:t>M</a:t>
            </a:r>
            <a:endParaRPr lang="en-US" dirty="0">
              <a:solidFill>
                <a:srgbClr val="FFFF00"/>
              </a:solidFill>
            </a:endParaRPr>
          </a:p>
        </p:txBody>
      </p:sp>
      <p:sp>
        <p:nvSpPr>
          <p:cNvPr id="36" name="TextBox 35">
            <a:extLst>
              <a:ext uri="{FF2B5EF4-FFF2-40B4-BE49-F238E27FC236}">
                <a16:creationId xmlns:a16="http://schemas.microsoft.com/office/drawing/2014/main" id="{8B960104-0134-4CED-9C01-8D0AD9F66456}"/>
              </a:ext>
            </a:extLst>
          </p:cNvPr>
          <p:cNvSpPr txBox="1"/>
          <p:nvPr/>
        </p:nvSpPr>
        <p:spPr>
          <a:xfrm>
            <a:off x="10317636" y="4833900"/>
            <a:ext cx="320511" cy="369332"/>
          </a:xfrm>
          <a:prstGeom prst="rect">
            <a:avLst/>
          </a:prstGeom>
          <a:noFill/>
        </p:spPr>
        <p:txBody>
          <a:bodyPr wrap="square" rtlCol="0">
            <a:spAutoFit/>
          </a:bodyPr>
          <a:lstStyle/>
          <a:p>
            <a:r>
              <a:rPr lang="ro-RO" dirty="0">
                <a:solidFill>
                  <a:srgbClr val="FFFF00"/>
                </a:solidFill>
              </a:rPr>
              <a:t>P</a:t>
            </a:r>
            <a:endParaRPr lang="en-US" dirty="0">
              <a:solidFill>
                <a:srgbClr val="FFFF00"/>
              </a:solidFill>
            </a:endParaRPr>
          </a:p>
        </p:txBody>
      </p:sp>
      <p:sp>
        <p:nvSpPr>
          <p:cNvPr id="37" name="TextBox 36">
            <a:extLst>
              <a:ext uri="{FF2B5EF4-FFF2-40B4-BE49-F238E27FC236}">
                <a16:creationId xmlns:a16="http://schemas.microsoft.com/office/drawing/2014/main" id="{F4F7F9A1-B6D3-4D7D-AEEB-B1B2D69578C4}"/>
              </a:ext>
            </a:extLst>
          </p:cNvPr>
          <p:cNvSpPr txBox="1"/>
          <p:nvPr/>
        </p:nvSpPr>
        <p:spPr>
          <a:xfrm>
            <a:off x="10274738" y="1799075"/>
            <a:ext cx="320511" cy="369332"/>
          </a:xfrm>
          <a:prstGeom prst="rect">
            <a:avLst/>
          </a:prstGeom>
          <a:noFill/>
        </p:spPr>
        <p:txBody>
          <a:bodyPr wrap="square" rtlCol="0">
            <a:spAutoFit/>
          </a:bodyPr>
          <a:lstStyle/>
          <a:p>
            <a:r>
              <a:rPr lang="ro-RO" dirty="0">
                <a:solidFill>
                  <a:srgbClr val="FFFF00"/>
                </a:solidFill>
              </a:rPr>
              <a:t>N</a:t>
            </a:r>
            <a:endParaRPr lang="en-US" dirty="0">
              <a:solidFill>
                <a:srgbClr val="FFFF00"/>
              </a:solidFill>
            </a:endParaRPr>
          </a:p>
        </p:txBody>
      </p:sp>
      <p:cxnSp>
        <p:nvCxnSpPr>
          <p:cNvPr id="46" name="Straight Connector 45">
            <a:extLst>
              <a:ext uri="{FF2B5EF4-FFF2-40B4-BE49-F238E27FC236}">
                <a16:creationId xmlns:a16="http://schemas.microsoft.com/office/drawing/2014/main" id="{CB13A433-4585-48E0-968C-79199A1AA374}"/>
              </a:ext>
            </a:extLst>
          </p:cNvPr>
          <p:cNvCxnSpPr>
            <a:cxnSpLocks/>
          </p:cNvCxnSpPr>
          <p:nvPr/>
        </p:nvCxnSpPr>
        <p:spPr>
          <a:xfrm>
            <a:off x="7614887" y="4019186"/>
            <a:ext cx="457089" cy="359137"/>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id="{9EC32840-895C-4C5E-848B-618E0F257658}"/>
              </a:ext>
            </a:extLst>
          </p:cNvPr>
          <p:cNvCxnSpPr>
            <a:cxnSpLocks/>
          </p:cNvCxnSpPr>
          <p:nvPr/>
        </p:nvCxnSpPr>
        <p:spPr>
          <a:xfrm>
            <a:off x="7859620" y="3795139"/>
            <a:ext cx="457089" cy="359137"/>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884C623E-B30B-4C36-A7E8-ED421AC4701C}"/>
              </a:ext>
            </a:extLst>
          </p:cNvPr>
          <p:cNvCxnSpPr>
            <a:cxnSpLocks/>
          </p:cNvCxnSpPr>
          <p:nvPr/>
        </p:nvCxnSpPr>
        <p:spPr>
          <a:xfrm>
            <a:off x="8149581" y="3573486"/>
            <a:ext cx="457089" cy="359137"/>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a16="http://schemas.microsoft.com/office/drawing/2014/main" id="{67AA0DD5-4E76-440C-B24B-5E2EE5F4D773}"/>
              </a:ext>
            </a:extLst>
          </p:cNvPr>
          <p:cNvCxnSpPr>
            <a:cxnSpLocks/>
          </p:cNvCxnSpPr>
          <p:nvPr/>
        </p:nvCxnSpPr>
        <p:spPr>
          <a:xfrm>
            <a:off x="8411099" y="3340664"/>
            <a:ext cx="457089" cy="359137"/>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FE0196E5-98C2-4FC0-AC2B-A15B35263467}"/>
              </a:ext>
            </a:extLst>
          </p:cNvPr>
          <p:cNvCxnSpPr>
            <a:cxnSpLocks/>
          </p:cNvCxnSpPr>
          <p:nvPr/>
        </p:nvCxnSpPr>
        <p:spPr>
          <a:xfrm>
            <a:off x="8690904" y="3101494"/>
            <a:ext cx="457089" cy="359137"/>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93F4C2E7-F7B9-4503-A93D-50FFC749B089}"/>
              </a:ext>
            </a:extLst>
          </p:cNvPr>
          <p:cNvCxnSpPr>
            <a:cxnSpLocks/>
          </p:cNvCxnSpPr>
          <p:nvPr/>
        </p:nvCxnSpPr>
        <p:spPr>
          <a:xfrm>
            <a:off x="8982526" y="2886355"/>
            <a:ext cx="368487" cy="337583"/>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id="{710AF54C-D11A-4B68-B3C6-62F953D99CE0}"/>
              </a:ext>
            </a:extLst>
          </p:cNvPr>
          <p:cNvCxnSpPr>
            <a:cxnSpLocks/>
          </p:cNvCxnSpPr>
          <p:nvPr/>
        </p:nvCxnSpPr>
        <p:spPr>
          <a:xfrm>
            <a:off x="9267005" y="2659780"/>
            <a:ext cx="323437" cy="226575"/>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A555FFE9-D03A-4AD8-B7C1-043AE7A60126}"/>
              </a:ext>
            </a:extLst>
          </p:cNvPr>
          <p:cNvCxnSpPr>
            <a:cxnSpLocks/>
          </p:cNvCxnSpPr>
          <p:nvPr/>
        </p:nvCxnSpPr>
        <p:spPr>
          <a:xfrm>
            <a:off x="9648455" y="2352872"/>
            <a:ext cx="221792" cy="164085"/>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46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a:t>
            </a:r>
            <a:r>
              <a:rPr lang="en-US" sz="3200" dirty="0">
                <a:latin typeface="Times New Roman" panose="02020603050405020304" pitchFamily="18" charset="0"/>
                <a:cs typeface="Times New Roman" panose="02020603050405020304" pitchFamily="18" charset="0"/>
              </a:rPr>
              <a:t>Sugar</a:t>
            </a:r>
            <a:r>
              <a:rPr lang="ro-RO" sz="32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cape</a:t>
            </a:r>
          </a:p>
        </p:txBody>
      </p:sp>
      <p:sp>
        <p:nvSpPr>
          <p:cNvPr id="10" name="TextBox 9">
            <a:extLst>
              <a:ext uri="{FF2B5EF4-FFF2-40B4-BE49-F238E27FC236}">
                <a16:creationId xmlns:a16="http://schemas.microsoft.com/office/drawing/2014/main" id="{CD375D62-6106-4D1B-8553-26D76AADB88F}"/>
              </a:ext>
            </a:extLst>
          </p:cNvPr>
          <p:cNvSpPr txBox="1"/>
          <p:nvPr/>
        </p:nvSpPr>
        <p:spPr>
          <a:xfrm>
            <a:off x="6606203" y="140971"/>
            <a:ext cx="35253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a:t>
            </a:r>
            <a:r>
              <a:rPr lang="en-US" b="1" i="1" dirty="0">
                <a:latin typeface="Palatino Linotype" panose="02040502050505030304" pitchFamily="18" charset="0"/>
                <a:cs typeface="Times New Roman" panose="02020603050405020304" pitchFamily="18" charset="0"/>
              </a:rPr>
              <a:t>II</a:t>
            </a:r>
            <a:endParaRPr lang="ro-RO" b="1" i="1" dirty="0">
              <a:latin typeface="Palatino Linotype" panose="02040502050505030304" pitchFamily="18" charset="0"/>
              <a:cs typeface="Times New Roman" panose="02020603050405020304" pitchFamily="18" charset="0"/>
            </a:endParaRPr>
          </a:p>
          <a:p>
            <a:pPr algn="ctr"/>
            <a:r>
              <a:rPr lang="ro-RO" b="1" i="1" dirty="0">
                <a:latin typeface="Palatino Linotype" panose="02040502050505030304" pitchFamily="18" charset="0"/>
                <a:cs typeface="Times New Roman" panose="02020603050405020304" pitchFamily="18" charset="0"/>
              </a:rPr>
              <a:t>Concluzii și discuții</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563729" y="1845239"/>
            <a:ext cx="7610272" cy="2246769"/>
          </a:xfrm>
          <a:prstGeom prst="rect">
            <a:avLst/>
          </a:prstGeom>
          <a:noFill/>
        </p:spPr>
        <p:txBody>
          <a:bodyPr wrap="square">
            <a:spAutoFit/>
          </a:bodyPr>
          <a:lstStyle/>
          <a:p>
            <a:pPr algn="just"/>
            <a:r>
              <a:rPr lang="ro-RO" altLang="en-US" sz="1400" dirty="0">
                <a:latin typeface="Palatino Linotype" panose="02040502050505030304" pitchFamily="18" charset="0"/>
              </a:rPr>
              <a:t>Egalitatea este unul dintre principiile fundamentale ale societății și scăderea acesteia în comunitate indică o situație anormală. Prin creșterea inegalității și distribuirea greșită a bogăției în societate, se poate observa sărăcia socială și un nivel ridicat al mortalității datorate foametei. Prin urmare, moștenirea poate amâna selecția; cu alte cuvinte, crește posibilitatea de supraviețuire pentru agenții dintr-o societate. Mai mult decât implicând strategii de control al populației, în special în rândul claselor sărace, poate crește bunăstarea socială, egalitatea și, în cele din urmă, sănătatea agenților.</a:t>
            </a:r>
          </a:p>
          <a:p>
            <a:pPr algn="just"/>
            <a:r>
              <a:rPr lang="ro-RO" altLang="en-US" sz="1400" dirty="0">
                <a:latin typeface="Palatino Linotype" panose="02040502050505030304" pitchFamily="18" charset="0"/>
              </a:rPr>
              <a:t>Conform literaturii de specialitate, s-a ajuns la concluzia că dacă vom crește viziunea agentului și scădem metabolismul vom ajunge la o abordare a egalității, deoarece agenții săraci pot obține, de asemenea, șanse mai mari de a câștiga bogăție.</a:t>
            </a: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7" name="Picture 2" descr="Semnul Intrebarii Imagini">
            <a:extLst>
              <a:ext uri="{FF2B5EF4-FFF2-40B4-BE49-F238E27FC236}">
                <a16:creationId xmlns:a16="http://schemas.microsoft.com/office/drawing/2014/main" id="{D24F191D-106D-4C48-9E75-EEF196F80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120" y="738665"/>
            <a:ext cx="878213" cy="87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12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a:t>
            </a:r>
            <a:r>
              <a:rPr lang="en-US" sz="3200" dirty="0">
                <a:latin typeface="Times New Roman" panose="02020603050405020304" pitchFamily="18" charset="0"/>
                <a:cs typeface="Times New Roman" panose="02020603050405020304" pitchFamily="18" charset="0"/>
              </a:rPr>
              <a:t>Sugar</a:t>
            </a:r>
            <a:r>
              <a:rPr lang="ro-RO" sz="32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cape</a:t>
            </a:r>
          </a:p>
        </p:txBody>
      </p:sp>
      <p:sp>
        <p:nvSpPr>
          <p:cNvPr id="10" name="TextBox 9">
            <a:extLst>
              <a:ext uri="{FF2B5EF4-FFF2-40B4-BE49-F238E27FC236}">
                <a16:creationId xmlns:a16="http://schemas.microsoft.com/office/drawing/2014/main" id="{CD375D62-6106-4D1B-8553-26D76AADB88F}"/>
              </a:ext>
            </a:extLst>
          </p:cNvPr>
          <p:cNvSpPr txBox="1"/>
          <p:nvPr/>
        </p:nvSpPr>
        <p:spPr>
          <a:xfrm>
            <a:off x="6606203" y="140971"/>
            <a:ext cx="35253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a:t>
            </a:r>
            <a:r>
              <a:rPr lang="en-US" b="1" i="1" dirty="0">
                <a:latin typeface="Palatino Linotype" panose="02040502050505030304" pitchFamily="18" charset="0"/>
                <a:cs typeface="Times New Roman" panose="02020603050405020304" pitchFamily="18" charset="0"/>
              </a:rPr>
              <a:t>II</a:t>
            </a:r>
            <a:endParaRPr lang="ro-RO" b="1" i="1" dirty="0">
              <a:latin typeface="Palatino Linotype" panose="02040502050505030304" pitchFamily="18" charset="0"/>
              <a:cs typeface="Times New Roman" panose="02020603050405020304" pitchFamily="18" charset="0"/>
            </a:endParaRPr>
          </a:p>
          <a:p>
            <a:pPr algn="ctr"/>
            <a:r>
              <a:rPr lang="ro-RO" b="1" i="1" dirty="0">
                <a:latin typeface="Palatino Linotype" panose="02040502050505030304" pitchFamily="18" charset="0"/>
                <a:cs typeface="Times New Roman" panose="02020603050405020304" pitchFamily="18" charset="0"/>
              </a:rPr>
              <a:t>Concluzii și discuții</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563729" y="1845239"/>
            <a:ext cx="7610272" cy="3970318"/>
          </a:xfrm>
          <a:prstGeom prst="rect">
            <a:avLst/>
          </a:prstGeom>
          <a:noFill/>
        </p:spPr>
        <p:txBody>
          <a:bodyPr wrap="square">
            <a:spAutoFit/>
          </a:bodyPr>
          <a:lstStyle/>
          <a:p>
            <a:pPr marL="342900" indent="-342900" algn="just">
              <a:buAutoNum type="arabicPeriod"/>
            </a:pPr>
            <a:r>
              <a:rPr lang="ro-RO" altLang="en-US" sz="1400" dirty="0">
                <a:latin typeface="Palatino Linotype" panose="02040502050505030304" pitchFamily="18" charset="0"/>
              </a:rPr>
              <a:t>Oamenii pot fi conectați social în diferite moduri: genealogic, cultural și economic, de exemplu. Într-adevăr, unul dintre lucrurile care îi fac pe oameni complicați, conflictuali și interesanți este că aceștia pot aparține simultan multor comunități sau  rețele sociale diferite. Aceste rețele se schimbă în timp. Și, cel mai interesant, loialitățile de grup pot intra într-un conflict profund, ca atunci când frații (membrii unui grup familial) s-au luptat între ei (ca membri ai grupurilor politice concurente) în războiul civil american. </a:t>
            </a:r>
          </a:p>
          <a:p>
            <a:pPr marL="342900" indent="-342900" algn="just">
              <a:buAutoNum type="arabicPeriod"/>
            </a:pPr>
            <a:r>
              <a:rPr lang="ro-RO" altLang="en-US" sz="1400" dirty="0">
                <a:latin typeface="Palatino Linotype" panose="02040502050505030304" pitchFamily="18" charset="0"/>
              </a:rPr>
              <a:t>O întrebare crucială este următoarea: În ce condiții (de exemplu, regulile de comportament ale agenților) vor converge prețurile locale la un preț clar (echilibru general)? Găsim că un preț de echilibru este abordat atunci când soluția noastră artificială constă dintr-un număr mare de agenți  ce tind să supraviețuiască la infinit, cu preferințe fixe, care tranzacționează pentru o lungă perioadă de timp. Cu toate acestea, alocările de resurse care se obțin, deși sunt optime la nivel local, nu reușesc să fie la nivel global optime. Adică, există câștiguri suplimentare din comerț pe care agenții noștri nu le pot extrage. Motivul este că, în timp ce schimbul bilateral împinge economia artificială către o configurație optimă la nivel global, activitățile de producție (colectarea resurselor) modifică în mod constant această configurație. Aceste două procese concurente - schimbul și producția - dau naștere unei economii care se află permanent în afara echilibrului.</a:t>
            </a: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7" name="Picture 2" descr="Semnul Intrebarii Imagini">
            <a:extLst>
              <a:ext uri="{FF2B5EF4-FFF2-40B4-BE49-F238E27FC236}">
                <a16:creationId xmlns:a16="http://schemas.microsoft.com/office/drawing/2014/main" id="{D24F191D-106D-4C48-9E75-EEF196F80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120" y="738665"/>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2DE867E-5C16-47B9-BD79-CC7823F3EFBD}"/>
              </a:ext>
            </a:extLst>
          </p:cNvPr>
          <p:cNvSpPr txBox="1">
            <a:spLocks/>
          </p:cNvSpPr>
          <p:nvPr/>
        </p:nvSpPr>
        <p:spPr>
          <a:xfrm>
            <a:off x="1065322" y="1482786"/>
            <a:ext cx="3145595" cy="878213"/>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ro-RO" sz="2400" dirty="0">
                <a:latin typeface="Times New Roman" panose="02020603050405020304" pitchFamily="18" charset="0"/>
                <a:cs typeface="Times New Roman" panose="02020603050405020304" pitchFamily="18" charset="0"/>
              </a:rPr>
              <a:t>Implicații conomice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84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en-US" dirty="0">
                <a:latin typeface="Palatino Linotype" panose="02040502050505030304" pitchFamily="18" charset="0"/>
              </a:rPr>
              <a:t>Modelarea bazat</a:t>
            </a:r>
            <a:r>
              <a:rPr lang="ro-RO" dirty="0">
                <a:latin typeface="Palatino Linotype" panose="02040502050505030304" pitchFamily="18" charset="0"/>
              </a:rPr>
              <a:t>ă pe agenți (MBA)</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p:txBody>
          <a:bodyPr/>
          <a:lstStyle/>
          <a:p>
            <a:r>
              <a:rPr lang="ro-RO" dirty="0"/>
              <a:t>Dimensiuni conceptuale privind MBA</a:t>
            </a:r>
          </a:p>
          <a:p>
            <a:r>
              <a:rPr lang="ro-RO" dirty="0"/>
              <a:t>Arhitectura unui model bazat pe agenți</a:t>
            </a:r>
          </a:p>
          <a:p>
            <a:r>
              <a:rPr lang="ro-RO" dirty="0"/>
              <a:t>Verificarea, validarea și replicarea</a:t>
            </a:r>
          </a:p>
          <a:p>
            <a:r>
              <a:rPr lang="ro-RO" dirty="0"/>
              <a:t>Soluții software: NetLogo </a:t>
            </a:r>
          </a:p>
          <a:p>
            <a:r>
              <a:rPr lang="ro-RO" dirty="0"/>
              <a:t>Modelarea bazată pe agenți în Economie: Aplicații</a:t>
            </a:r>
          </a:p>
          <a:p>
            <a:endParaRPr lang="en-US" dirty="0"/>
          </a:p>
        </p:txBody>
      </p:sp>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47131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a:t>
            </a:r>
            <a:r>
              <a:rPr lang="en-US" sz="3200" dirty="0">
                <a:latin typeface="Times New Roman" panose="02020603050405020304" pitchFamily="18" charset="0"/>
                <a:cs typeface="Times New Roman" panose="02020603050405020304" pitchFamily="18" charset="0"/>
              </a:rPr>
              <a:t>Sugar</a:t>
            </a:r>
            <a:r>
              <a:rPr lang="ro-RO" sz="32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cape</a:t>
            </a:r>
          </a:p>
        </p:txBody>
      </p:sp>
      <p:sp>
        <p:nvSpPr>
          <p:cNvPr id="10" name="TextBox 9">
            <a:extLst>
              <a:ext uri="{FF2B5EF4-FFF2-40B4-BE49-F238E27FC236}">
                <a16:creationId xmlns:a16="http://schemas.microsoft.com/office/drawing/2014/main" id="{CD375D62-6106-4D1B-8553-26D76AADB88F}"/>
              </a:ext>
            </a:extLst>
          </p:cNvPr>
          <p:cNvSpPr txBox="1"/>
          <p:nvPr/>
        </p:nvSpPr>
        <p:spPr>
          <a:xfrm>
            <a:off x="6606203" y="140971"/>
            <a:ext cx="35253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a:t>
            </a:r>
            <a:r>
              <a:rPr lang="en-US" b="1" i="1" dirty="0">
                <a:latin typeface="Palatino Linotype" panose="02040502050505030304" pitchFamily="18" charset="0"/>
                <a:cs typeface="Times New Roman" panose="02020603050405020304" pitchFamily="18" charset="0"/>
              </a:rPr>
              <a:t>II</a:t>
            </a:r>
            <a:endParaRPr lang="ro-RO" b="1" i="1" dirty="0">
              <a:latin typeface="Palatino Linotype" panose="02040502050505030304" pitchFamily="18" charset="0"/>
              <a:cs typeface="Times New Roman" panose="02020603050405020304" pitchFamily="18" charset="0"/>
            </a:endParaRPr>
          </a:p>
          <a:p>
            <a:pPr algn="ctr"/>
            <a:r>
              <a:rPr lang="ro-RO" b="1" i="1" dirty="0">
                <a:latin typeface="Palatino Linotype" panose="02040502050505030304" pitchFamily="18" charset="0"/>
                <a:cs typeface="Times New Roman" panose="02020603050405020304" pitchFamily="18" charset="0"/>
              </a:rPr>
              <a:t>Concluzii și discuții</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563729" y="1845239"/>
            <a:ext cx="7610272" cy="3108543"/>
          </a:xfrm>
          <a:prstGeom prst="rect">
            <a:avLst/>
          </a:prstGeom>
          <a:noFill/>
        </p:spPr>
        <p:txBody>
          <a:bodyPr wrap="square">
            <a:spAutoFit/>
          </a:bodyPr>
          <a:lstStyle/>
          <a:p>
            <a:pPr algn="just"/>
            <a:r>
              <a:rPr lang="ro-RO" altLang="en-US" sz="1400" dirty="0">
                <a:latin typeface="Palatino Linotype" panose="02040502050505030304" pitchFamily="18" charset="0"/>
              </a:rPr>
              <a:t>3.  Rețeaua de credite: Atunci când agenților li se permite să intre în relații de credit cu un alt agent rezultă o altă rețea foarte elaborată dată de relația debitori-creditori. În NetLogo, agenții se împrumută pentru a avea descendenți. Dacă un agent are vârsta fertilă, dar are bogăție insuficientă pentru a produce descendenți, atunci îi va întreba pe rând pe vecinii săi dacă sunt dispuși să-i împrumute zahărul de care are nevoie. Potențialii creditori evaluează capacitatea împrumutatului de a rambursa un împrumut pe baza veniturilor anterioare ale împrumutatului. Odată ce un împrumut a fost consumat, acesta este rambursat la scadență, cu excepția cazului în care împrumutatul are o acumulare insuficientă, caz în care este renegociat. Conexiunile de credit care rezultă din aceste reguli sunt foarte dinamice. Pentru a studia aceste relații, sunt prezentate graficele contractelor dintre creditor-debitor, în care fiecare agent este un nod în rețea iar relațiile/tranzacțiile dintre debitori și creditori sunt reprezentate de legăturile dintre noduri. Aceste grafice sunt actualizate de fiecare dată, arătând astfel evoluția spațială a structurilor de credit. În mod neașteptat, unii agenți se dovedesc a fi debitori și creditori simultan.</a:t>
            </a: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7" name="Picture 2" descr="Semnul Intrebarii Imagini">
            <a:extLst>
              <a:ext uri="{FF2B5EF4-FFF2-40B4-BE49-F238E27FC236}">
                <a16:creationId xmlns:a16="http://schemas.microsoft.com/office/drawing/2014/main" id="{D24F191D-106D-4C48-9E75-EEF196F80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120" y="738665"/>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2DE867E-5C16-47B9-BD79-CC7823F3EFBD}"/>
              </a:ext>
            </a:extLst>
          </p:cNvPr>
          <p:cNvSpPr txBox="1">
            <a:spLocks/>
          </p:cNvSpPr>
          <p:nvPr/>
        </p:nvSpPr>
        <p:spPr>
          <a:xfrm>
            <a:off x="1065322" y="1482786"/>
            <a:ext cx="3145595" cy="878213"/>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ro-RO" sz="2400" dirty="0">
                <a:latin typeface="Times New Roman" panose="02020603050405020304" pitchFamily="18" charset="0"/>
                <a:cs typeface="Times New Roman" panose="02020603050405020304" pitchFamily="18" charset="0"/>
              </a:rPr>
              <a:t>Implicații conomice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27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en-US" dirty="0">
                <a:latin typeface="Palatino Linotype" panose="02040502050505030304" pitchFamily="18" charset="0"/>
              </a:rPr>
              <a:t>Modelarea bazat</a:t>
            </a:r>
            <a:r>
              <a:rPr lang="ro-RO" dirty="0">
                <a:latin typeface="Palatino Linotype" panose="02040502050505030304" pitchFamily="18" charset="0"/>
              </a:rPr>
              <a:t>ă pe agenți (MBA)</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p:txBody>
          <a:bodyPr/>
          <a:lstStyle/>
          <a:p>
            <a:pPr marL="0" indent="0" algn="just">
              <a:buNone/>
            </a:pPr>
            <a:r>
              <a:rPr lang="ro-RO" altLang="en-US" sz="1800" i="1" dirty="0">
                <a:solidFill>
                  <a:srgbClr val="FF0000"/>
                </a:solidFill>
                <a:latin typeface="Palatino Linotype" panose="02040502050505030304" pitchFamily="18" charset="0"/>
              </a:rPr>
              <a:t>Metodele bazate pe agenți pot fi deosebit de valoroase în științele sociale unde agenții sunt eterogeni și descrierile matematice de multe ori nu oferă suficientă putere descriptivă. </a:t>
            </a:r>
            <a:endParaRPr lang="ro-RO" dirty="0"/>
          </a:p>
          <a:p>
            <a:pPr marL="0" indent="0" algn="just">
              <a:buNone/>
            </a:pPr>
            <a:r>
              <a:rPr lang="ro-RO" i="1" dirty="0">
                <a:solidFill>
                  <a:srgbClr val="FF0000"/>
                </a:solidFill>
                <a:latin typeface="Palatino Linotype" panose="02040502050505030304" pitchFamily="18" charset="0"/>
              </a:rPr>
              <a:t>Un domeniu care a primit o atenție tot mai mare din partea comunității MBA este economie. Deoarece economiile sunt formate din actori eterogeni, cum ar fi cumpărătorii și vânzătorii, se poate observa cu ușurință o cartografiere naturală a metodelor MBA folosite în economie. </a:t>
            </a:r>
          </a:p>
        </p:txBody>
      </p:sp>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5" name="Picture 2" descr="Bookish | Funny emoji, Smiley, Emoticons emojis">
            <a:extLst>
              <a:ext uri="{FF2B5EF4-FFF2-40B4-BE49-F238E27FC236}">
                <a16:creationId xmlns:a16="http://schemas.microsoft.com/office/drawing/2014/main" id="{C1EC6248-EED7-490A-A48A-96D148F0C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045" y="226607"/>
            <a:ext cx="1606063" cy="160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67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a:t>
            </a:r>
            <a:r>
              <a:rPr lang="en-US" sz="3200" dirty="0">
                <a:latin typeface="Times New Roman" panose="02020603050405020304" pitchFamily="18" charset="0"/>
                <a:cs typeface="Times New Roman" panose="02020603050405020304" pitchFamily="18" charset="0"/>
              </a:rPr>
              <a:t>Sugar</a:t>
            </a:r>
            <a:r>
              <a:rPr lang="ro-RO" sz="32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cape</a:t>
            </a:r>
          </a:p>
        </p:txBody>
      </p:sp>
      <p:sp>
        <p:nvSpPr>
          <p:cNvPr id="10" name="TextBox 9">
            <a:extLst>
              <a:ext uri="{FF2B5EF4-FFF2-40B4-BE49-F238E27FC236}">
                <a16:creationId xmlns:a16="http://schemas.microsoft.com/office/drawing/2014/main" id="{CD375D62-6106-4D1B-8553-26D76AADB88F}"/>
              </a:ext>
            </a:extLst>
          </p:cNvPr>
          <p:cNvSpPr txBox="1"/>
          <p:nvPr/>
        </p:nvSpPr>
        <p:spPr>
          <a:xfrm>
            <a:off x="6606203" y="140971"/>
            <a:ext cx="3525324"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a:t>
            </a:r>
            <a:r>
              <a:rPr lang="en-US" b="1" i="1" dirty="0">
                <a:latin typeface="Palatino Linotype" panose="02040502050505030304" pitchFamily="18" charset="0"/>
                <a:cs typeface="Times New Roman" panose="02020603050405020304" pitchFamily="18" charset="0"/>
              </a:rPr>
              <a:t>II</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563729" y="1845239"/>
            <a:ext cx="7610272" cy="3323987"/>
          </a:xfrm>
          <a:prstGeom prst="rect">
            <a:avLst/>
          </a:prstGeom>
          <a:noFill/>
        </p:spPr>
        <p:txBody>
          <a:bodyPr wrap="square">
            <a:spAutoFit/>
          </a:bodyPr>
          <a:lstStyle/>
          <a:p>
            <a:pPr algn="just"/>
            <a:r>
              <a:rPr lang="en-US" altLang="en-US" sz="1400" dirty="0">
                <a:latin typeface="Palatino Linotype" panose="02040502050505030304" pitchFamily="18" charset="0"/>
              </a:rPr>
              <a:t>Modelul Sugarscape simuleaz</a:t>
            </a:r>
            <a:r>
              <a:rPr lang="ro-RO" altLang="en-US" sz="1400" dirty="0">
                <a:latin typeface="Palatino Linotype" panose="02040502050505030304" pitchFamily="18" charset="0"/>
              </a:rPr>
              <a:t>ă un sistem cu o distribuție dată a resurselor necesare supraiețuirii populației. În cazul acestui model, resursa este zahărul, iar populația este în căutarea acesteia. Unele zone sunt mai bogate în zahăr decât celălalte, ilustrând o inechitate în distribuția resurselor. </a:t>
            </a:r>
          </a:p>
          <a:p>
            <a:pPr marL="400050" indent="-400050" algn="just">
              <a:buAutoNum type="romanUcPeriod"/>
            </a:pPr>
            <a:r>
              <a:rPr lang="ro-RO" altLang="en-US" sz="1400" b="1" dirty="0">
                <a:solidFill>
                  <a:srgbClr val="FF0000"/>
                </a:solidFill>
                <a:latin typeface="Palatino Linotype" panose="02040502050505030304" pitchFamily="18" charset="0"/>
              </a:rPr>
              <a:t>Caracteristicile agenților din model</a:t>
            </a:r>
          </a:p>
          <a:p>
            <a:pPr marL="285750" indent="-285750" algn="just">
              <a:buFontTx/>
              <a:buChar char="-"/>
            </a:pPr>
            <a:r>
              <a:rPr lang="ro-RO" altLang="en-US" sz="1400" dirty="0">
                <a:latin typeface="Palatino Linotype" panose="02040502050505030304" pitchFamily="18" charset="0"/>
              </a:rPr>
              <a:t>Agenții au capacitatatea de: a vedea, a simți, a se reproduce, a se deplasa în mediu etc.</a:t>
            </a:r>
          </a:p>
          <a:p>
            <a:pPr marL="285750" indent="-285750" algn="just">
              <a:buFontTx/>
              <a:buChar char="-"/>
            </a:pPr>
            <a:r>
              <a:rPr lang="ro-RO" altLang="en-US" sz="1400" dirty="0">
                <a:latin typeface="Palatino Linotype" panose="02040502050505030304" pitchFamily="18" charset="0"/>
              </a:rPr>
              <a:t>Când se nasc agenții, aceștia sunt înzestrați cu o cantitate de energie pe care o consumă prin mișcare.</a:t>
            </a:r>
          </a:p>
          <a:p>
            <a:pPr marL="285750" indent="-285750" algn="just">
              <a:buFontTx/>
              <a:buChar char="-"/>
            </a:pPr>
            <a:r>
              <a:rPr lang="ro-RO" altLang="en-US" sz="1400" dirty="0">
                <a:latin typeface="Palatino Linotype" panose="02040502050505030304" pitchFamily="18" charset="0"/>
              </a:rPr>
              <a:t>Nu există o limită a cantității de zahăr pe care un agent individual o poate acumula.</a:t>
            </a:r>
          </a:p>
          <a:p>
            <a:pPr marL="285750" indent="-285750" algn="just">
              <a:buFontTx/>
              <a:buChar char="-"/>
            </a:pPr>
            <a:r>
              <a:rPr lang="ro-RO" altLang="en-US" sz="1400" dirty="0">
                <a:latin typeface="Palatino Linotype" panose="02040502050505030304" pitchFamily="18" charset="0"/>
              </a:rPr>
              <a:t>În cazul acestui model, resursa este zahărul, iar populația este în căutarea acesteia. Unele zone sunt mai bogate în zahăr decât celălalte, ilustrând o inechitate în distribuția resurselor. </a:t>
            </a:r>
          </a:p>
          <a:p>
            <a:pPr marL="285750" indent="-285750" algn="just">
              <a:buFontTx/>
              <a:buChar char="-"/>
            </a:pPr>
            <a:r>
              <a:rPr lang="ro-RO" altLang="en-US" sz="1400" dirty="0">
                <a:latin typeface="Palatino Linotype" panose="02040502050505030304" pitchFamily="18" charset="0"/>
              </a:rPr>
              <a:t>Când agenții consumă toată cantitatea de energie, aceștia mor.</a:t>
            </a:r>
          </a:p>
          <a:p>
            <a:pPr marL="285750" indent="-285750" algn="just">
              <a:buFontTx/>
              <a:buChar char="-"/>
            </a:pPr>
            <a:r>
              <a:rPr lang="ro-RO" altLang="en-US" sz="1400" dirty="0">
                <a:latin typeface="Palatino Linotype" panose="02040502050505030304" pitchFamily="18" charset="0"/>
              </a:rPr>
              <a:t>Mediul înconjurător este creat ca o latice*.</a:t>
            </a:r>
          </a:p>
          <a:p>
            <a:pPr algn="just"/>
            <a:endParaRPr lang="ro-RO" altLang="en-US" sz="1400" b="1" dirty="0">
              <a:solidFill>
                <a:srgbClr val="FF0000"/>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6" name="Text Box 1041">
            <a:extLst>
              <a:ext uri="{FF2B5EF4-FFF2-40B4-BE49-F238E27FC236}">
                <a16:creationId xmlns:a16="http://schemas.microsoft.com/office/drawing/2014/main" id="{CF962990-A831-4075-9177-513C701B553E}"/>
              </a:ext>
            </a:extLst>
          </p:cNvPr>
          <p:cNvSpPr txBox="1">
            <a:spLocks noChangeArrowheads="1"/>
          </p:cNvSpPr>
          <p:nvPr/>
        </p:nvSpPr>
        <p:spPr bwMode="auto">
          <a:xfrm>
            <a:off x="8867361" y="6189151"/>
            <a:ext cx="32430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o-RO" altLang="en-US" sz="1200" b="1" i="1" dirty="0">
                <a:solidFill>
                  <a:srgbClr val="C00000"/>
                </a:solidFill>
                <a:latin typeface="Palatino Linotype" panose="02040502050505030304" pitchFamily="18" charset="0"/>
              </a:rPr>
              <a:t>Latice*: mulțime ordonată care are proprietate că orice parte finită a sa are un majorant și un minorant.</a:t>
            </a:r>
            <a:endParaRPr lang="en-US" altLang="en-US" sz="1200" b="1" i="1"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140432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a:t>
            </a:r>
            <a:r>
              <a:rPr lang="en-US" sz="3200" dirty="0">
                <a:latin typeface="Times New Roman" panose="02020603050405020304" pitchFamily="18" charset="0"/>
                <a:cs typeface="Times New Roman" panose="02020603050405020304" pitchFamily="18" charset="0"/>
              </a:rPr>
              <a:t>Sugar</a:t>
            </a:r>
            <a:r>
              <a:rPr lang="ro-RO" sz="32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cape</a:t>
            </a:r>
          </a:p>
        </p:txBody>
      </p:sp>
      <p:sp>
        <p:nvSpPr>
          <p:cNvPr id="10" name="TextBox 9">
            <a:extLst>
              <a:ext uri="{FF2B5EF4-FFF2-40B4-BE49-F238E27FC236}">
                <a16:creationId xmlns:a16="http://schemas.microsoft.com/office/drawing/2014/main" id="{CD375D62-6106-4D1B-8553-26D76AADB88F}"/>
              </a:ext>
            </a:extLst>
          </p:cNvPr>
          <p:cNvSpPr txBox="1"/>
          <p:nvPr/>
        </p:nvSpPr>
        <p:spPr>
          <a:xfrm>
            <a:off x="6606203" y="140971"/>
            <a:ext cx="3525324"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a:t>
            </a:r>
            <a:r>
              <a:rPr lang="en-US" b="1" i="1" dirty="0">
                <a:latin typeface="Palatino Linotype" panose="02040502050505030304" pitchFamily="18" charset="0"/>
                <a:cs typeface="Times New Roman" panose="02020603050405020304" pitchFamily="18" charset="0"/>
              </a:rPr>
              <a:t>II</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563729" y="1845239"/>
            <a:ext cx="7610272" cy="2677656"/>
          </a:xfrm>
          <a:prstGeom prst="rect">
            <a:avLst/>
          </a:prstGeom>
          <a:noFill/>
        </p:spPr>
        <p:txBody>
          <a:bodyPr wrap="square">
            <a:spAutoFit/>
          </a:bodyPr>
          <a:lstStyle/>
          <a:p>
            <a:pPr algn="just"/>
            <a:r>
              <a:rPr lang="ro-RO" altLang="en-US" sz="1400" dirty="0">
                <a:latin typeface="Palatino Linotype" panose="02040502050505030304" pitchFamily="18" charset="0"/>
              </a:rPr>
              <a:t>Ipoteză: Să presupunem că aveți un număr fix de persoane, să zicem 500, fiecare începând cu aceeași sumă de bani, să zicem 1000 Ron. La fiecare unitate de timp/pas/tick, fiecare persoană dă 1 Ron din banii săi oricărei alte persoane la întâmplare. Ce se va întâmpla cu distribuirea banilor? O constrângerea importantă este că suma totală de bani rămâne fixă, deci nimeni nu poate avea mai puțin decât zero bani. Dacă rămâneți fără bani, nu puteți da nimic până nu primiți câțiva înapoi. Rafinând întrebarea puțin întrebarea: </a:t>
            </a:r>
            <a:r>
              <a:rPr lang="ro-RO" altLang="en-US" sz="1400" b="1" dirty="0">
                <a:solidFill>
                  <a:srgbClr val="FF0000"/>
                </a:solidFill>
                <a:latin typeface="Palatino Linotype" panose="02040502050505030304" pitchFamily="18" charset="0"/>
              </a:rPr>
              <a:t>Există o distribuție  limitativă stabilă din bani? Dacă da, ce este? De exemplu, toată bogăția va fi concentrată la câteva persoane sau va fi distribuit în mod echitabil?</a:t>
            </a:r>
          </a:p>
          <a:p>
            <a:pPr algn="just"/>
            <a:r>
              <a:rPr lang="ro-RO" altLang="en-US" sz="1400" b="1" dirty="0">
                <a:solidFill>
                  <a:srgbClr val="FF0000"/>
                </a:solidFill>
                <a:latin typeface="Palatino Linotype" panose="02040502050505030304" pitchFamily="18" charset="0"/>
              </a:rPr>
              <a:t>Ce părere aveți? Justificați opinia! </a:t>
            </a:r>
            <a:r>
              <a:rPr lang="ro-RO" altLang="en-US" sz="1400" b="1" dirty="0">
                <a:solidFill>
                  <a:srgbClr val="FF0000"/>
                </a:solidFill>
                <a:latin typeface="Palatino Linotype" panose="02040502050505030304" pitchFamily="18" charset="0"/>
                <a:sym typeface="Wingdings" panose="05000000000000000000" pitchFamily="2" charset="2"/>
              </a:rPr>
              <a:t> </a:t>
            </a: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a:p>
            <a:pPr algn="just"/>
            <a:r>
              <a:rPr lang="ro-RO" altLang="en-US" sz="1400" b="1" dirty="0">
                <a:solidFill>
                  <a:srgbClr val="FF0000"/>
                </a:solidFill>
                <a:latin typeface="Palatino Linotype" panose="02040502050505030304" pitchFamily="18" charset="0"/>
              </a:rPr>
              <a:t>Pentru a explora întrebările/problema distribușiei bogăției de mai sus, vom analiza modelul Sugarscape.</a:t>
            </a: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18915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a:t>
            </a:r>
            <a:r>
              <a:rPr lang="en-US" sz="3200" dirty="0">
                <a:latin typeface="Times New Roman" panose="02020603050405020304" pitchFamily="18" charset="0"/>
                <a:cs typeface="Times New Roman" panose="02020603050405020304" pitchFamily="18" charset="0"/>
              </a:rPr>
              <a:t>Sugar</a:t>
            </a:r>
            <a:r>
              <a:rPr lang="ro-RO" sz="3200"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cape</a:t>
            </a:r>
          </a:p>
        </p:txBody>
      </p:sp>
      <p:sp>
        <p:nvSpPr>
          <p:cNvPr id="10" name="TextBox 9">
            <a:extLst>
              <a:ext uri="{FF2B5EF4-FFF2-40B4-BE49-F238E27FC236}">
                <a16:creationId xmlns:a16="http://schemas.microsoft.com/office/drawing/2014/main" id="{CD375D62-6106-4D1B-8553-26D76AADB88F}"/>
              </a:ext>
            </a:extLst>
          </p:cNvPr>
          <p:cNvSpPr txBox="1"/>
          <p:nvPr/>
        </p:nvSpPr>
        <p:spPr>
          <a:xfrm>
            <a:off x="6606203" y="140971"/>
            <a:ext cx="3525324"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a:t>
            </a:r>
            <a:r>
              <a:rPr lang="en-US" b="1" i="1" dirty="0">
                <a:latin typeface="Palatino Linotype" panose="02040502050505030304" pitchFamily="18" charset="0"/>
                <a:cs typeface="Times New Roman" panose="02020603050405020304" pitchFamily="18" charset="0"/>
              </a:rPr>
              <a:t>II</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563729" y="1845239"/>
            <a:ext cx="7610272" cy="2893100"/>
          </a:xfrm>
          <a:prstGeom prst="rect">
            <a:avLst/>
          </a:prstGeom>
          <a:noFill/>
        </p:spPr>
        <p:txBody>
          <a:bodyPr wrap="square">
            <a:spAutoFit/>
          </a:bodyPr>
          <a:lstStyle/>
          <a:p>
            <a:pPr algn="just"/>
            <a:r>
              <a:rPr lang="ro-RO" altLang="en-US" sz="1400" dirty="0">
                <a:latin typeface="Palatino Linotype" panose="02040502050505030304" pitchFamily="18" charset="0"/>
              </a:rPr>
              <a:t>Unul dintre primele modele bazate pe agenți a fost SugarScape abordat de Epstein și Axtell în cartea </a:t>
            </a:r>
            <a:r>
              <a:rPr lang="ro-RO" altLang="en-US" sz="1400" i="1" dirty="0">
                <a:latin typeface="Palatino Linotype" panose="02040502050505030304" pitchFamily="18" charset="0"/>
              </a:rPr>
              <a:t>Growing Artifical Societies: Social Science from the Bottom up</a:t>
            </a:r>
            <a:r>
              <a:rPr lang="ro-RO" altLang="en-US" sz="1400" dirty="0">
                <a:latin typeface="Palatino Linotype" panose="02040502050505030304" pitchFamily="18" charset="0"/>
              </a:rPr>
              <a:t>.</a:t>
            </a:r>
          </a:p>
          <a:p>
            <a:pPr algn="just"/>
            <a:r>
              <a:rPr lang="ro-RO" altLang="en-US" sz="1400" dirty="0">
                <a:latin typeface="Palatino Linotype" panose="02040502050505030304" pitchFamily="18" charset="0"/>
              </a:rPr>
              <a:t>SugarScape constă dintr-o serie de modele bazate pe o populație cu viziune limitată și resurse disponibile distribuite spațial (zahăr). Agenții se uită în jur, găsesc cea mai apropiată celulă plină cu zahăr, se mișcă și se metabolizează. Agenții pot, de asemenea, să evite poluarea, să moară, să se reproducă, să combată alți agenți, să moștenească resurse, să transfere informații, să comercializeze sau să împrumute zahăr sau să transmită boli. Aceast model a inspirat o serie de modele generatoare de științe sociale și a revigorat domeniul economiei bazate pe agenți și al științelor sociale în general (economia comportamentală). Economia tradițională poziționează, de obicei, agenții perfect raționali, în timp ce economia comportamentală abordează agenții delimitați rațional, care nu au informații complete și folosesc diferite euristici pentru a lua decizii.</a:t>
            </a:r>
          </a:p>
          <a:p>
            <a:pPr algn="just"/>
            <a:endParaRPr lang="ro-RO" altLang="en-US" sz="1400" dirty="0">
              <a:latin typeface="Palatino Linotype" panose="02040502050505030304" pitchFamily="18" charset="0"/>
            </a:endParaRP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7" name="Picture 2" descr="Semnul Intrebarii Imagini">
            <a:extLst>
              <a:ext uri="{FF2B5EF4-FFF2-40B4-BE49-F238E27FC236}">
                <a16:creationId xmlns:a16="http://schemas.microsoft.com/office/drawing/2014/main" id="{D24F191D-106D-4C48-9E75-EEF196F80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120" y="738665"/>
            <a:ext cx="878213" cy="87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60E86-F86E-49CD-876D-4BA429A5B342}"/>
              </a:ext>
            </a:extLst>
          </p:cNvPr>
          <p:cNvPicPr>
            <a:picLocks noChangeAspect="1"/>
          </p:cNvPicPr>
          <p:nvPr/>
        </p:nvPicPr>
        <p:blipFill>
          <a:blip r:embed="rId2"/>
          <a:stretch>
            <a:fillRect/>
          </a:stretch>
        </p:blipFill>
        <p:spPr>
          <a:xfrm>
            <a:off x="4564015" y="942289"/>
            <a:ext cx="7353818" cy="4655112"/>
          </a:xfrm>
          <a:prstGeom prst="rect">
            <a:avLst/>
          </a:prstGeom>
        </p:spPr>
      </p:pic>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3714581" y="167863"/>
            <a:ext cx="4762842"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II SugarScape</a:t>
            </a:r>
            <a:endParaRPr lang="en-US" i="1" dirty="0">
              <a:latin typeface="Palatino Linotype" panose="0204050205050503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983C9EC-3403-4AA2-996C-A436F613AFBC}"/>
              </a:ext>
            </a:extLst>
          </p:cNvPr>
          <p:cNvSpPr txBox="1"/>
          <p:nvPr/>
        </p:nvSpPr>
        <p:spPr>
          <a:xfrm>
            <a:off x="320309" y="643497"/>
            <a:ext cx="2921520" cy="1384995"/>
          </a:xfrm>
          <a:prstGeom prst="rect">
            <a:avLst/>
          </a:prstGeom>
          <a:noFill/>
        </p:spPr>
        <p:txBody>
          <a:bodyPr wrap="square">
            <a:spAutoFit/>
          </a:bodyPr>
          <a:lstStyle/>
          <a:p>
            <a:pPr algn="just"/>
            <a:r>
              <a:rPr lang="ro-RO" altLang="en-US" sz="1400" dirty="0">
                <a:latin typeface="Palatino Linotype" panose="02040502050505030304" pitchFamily="18" charset="0"/>
              </a:rPr>
              <a:t>Mediul înconjurător este creat ca o latice, galbenul reprezentând zahărul, iar punctele roșii agenții. Cu cât culoarea galbenă este mai intensă, cu atât cantitatea de zahăr din acea zonă este mai mare.</a:t>
            </a:r>
          </a:p>
        </p:txBody>
      </p:sp>
      <p:cxnSp>
        <p:nvCxnSpPr>
          <p:cNvPr id="6" name="Straight Arrow Connector 5">
            <a:extLst>
              <a:ext uri="{FF2B5EF4-FFF2-40B4-BE49-F238E27FC236}">
                <a16:creationId xmlns:a16="http://schemas.microsoft.com/office/drawing/2014/main" id="{8903397A-C36E-4FD3-9596-EECE61761CA9}"/>
              </a:ext>
            </a:extLst>
          </p:cNvPr>
          <p:cNvCxnSpPr>
            <a:cxnSpLocks/>
            <a:stCxn id="14" idx="3"/>
          </p:cNvCxnSpPr>
          <p:nvPr/>
        </p:nvCxnSpPr>
        <p:spPr>
          <a:xfrm>
            <a:off x="3241829" y="1335995"/>
            <a:ext cx="5732489" cy="109612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A3147754-F3DA-4660-ABB5-AC6A56326E02}"/>
              </a:ext>
            </a:extLst>
          </p:cNvPr>
          <p:cNvCxnSpPr>
            <a:cxnSpLocks/>
            <a:stCxn id="17" idx="3"/>
          </p:cNvCxnSpPr>
          <p:nvPr/>
        </p:nvCxnSpPr>
        <p:spPr>
          <a:xfrm flipV="1">
            <a:off x="2983823" y="2328422"/>
            <a:ext cx="3982585" cy="483608"/>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6C51A743-44B0-4FDD-B333-DEE200553F2B}"/>
              </a:ext>
            </a:extLst>
          </p:cNvPr>
          <p:cNvSpPr txBox="1"/>
          <p:nvPr/>
        </p:nvSpPr>
        <p:spPr>
          <a:xfrm>
            <a:off x="62303" y="2011811"/>
            <a:ext cx="2921520" cy="1600438"/>
          </a:xfrm>
          <a:prstGeom prst="rect">
            <a:avLst/>
          </a:prstGeom>
          <a:noFill/>
        </p:spPr>
        <p:txBody>
          <a:bodyPr wrap="square">
            <a:spAutoFit/>
          </a:bodyPr>
          <a:lstStyle/>
          <a:p>
            <a:pPr algn="just"/>
            <a:r>
              <a:rPr lang="ro-RO" altLang="en-US" sz="1400" dirty="0">
                <a:latin typeface="Palatino Linotype" panose="02040502050505030304" pitchFamily="18" charset="0"/>
              </a:rPr>
              <a:t>Mediul înconjurător este construit ca o latice de 50x50, cu coordonate (x,y) și cu o cantitate maximă de zahăr într-o anumită zonă. Zahărul este distribuit prin terasare, nivelul acestuia fiind cuprins între 1 și 4. </a:t>
            </a:r>
          </a:p>
        </p:txBody>
      </p:sp>
      <p:cxnSp>
        <p:nvCxnSpPr>
          <p:cNvPr id="18" name="Straight Arrow Connector 17">
            <a:extLst>
              <a:ext uri="{FF2B5EF4-FFF2-40B4-BE49-F238E27FC236}">
                <a16:creationId xmlns:a16="http://schemas.microsoft.com/office/drawing/2014/main" id="{D2CDE6E3-50CA-4863-B1AF-423C75759363}"/>
              </a:ext>
            </a:extLst>
          </p:cNvPr>
          <p:cNvCxnSpPr>
            <a:cxnSpLocks/>
            <a:stCxn id="19" idx="3"/>
          </p:cNvCxnSpPr>
          <p:nvPr/>
        </p:nvCxnSpPr>
        <p:spPr>
          <a:xfrm flipV="1">
            <a:off x="2903454" y="4128940"/>
            <a:ext cx="4477734" cy="661122"/>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4FBC4A4-334A-4F06-8F05-35758DC2FAD3}"/>
                  </a:ext>
                </a:extLst>
              </p:cNvPr>
              <p:cNvSpPr txBox="1"/>
              <p:nvPr/>
            </p:nvSpPr>
            <p:spPr>
              <a:xfrm>
                <a:off x="203099" y="3774399"/>
                <a:ext cx="2700355" cy="2031325"/>
              </a:xfrm>
              <a:prstGeom prst="rect">
                <a:avLst/>
              </a:prstGeom>
              <a:noFill/>
            </p:spPr>
            <p:txBody>
              <a:bodyPr wrap="square">
                <a:spAutoFit/>
              </a:bodyPr>
              <a:lstStyle/>
              <a:p>
                <a:pPr algn="just"/>
                <a:r>
                  <a:rPr lang="ro-RO" altLang="en-US" sz="1400" dirty="0">
                    <a:latin typeface="Palatino Linotype" panose="02040502050505030304" pitchFamily="18" charset="0"/>
                  </a:rPr>
                  <a:t>Regenerarea zahărului (</a:t>
                </a:r>
                <a14:m>
                  <m:oMath xmlns:m="http://schemas.openxmlformats.org/officeDocument/2006/math">
                    <m:sSub>
                      <m:sSubPr>
                        <m:ctrlPr>
                          <a:rPr lang="ro-RO" altLang="en-US" sz="1400" i="1" smtClean="0">
                            <a:latin typeface="Cambria Math" panose="02040503050406030204" pitchFamily="18" charset="0"/>
                          </a:rPr>
                        </m:ctrlPr>
                      </m:sSubPr>
                      <m:e>
                        <m:r>
                          <a:rPr lang="ro-RO" altLang="en-US" sz="1400" b="0" i="1" smtClean="0">
                            <a:latin typeface="Cambria Math" panose="02040503050406030204" pitchFamily="18" charset="0"/>
                          </a:rPr>
                          <m:t>𝐺</m:t>
                        </m:r>
                      </m:e>
                      <m:sub>
                        <m:r>
                          <a:rPr lang="ro-RO" altLang="en-US" sz="1400" b="0" i="1" smtClean="0">
                            <a:latin typeface="Cambria Math" panose="02040503050406030204" pitchFamily="18" charset="0"/>
                          </a:rPr>
                          <m:t>𝑎</m:t>
                        </m:r>
                      </m:sub>
                    </m:sSub>
                  </m:oMath>
                </a14:m>
                <a:r>
                  <a:rPr lang="ro-RO" altLang="en-US" sz="1400" dirty="0">
                    <a:latin typeface="Palatino Linotype" panose="02040502050505030304" pitchFamily="18" charset="0"/>
                  </a:rPr>
                  <a:t>) se face după regula: în fiecare poziţie din latice, zahărul se reface cu o rată de a unităţi pe unitatea de timp până la capacitatea corespunzătoare acelei poziţii. Dacă zahărul creşte instantaneu, regula este numită </a:t>
                </a:r>
                <a14:m>
                  <m:oMath xmlns:m="http://schemas.openxmlformats.org/officeDocument/2006/math">
                    <m:sSub>
                      <m:sSubPr>
                        <m:ctrlPr>
                          <a:rPr lang="ro-RO" altLang="en-US" sz="1400" i="1">
                            <a:latin typeface="Cambria Math" panose="02040503050406030204" pitchFamily="18" charset="0"/>
                          </a:rPr>
                        </m:ctrlPr>
                      </m:sSubPr>
                      <m:e>
                        <m:r>
                          <a:rPr lang="ro-RO" altLang="en-US" sz="1400" i="1">
                            <a:latin typeface="Cambria Math" panose="02040503050406030204" pitchFamily="18" charset="0"/>
                          </a:rPr>
                          <m:t>𝐺</m:t>
                        </m:r>
                      </m:e>
                      <m:sub>
                        <m:r>
                          <a:rPr lang="ro-RO" altLang="en-US" sz="1400" i="1" smtClean="0">
                            <a:latin typeface="Cambria Math" panose="02040503050406030204" pitchFamily="18" charset="0"/>
                            <a:ea typeface="Cambria Math" panose="02040503050406030204" pitchFamily="18" charset="0"/>
                          </a:rPr>
                          <m:t>∞</m:t>
                        </m:r>
                      </m:sub>
                    </m:sSub>
                  </m:oMath>
                </a14:m>
                <a:r>
                  <a:rPr lang="ro-RO" altLang="en-US" sz="1400" dirty="0">
                    <a:latin typeface="Palatino Linotype" panose="02040502050505030304" pitchFamily="18" charset="0"/>
                  </a:rPr>
                  <a:t> .</a:t>
                </a:r>
              </a:p>
            </p:txBody>
          </p:sp>
        </mc:Choice>
        <mc:Fallback xmlns="">
          <p:sp>
            <p:nvSpPr>
              <p:cNvPr id="19" name="TextBox 18">
                <a:extLst>
                  <a:ext uri="{FF2B5EF4-FFF2-40B4-BE49-F238E27FC236}">
                    <a16:creationId xmlns:a16="http://schemas.microsoft.com/office/drawing/2014/main" id="{04FBC4A4-334A-4F06-8F05-35758DC2FAD3}"/>
                  </a:ext>
                </a:extLst>
              </p:cNvPr>
              <p:cNvSpPr txBox="1">
                <a:spLocks noRot="1" noChangeAspect="1" noMove="1" noResize="1" noEditPoints="1" noAdjustHandles="1" noChangeArrowheads="1" noChangeShapeType="1" noTextEdit="1"/>
              </p:cNvSpPr>
              <p:nvPr/>
            </p:nvSpPr>
            <p:spPr>
              <a:xfrm>
                <a:off x="203099" y="3774399"/>
                <a:ext cx="2700355" cy="2031325"/>
              </a:xfrm>
              <a:prstGeom prst="rect">
                <a:avLst/>
              </a:prstGeom>
              <a:blipFill>
                <a:blip r:embed="rId3"/>
                <a:stretch>
                  <a:fillRect l="-677" t="-601" r="-677" b="-2402"/>
                </a:stretch>
              </a:blipFill>
            </p:spPr>
            <p:txBody>
              <a:bodyPr/>
              <a:lstStyle/>
              <a:p>
                <a:r>
                  <a:rPr lang="en-US">
                    <a:noFill/>
                  </a:rPr>
                  <a:t> </a:t>
                </a:r>
              </a:p>
            </p:txBody>
          </p:sp>
        </mc:Fallback>
      </mc:AlternateContent>
    </p:spTree>
    <p:extLst>
      <p:ext uri="{BB962C8B-B14F-4D97-AF65-F5344CB8AC3E}">
        <p14:creationId xmlns:p14="http://schemas.microsoft.com/office/powerpoint/2010/main" val="8287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60E86-F86E-49CD-876D-4BA429A5B342}"/>
              </a:ext>
            </a:extLst>
          </p:cNvPr>
          <p:cNvPicPr>
            <a:picLocks noChangeAspect="1"/>
          </p:cNvPicPr>
          <p:nvPr/>
        </p:nvPicPr>
        <p:blipFill>
          <a:blip r:embed="rId2"/>
          <a:stretch>
            <a:fillRect/>
          </a:stretch>
        </p:blipFill>
        <p:spPr>
          <a:xfrm>
            <a:off x="4564015" y="942289"/>
            <a:ext cx="7353818" cy="4655112"/>
          </a:xfrm>
          <a:prstGeom prst="rect">
            <a:avLst/>
          </a:prstGeom>
        </p:spPr>
      </p:pic>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3714581" y="167863"/>
            <a:ext cx="4762842"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II SugarScape</a:t>
            </a:r>
            <a:endParaRPr lang="en-US" i="1" dirty="0">
              <a:latin typeface="Palatino Linotype" panose="0204050205050503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983C9EC-3403-4AA2-996C-A436F613AFBC}"/>
              </a:ext>
            </a:extLst>
          </p:cNvPr>
          <p:cNvSpPr txBox="1"/>
          <p:nvPr/>
        </p:nvSpPr>
        <p:spPr>
          <a:xfrm>
            <a:off x="0" y="2198216"/>
            <a:ext cx="2921520" cy="2246769"/>
          </a:xfrm>
          <a:prstGeom prst="rect">
            <a:avLst/>
          </a:prstGeom>
          <a:noFill/>
        </p:spPr>
        <p:txBody>
          <a:bodyPr wrap="square">
            <a:spAutoFit/>
          </a:bodyPr>
          <a:lstStyle/>
          <a:p>
            <a:pPr algn="just"/>
            <a:r>
              <a:rPr lang="ro-RO" altLang="en-US" sz="1400" dirty="0">
                <a:latin typeface="Palatino Linotype" panose="02040502050505030304" pitchFamily="18" charset="0"/>
              </a:rPr>
              <a:t>În ceea ce privește agenții, acestia pot vedea și se pot deplasa doar în direcțiile nord, sud, vest, sau est. Ei nu pot vedea și nu se pot deplasa pe diagonală. Regulile de deplasare în latice sunt foarte importante. Astfel, agenții privesc în direcțiile prezentate mai sus și observă locul cel mai bogat în zahăr. </a:t>
            </a:r>
          </a:p>
        </p:txBody>
      </p:sp>
      <p:cxnSp>
        <p:nvCxnSpPr>
          <p:cNvPr id="6" name="Straight Arrow Connector 5">
            <a:extLst>
              <a:ext uri="{FF2B5EF4-FFF2-40B4-BE49-F238E27FC236}">
                <a16:creationId xmlns:a16="http://schemas.microsoft.com/office/drawing/2014/main" id="{8903397A-C36E-4FD3-9596-EECE61761CA9}"/>
              </a:ext>
            </a:extLst>
          </p:cNvPr>
          <p:cNvCxnSpPr>
            <a:cxnSpLocks/>
            <a:stCxn id="14" idx="3"/>
          </p:cNvCxnSpPr>
          <p:nvPr/>
        </p:nvCxnSpPr>
        <p:spPr>
          <a:xfrm>
            <a:off x="2921520" y="3321601"/>
            <a:ext cx="5760567" cy="194597"/>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620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3428E-2249-418B-8378-B74544AA70A9}"/>
              </a:ext>
            </a:extLst>
          </p:cNvPr>
          <p:cNvPicPr>
            <a:picLocks noChangeAspect="1"/>
          </p:cNvPicPr>
          <p:nvPr/>
        </p:nvPicPr>
        <p:blipFill>
          <a:blip r:embed="rId2"/>
          <a:stretch>
            <a:fillRect/>
          </a:stretch>
        </p:blipFill>
        <p:spPr>
          <a:xfrm>
            <a:off x="7005374" y="637900"/>
            <a:ext cx="5043662" cy="3056426"/>
          </a:xfrm>
          <a:prstGeom prst="rect">
            <a:avLst/>
          </a:prstGeom>
        </p:spPr>
      </p:pic>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3714581" y="167863"/>
            <a:ext cx="4762842"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II SugarScape</a:t>
            </a:r>
            <a:endParaRPr lang="en-US" i="1" dirty="0">
              <a:latin typeface="Palatino Linotype" panose="0204050205050503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983C9EC-3403-4AA2-996C-A436F613AFBC}"/>
                  </a:ext>
                </a:extLst>
              </p:cNvPr>
              <p:cNvSpPr txBox="1"/>
              <p:nvPr/>
            </p:nvSpPr>
            <p:spPr>
              <a:xfrm>
                <a:off x="1228008" y="898021"/>
                <a:ext cx="2921520" cy="1600438"/>
              </a:xfrm>
              <a:prstGeom prst="rect">
                <a:avLst/>
              </a:prstGeom>
              <a:noFill/>
            </p:spPr>
            <p:txBody>
              <a:bodyPr wrap="square">
                <a:spAutoFit/>
              </a:bodyPr>
              <a:lstStyle/>
              <a:p>
                <a:pPr algn="just"/>
                <a:r>
                  <a:rPr lang="ro-RO" altLang="en-US" sz="1400" dirty="0">
                    <a:latin typeface="Palatino Linotype" panose="02040502050505030304" pitchFamily="18" charset="0"/>
                  </a:rPr>
                  <a:t>Dacă modelul este simulat după regula ({</a:t>
                </a:r>
                <a14:m>
                  <m:oMath xmlns:m="http://schemas.openxmlformats.org/officeDocument/2006/math">
                    <m:sSub>
                      <m:sSubPr>
                        <m:ctrlPr>
                          <a:rPr lang="ro-RO" altLang="en-US" sz="1400" i="1" smtClean="0">
                            <a:latin typeface="Cambria Math" panose="02040503050406030204" pitchFamily="18" charset="0"/>
                          </a:rPr>
                        </m:ctrlPr>
                      </m:sSubPr>
                      <m:e>
                        <m:r>
                          <a:rPr lang="ro-RO" altLang="en-US" sz="1400" i="1">
                            <a:latin typeface="Cambria Math" panose="02040503050406030204" pitchFamily="18" charset="0"/>
                          </a:rPr>
                          <m:t>𝐺</m:t>
                        </m:r>
                      </m:e>
                      <m:sub>
                        <m:r>
                          <a:rPr lang="ro-RO" altLang="en-US" sz="1400" i="1" smtClean="0">
                            <a:latin typeface="Cambria Math" panose="02040503050406030204" pitchFamily="18" charset="0"/>
                            <a:ea typeface="Cambria Math" panose="02040503050406030204" pitchFamily="18" charset="0"/>
                          </a:rPr>
                          <m:t>∞</m:t>
                        </m:r>
                      </m:sub>
                    </m:sSub>
                  </m:oMath>
                </a14:m>
                <a:r>
                  <a:rPr lang="ro-RO" altLang="en-US" sz="1400" dirty="0">
                    <a:latin typeface="Palatino Linotype" panose="02040502050505030304" pitchFamily="18" charset="0"/>
                  </a:rPr>
                  <a:t> } {M}) se observă cum agenţii încep să formeze modele regulate, distribuindu-se de-a lungul limitelor teraselor. (M – reprezintă regulile de mișcare ale agenților)</a:t>
                </a:r>
              </a:p>
            </p:txBody>
          </p:sp>
        </mc:Choice>
        <mc:Fallback xmlns="">
          <p:sp>
            <p:nvSpPr>
              <p:cNvPr id="14" name="TextBox 13">
                <a:extLst>
                  <a:ext uri="{FF2B5EF4-FFF2-40B4-BE49-F238E27FC236}">
                    <a16:creationId xmlns:a16="http://schemas.microsoft.com/office/drawing/2014/main" id="{2983C9EC-3403-4AA2-996C-A436F613AFBC}"/>
                  </a:ext>
                </a:extLst>
              </p:cNvPr>
              <p:cNvSpPr txBox="1">
                <a:spLocks noRot="1" noChangeAspect="1" noMove="1" noResize="1" noEditPoints="1" noAdjustHandles="1" noChangeArrowheads="1" noChangeShapeType="1" noTextEdit="1"/>
              </p:cNvSpPr>
              <p:nvPr/>
            </p:nvSpPr>
            <p:spPr>
              <a:xfrm>
                <a:off x="1228008" y="898021"/>
                <a:ext cx="2921520" cy="1600438"/>
              </a:xfrm>
              <a:prstGeom prst="rect">
                <a:avLst/>
              </a:prstGeom>
              <a:blipFill>
                <a:blip r:embed="rId3"/>
                <a:stretch>
                  <a:fillRect l="-625" t="-380" r="-417" b="-3042"/>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8903397A-C36E-4FD3-9596-EECE61761CA9}"/>
              </a:ext>
            </a:extLst>
          </p:cNvPr>
          <p:cNvCxnSpPr>
            <a:cxnSpLocks/>
            <a:stCxn id="14" idx="3"/>
          </p:cNvCxnSpPr>
          <p:nvPr/>
        </p:nvCxnSpPr>
        <p:spPr>
          <a:xfrm flipV="1">
            <a:off x="4149528" y="1602558"/>
            <a:ext cx="3429623" cy="95682"/>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5269EA22-EF63-4FF6-BC7A-34195B55E78E}"/>
              </a:ext>
            </a:extLst>
          </p:cNvPr>
          <p:cNvPicPr>
            <a:picLocks noChangeAspect="1"/>
          </p:cNvPicPr>
          <p:nvPr/>
        </p:nvPicPr>
        <p:blipFill>
          <a:blip r:embed="rId4"/>
          <a:stretch>
            <a:fillRect/>
          </a:stretch>
        </p:blipFill>
        <p:spPr>
          <a:xfrm>
            <a:off x="7005373" y="3780513"/>
            <a:ext cx="5043663" cy="3050829"/>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C733B49-446E-472D-8FCD-C5744FCD957E}"/>
                  </a:ext>
                </a:extLst>
              </p:cNvPr>
              <p:cNvSpPr txBox="1"/>
              <p:nvPr/>
            </p:nvSpPr>
            <p:spPr>
              <a:xfrm>
                <a:off x="1228008" y="2737539"/>
                <a:ext cx="2921520" cy="1815882"/>
              </a:xfrm>
              <a:prstGeom prst="rect">
                <a:avLst/>
              </a:prstGeom>
              <a:noFill/>
            </p:spPr>
            <p:txBody>
              <a:bodyPr wrap="square">
                <a:spAutoFit/>
              </a:bodyPr>
              <a:lstStyle/>
              <a:p>
                <a:pPr algn="just"/>
                <a:r>
                  <a:rPr lang="ro-RO" altLang="en-US" sz="1400" dirty="0">
                    <a:latin typeface="Palatino Linotype" panose="02040502050505030304" pitchFamily="18" charset="0"/>
                  </a:rPr>
                  <a:t>Dacă modelul este simulat după regula ({</a:t>
                </a:r>
                <a14:m>
                  <m:oMath xmlns:m="http://schemas.openxmlformats.org/officeDocument/2006/math">
                    <m:sSub>
                      <m:sSubPr>
                        <m:ctrlPr>
                          <a:rPr lang="ro-RO" altLang="en-US" sz="1400" i="1" smtClean="0">
                            <a:latin typeface="Cambria Math" panose="02040503050406030204" pitchFamily="18" charset="0"/>
                          </a:rPr>
                        </m:ctrlPr>
                      </m:sSubPr>
                      <m:e>
                        <m:r>
                          <a:rPr lang="ro-RO" altLang="en-US" sz="1400" i="1">
                            <a:latin typeface="Cambria Math" panose="02040503050406030204" pitchFamily="18" charset="0"/>
                          </a:rPr>
                          <m:t>𝐺</m:t>
                        </m:r>
                      </m:e>
                      <m:sub>
                        <m:r>
                          <a:rPr lang="ro-RO" altLang="en-US" sz="1400" b="0" i="1" smtClean="0">
                            <a:latin typeface="Cambria Math" panose="02040503050406030204" pitchFamily="18" charset="0"/>
                          </a:rPr>
                          <m:t>1</m:t>
                        </m:r>
                      </m:sub>
                    </m:sSub>
                  </m:oMath>
                </a14:m>
                <a:r>
                  <a:rPr lang="ro-RO" altLang="en-US" sz="1400" dirty="0">
                    <a:latin typeface="Palatino Linotype" panose="02040502050505030304" pitchFamily="18" charset="0"/>
                  </a:rPr>
                  <a:t> } {M}) se observă cum agenţii se concentrează în cele două zone bogate în zahăr. Regula de refacere a resursei </a:t>
                </a:r>
                <a14:m>
                  <m:oMath xmlns:m="http://schemas.openxmlformats.org/officeDocument/2006/math">
                    <m:sSub>
                      <m:sSubPr>
                        <m:ctrlPr>
                          <a:rPr lang="ro-RO" altLang="en-US" sz="1400" i="1">
                            <a:latin typeface="Cambria Math" panose="02040503050406030204" pitchFamily="18" charset="0"/>
                          </a:rPr>
                        </m:ctrlPr>
                      </m:sSubPr>
                      <m:e>
                        <m:r>
                          <a:rPr lang="ro-RO" altLang="en-US" sz="1400" i="1">
                            <a:latin typeface="Cambria Math" panose="02040503050406030204" pitchFamily="18" charset="0"/>
                          </a:rPr>
                          <m:t>𝐺</m:t>
                        </m:r>
                      </m:e>
                      <m:sub>
                        <m:r>
                          <a:rPr lang="ro-RO" altLang="en-US" sz="1400" i="1">
                            <a:latin typeface="Cambria Math" panose="02040503050406030204" pitchFamily="18" charset="0"/>
                          </a:rPr>
                          <m:t>1</m:t>
                        </m:r>
                      </m:sub>
                    </m:sSub>
                  </m:oMath>
                </a14:m>
                <a:r>
                  <a:rPr lang="ro-RO" altLang="en-US" sz="1400" dirty="0">
                    <a:latin typeface="Palatino Linotype" panose="02040502050505030304" pitchFamily="18" charset="0"/>
                  </a:rPr>
                  <a:t> spune că în orice locaţie, cantitatea de zahăr se reface după un moment de timp.</a:t>
                </a:r>
              </a:p>
            </p:txBody>
          </p:sp>
        </mc:Choice>
        <mc:Fallback xmlns="">
          <p:sp>
            <p:nvSpPr>
              <p:cNvPr id="20" name="TextBox 19">
                <a:extLst>
                  <a:ext uri="{FF2B5EF4-FFF2-40B4-BE49-F238E27FC236}">
                    <a16:creationId xmlns:a16="http://schemas.microsoft.com/office/drawing/2014/main" id="{FC733B49-446E-472D-8FCD-C5744FCD957E}"/>
                  </a:ext>
                </a:extLst>
              </p:cNvPr>
              <p:cNvSpPr txBox="1">
                <a:spLocks noRot="1" noChangeAspect="1" noMove="1" noResize="1" noEditPoints="1" noAdjustHandles="1" noChangeArrowheads="1" noChangeShapeType="1" noTextEdit="1"/>
              </p:cNvSpPr>
              <p:nvPr/>
            </p:nvSpPr>
            <p:spPr>
              <a:xfrm>
                <a:off x="1228008" y="2737539"/>
                <a:ext cx="2921520" cy="1815882"/>
              </a:xfrm>
              <a:prstGeom prst="rect">
                <a:avLst/>
              </a:prstGeom>
              <a:blipFill>
                <a:blip r:embed="rId5"/>
                <a:stretch>
                  <a:fillRect l="-625" t="-671" r="-417" b="-2685"/>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3E3FD6A-AC5F-40D5-9D91-B3E4AE2C29F8}"/>
              </a:ext>
            </a:extLst>
          </p:cNvPr>
          <p:cNvCxnSpPr>
            <a:cxnSpLocks/>
          </p:cNvCxnSpPr>
          <p:nvPr/>
        </p:nvCxnSpPr>
        <p:spPr>
          <a:xfrm>
            <a:off x="4149528" y="3277083"/>
            <a:ext cx="3533317" cy="151334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4513093"/>
      </p:ext>
    </p:extLst>
  </p:cSld>
  <p:clrMapOvr>
    <a:masterClrMapping/>
  </p:clrMapOvr>
</p:sld>
</file>

<file path=ppt/theme/theme1.xml><?xml version="1.0" encoding="utf-8"?>
<a:theme xmlns:a="http://schemas.openxmlformats.org/drawingml/2006/main" name="Atla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emplate>Atlas</Template>
  <TotalTime>2148</TotalTime>
  <Words>2788</Words>
  <Application>Microsoft Office PowerPoint</Application>
  <PresentationFormat>Widescreen</PresentationFormat>
  <Paragraphs>151</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 Light</vt:lpstr>
      <vt:lpstr>Cambria Math</vt:lpstr>
      <vt:lpstr>Palatino Linotype</vt:lpstr>
      <vt:lpstr>Rockwell</vt:lpstr>
      <vt:lpstr>Tahoma</vt:lpstr>
      <vt:lpstr>Times New Roman</vt:lpstr>
      <vt:lpstr>Wingdings</vt:lpstr>
      <vt:lpstr>Atlas</vt:lpstr>
      <vt:lpstr>Bazele Ciberneticii Economice</vt:lpstr>
      <vt:lpstr>Modelarea bazată pe agenți (MBA)</vt:lpstr>
      <vt:lpstr>Modelarea bazată pe agenți (MBA)</vt:lpstr>
      <vt:lpstr>Modelul SugarScape</vt:lpstr>
      <vt:lpstr>Modelul SugarScape</vt:lpstr>
      <vt:lpstr>Modelul SugarScape</vt:lpstr>
      <vt:lpstr>PowerPoint Presentation</vt:lpstr>
      <vt:lpstr>PowerPoint Presentation</vt:lpstr>
      <vt:lpstr>PowerPoint Presentation</vt:lpstr>
      <vt:lpstr>PowerPoint Presentation</vt:lpstr>
      <vt:lpstr>Modelul SugarScape</vt:lpstr>
      <vt:lpstr>PowerPoint Presentation</vt:lpstr>
      <vt:lpstr>PowerPoint Presentation</vt:lpstr>
      <vt:lpstr>Modelul SugarScape</vt:lpstr>
      <vt:lpstr>PowerPoint Presentation</vt:lpstr>
      <vt:lpstr>PowerPoint Presentation</vt:lpstr>
      <vt:lpstr>PowerPoint Presentation</vt:lpstr>
      <vt:lpstr>Modelul SugarScape</vt:lpstr>
      <vt:lpstr>Modelul SugarScape</vt:lpstr>
      <vt:lpstr>Modelul SugarScape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Bazele Ciberneticii Economice</dc:title>
  <dc:creator>Ionut Nica</dc:creator>
  <cp:lastModifiedBy>Ionut Nica</cp:lastModifiedBy>
  <cp:revision>21</cp:revision>
  <dcterms:created xsi:type="dcterms:W3CDTF">2021-02-19T21:48:07Z</dcterms:created>
  <dcterms:modified xsi:type="dcterms:W3CDTF">2021-03-18T13:52:51Z</dcterms:modified>
</cp:coreProperties>
</file>