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8" r:id="rId3"/>
    <p:sldId id="302" r:id="rId4"/>
    <p:sldId id="320" r:id="rId5"/>
    <p:sldId id="321" r:id="rId6"/>
    <p:sldId id="336" r:id="rId7"/>
    <p:sldId id="337" r:id="rId8"/>
    <p:sldId id="338" r:id="rId9"/>
    <p:sldId id="339" r:id="rId10"/>
    <p:sldId id="340" r:id="rId11"/>
    <p:sldId id="341" r:id="rId12"/>
    <p:sldId id="323" r:id="rId13"/>
    <p:sldId id="324" r:id="rId14"/>
    <p:sldId id="325" r:id="rId15"/>
    <p:sldId id="332" r:id="rId16"/>
    <p:sldId id="326" r:id="rId17"/>
    <p:sldId id="327" r:id="rId18"/>
    <p:sldId id="328" r:id="rId19"/>
    <p:sldId id="329" r:id="rId20"/>
    <p:sldId id="330" r:id="rId21"/>
    <p:sldId id="331" r:id="rId22"/>
    <p:sldId id="333" r:id="rId23"/>
    <p:sldId id="334" r:id="rId24"/>
    <p:sldId id="335"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64CDD1A6-BCF8-40F1-ACA8-EFC6A0D2A803}" type="datetimeFigureOut">
              <a:rPr lang="en-US" smtClean="0"/>
              <a:t>4/5/2021</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2088960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CDD1A6-BCF8-40F1-ACA8-EFC6A0D2A803}" type="datetimeFigureOut">
              <a:rPr lang="en-US" smtClean="0"/>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2185302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64CDD1A6-BCF8-40F1-ACA8-EFC6A0D2A803}" type="datetimeFigureOut">
              <a:rPr lang="en-US" smtClean="0"/>
              <a:t>4/5/2021</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2597616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CDD1A6-BCF8-40F1-ACA8-EFC6A0D2A803}" type="datetimeFigureOut">
              <a:rPr lang="en-US" smtClean="0"/>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217222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64CDD1A6-BCF8-40F1-ACA8-EFC6A0D2A803}" type="datetimeFigureOut">
              <a:rPr lang="en-US" smtClean="0"/>
              <a:t>4/5/2021</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1843069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64CDD1A6-BCF8-40F1-ACA8-EFC6A0D2A803}" type="datetimeFigureOut">
              <a:rPr lang="en-US" smtClean="0"/>
              <a:t>4/5/2021</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641258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64CDD1A6-BCF8-40F1-ACA8-EFC6A0D2A803}" type="datetimeFigureOut">
              <a:rPr lang="en-US" smtClean="0"/>
              <a:t>4/5/2021</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2870638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CDD1A6-BCF8-40F1-ACA8-EFC6A0D2A803}" type="datetimeFigureOut">
              <a:rPr lang="en-US" smtClean="0"/>
              <a:t>4/5/2021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1692317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64CDD1A6-BCF8-40F1-ACA8-EFC6A0D2A803}" type="datetimeFigureOut">
              <a:rPr lang="en-US" smtClean="0"/>
              <a:t>4/5/2021</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641527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CDD1A6-BCF8-40F1-ACA8-EFC6A0D2A803}" type="datetimeFigureOut">
              <a:rPr lang="en-US" smtClean="0"/>
              <a:t>4/5/2021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2649299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64CDD1A6-BCF8-40F1-ACA8-EFC6A0D2A803}" type="datetimeFigureOut">
              <a:rPr lang="en-US" smtClean="0"/>
              <a:t>4/5/2021</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3040004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64CDD1A6-BCF8-40F1-ACA8-EFC6A0D2A803}" type="datetimeFigureOut">
              <a:rPr lang="en-US" smtClean="0"/>
              <a:t>4/5/2021</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9E78C137-E82A-4837-BD51-9DC125338E19}" type="slidenum">
              <a:rPr lang="en-US" smtClean="0"/>
              <a:t>‹#›</a:t>
            </a:fld>
            <a:endParaRPr lang="en-US"/>
          </a:p>
        </p:txBody>
      </p:sp>
    </p:spTree>
    <p:extLst>
      <p:ext uri="{BB962C8B-B14F-4D97-AF65-F5344CB8AC3E}">
        <p14:creationId xmlns:p14="http://schemas.microsoft.com/office/powerpoint/2010/main" val="88791599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0.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70.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5.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jpeg"/></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20.emf"/><Relationship Id="rId4" Type="http://schemas.openxmlformats.org/officeDocument/2006/relationships/image" Target="../media/image19.emf"/></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22.wmf"/><Relationship Id="rId5" Type="http://schemas.openxmlformats.org/officeDocument/2006/relationships/oleObject" Target="../embeddings/oleObject1.bin"/><Relationship Id="rId4" Type="http://schemas.openxmlformats.org/officeDocument/2006/relationships/image" Target="../media/image21.pn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36B3C-BB0A-4B9C-9237-6A7858062249}"/>
              </a:ext>
            </a:extLst>
          </p:cNvPr>
          <p:cNvSpPr>
            <a:spLocks noGrp="1"/>
          </p:cNvSpPr>
          <p:nvPr>
            <p:ph type="ctrTitle"/>
          </p:nvPr>
        </p:nvSpPr>
        <p:spPr/>
        <p:txBody>
          <a:bodyPr/>
          <a:lstStyle/>
          <a:p>
            <a:r>
              <a:rPr lang="en-US" dirty="0">
                <a:latin typeface="Palatino Linotype" panose="02040502050505030304" pitchFamily="18" charset="0"/>
              </a:rPr>
              <a:t>Bazele Ciberneticii Economice</a:t>
            </a:r>
          </a:p>
        </p:txBody>
      </p:sp>
      <p:sp>
        <p:nvSpPr>
          <p:cNvPr id="3" name="Subtitle 2">
            <a:extLst>
              <a:ext uri="{FF2B5EF4-FFF2-40B4-BE49-F238E27FC236}">
                <a16:creationId xmlns:a16="http://schemas.microsoft.com/office/drawing/2014/main" id="{F930B25B-A74F-433B-AA33-F1C7A40F3509}"/>
              </a:ext>
            </a:extLst>
          </p:cNvPr>
          <p:cNvSpPr>
            <a:spLocks noGrp="1"/>
          </p:cNvSpPr>
          <p:nvPr>
            <p:ph type="subTitle" idx="1"/>
          </p:nvPr>
        </p:nvSpPr>
        <p:spPr>
          <a:xfrm>
            <a:off x="1759237" y="4766553"/>
            <a:ext cx="8673427" cy="462300"/>
          </a:xfrm>
        </p:spPr>
        <p:txBody>
          <a:bodyPr/>
          <a:lstStyle/>
          <a:p>
            <a:pPr algn="r"/>
            <a:r>
              <a:rPr lang="en-US" dirty="0">
                <a:latin typeface="Palatino Linotype" panose="02040502050505030304" pitchFamily="18" charset="0"/>
              </a:rPr>
              <a:t>Profesor seminar: Asist.univ.dr. Ionu</a:t>
            </a:r>
            <a:r>
              <a:rPr lang="ro-RO" dirty="0">
                <a:latin typeface="Palatino Linotype" panose="02040502050505030304" pitchFamily="18" charset="0"/>
              </a:rPr>
              <a:t>ț Nica</a:t>
            </a:r>
            <a:endParaRPr lang="en-US" dirty="0">
              <a:latin typeface="Palatino Linotype" panose="02040502050505030304" pitchFamily="18" charset="0"/>
            </a:endParaRPr>
          </a:p>
        </p:txBody>
      </p:sp>
      <p:sp>
        <p:nvSpPr>
          <p:cNvPr id="4" name="Subtitle 2">
            <a:extLst>
              <a:ext uri="{FF2B5EF4-FFF2-40B4-BE49-F238E27FC236}">
                <a16:creationId xmlns:a16="http://schemas.microsoft.com/office/drawing/2014/main" id="{4700F4B3-DD1E-4054-8790-12B9175D4DF3}"/>
              </a:ext>
            </a:extLst>
          </p:cNvPr>
          <p:cNvSpPr txBox="1">
            <a:spLocks/>
          </p:cNvSpPr>
          <p:nvPr/>
        </p:nvSpPr>
        <p:spPr>
          <a:xfrm>
            <a:off x="1765724" y="3931237"/>
            <a:ext cx="8673427" cy="462300"/>
          </a:xfrm>
          <a:prstGeom prst="rect">
            <a:avLst/>
          </a:prstGeom>
        </p:spPr>
        <p:txBody>
          <a:bodyPr vert="horz" lIns="91440" tIns="0" rIns="91440" bIns="45720" rtlCol="0">
            <a:normAutofit/>
          </a:bodyPr>
          <a:lstStyle>
            <a:lvl1pPr marL="0" indent="0" algn="ctr" defTabSz="914400" rtl="0" eaLnBrk="1" latinLnBrk="0" hangingPunct="1">
              <a:lnSpc>
                <a:spcPct val="100000"/>
              </a:lnSpc>
              <a:spcBef>
                <a:spcPts val="1000"/>
              </a:spcBef>
              <a:buClr>
                <a:schemeClr val="accent1"/>
              </a:buClr>
              <a:buSzPct val="110000"/>
              <a:buFont typeface="Wingdings" panose="05000000000000000000" pitchFamily="2" charset="2"/>
              <a:buNone/>
              <a:defRPr sz="1800" b="0" kern="1200">
                <a:solidFill>
                  <a:srgbClr val="FFFEFF"/>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800" kern="120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9pPr>
          </a:lstStyle>
          <a:p>
            <a:r>
              <a:rPr lang="ro-RO" sz="2400" dirty="0">
                <a:latin typeface="Palatino Linotype" panose="02040502050505030304" pitchFamily="18" charset="0"/>
              </a:rPr>
              <a:t>Seminar</a:t>
            </a:r>
            <a:r>
              <a:rPr lang="en-US" sz="2400" dirty="0">
                <a:latin typeface="Palatino Linotype" panose="02040502050505030304" pitchFamily="18" charset="0"/>
              </a:rPr>
              <a:t> 4</a:t>
            </a:r>
            <a:r>
              <a:rPr lang="ro-RO" sz="2400" dirty="0">
                <a:latin typeface="Palatino Linotype" panose="02040502050505030304" pitchFamily="18" charset="0"/>
              </a:rPr>
              <a:t> </a:t>
            </a:r>
            <a:endParaRPr lang="en-US" sz="2400" dirty="0">
              <a:latin typeface="Palatino Linotype" panose="02040502050505030304" pitchFamily="18" charset="0"/>
            </a:endParaRPr>
          </a:p>
        </p:txBody>
      </p:sp>
    </p:spTree>
    <p:extLst>
      <p:ext uri="{BB962C8B-B14F-4D97-AF65-F5344CB8AC3E}">
        <p14:creationId xmlns:p14="http://schemas.microsoft.com/office/powerpoint/2010/main" val="3708903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ro-RO" dirty="0">
                <a:latin typeface="Palatino Linotype" panose="02040502050505030304" pitchFamily="18" charset="0"/>
              </a:rPr>
              <a:t>Aplicație</a:t>
            </a:r>
            <a:endParaRPr lang="en-US" dirty="0">
              <a:latin typeface="Palatino Linotype" panose="02040502050505030304" pitchFamily="18" charset="0"/>
            </a:endParaRP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36E5CE1-4130-4A08-B691-D65C87E08BA2}"/>
                  </a:ext>
                </a:extLst>
              </p:cNvPr>
              <p:cNvSpPr>
                <a:spLocks noGrp="1"/>
              </p:cNvSpPr>
              <p:nvPr>
                <p:ph idx="1"/>
              </p:nvPr>
            </p:nvSpPr>
            <p:spPr>
              <a:xfrm>
                <a:off x="4481232" y="589852"/>
                <a:ext cx="7459235" cy="5248622"/>
              </a:xfrm>
            </p:spPr>
            <p:txBody>
              <a:bodyPr/>
              <a:lstStyle/>
              <a:p>
                <a:pPr marL="0" indent="0" algn="just">
                  <a:buNone/>
                </a:pPr>
                <a:r>
                  <a:rPr lang="ro-RO" altLang="en-US" i="1" dirty="0">
                    <a:solidFill>
                      <a:srgbClr val="002060"/>
                    </a:solidFill>
                    <a:latin typeface="Palatino Linotype" panose="02040502050505030304" pitchFamily="18" charset="0"/>
                  </a:rPr>
                  <a:t>Vom calcula ponderea populației mai bogate:</a:t>
                </a:r>
              </a:p>
              <a:p>
                <a:pPr marL="0" indent="0" algn="just">
                  <a:buNone/>
                </a:pPr>
                <a:r>
                  <a:rPr lang="ro-RO" altLang="en-US" i="1" dirty="0">
                    <a:solidFill>
                      <a:srgbClr val="002060"/>
                    </a:solidFill>
                    <a:latin typeface="Palatino Linotype" panose="02040502050505030304" pitchFamily="18" charset="0"/>
                  </a:rPr>
                  <a:t>Gospodăria 1: 1-0,30=0,70</a:t>
                </a:r>
              </a:p>
              <a:p>
                <a:pPr marL="0" indent="0" algn="just">
                  <a:buNone/>
                </a:pPr>
                <a:r>
                  <a:rPr lang="ro-RO" altLang="en-US" i="1" dirty="0">
                    <a:solidFill>
                      <a:srgbClr val="002060"/>
                    </a:solidFill>
                    <a:latin typeface="Palatino Linotype" panose="02040502050505030304" pitchFamily="18" charset="0"/>
                  </a:rPr>
                  <a:t>Gospodăria 2: 1-0,30-0,60=0,10</a:t>
                </a:r>
              </a:p>
              <a:p>
                <a:pPr marL="0" indent="0" algn="just">
                  <a:buNone/>
                </a:pPr>
                <a:r>
                  <a:rPr lang="ro-RO" altLang="en-US" i="1" dirty="0">
                    <a:solidFill>
                      <a:srgbClr val="002060"/>
                    </a:solidFill>
                    <a:latin typeface="Palatino Linotype" panose="02040502050505030304" pitchFamily="18" charset="0"/>
                  </a:rPr>
                  <a:t>Gospodăria 3: 1-0,30-0,60-0,10=0</a:t>
                </a:r>
              </a:p>
              <a:p>
                <a:pPr marL="0" indent="0" algn="just">
                  <a:buNone/>
                </a:pPr>
                <a:r>
                  <a:rPr lang="ro-RO" altLang="en-US" i="1" dirty="0">
                    <a:solidFill>
                      <a:srgbClr val="002060"/>
                    </a:solidFill>
                    <a:latin typeface="Palatino Linotype" panose="02040502050505030304" pitchFamily="18" charset="0"/>
                  </a:rPr>
                  <a:t>Vom calcula scorul pentru cele 2 țări:</a:t>
                </a:r>
              </a:p>
              <a:p>
                <a:pPr marL="0" indent="0" algn="just">
                  <a:buNone/>
                </a:pPr>
                <a:r>
                  <a:rPr lang="ro-RO" altLang="en-US" i="1" dirty="0">
                    <a:solidFill>
                      <a:srgbClr val="002060"/>
                    </a:solidFill>
                    <a:latin typeface="Palatino Linotype" panose="02040502050505030304" pitchFamily="18" charset="0"/>
                  </a:rPr>
                  <a:t>Pentru țara </a:t>
                </a:r>
                <a14:m>
                  <m:oMath xmlns:m="http://schemas.openxmlformats.org/officeDocument/2006/math">
                    <m:r>
                      <a:rPr lang="ro-RO" i="1" smtClean="0">
                        <a:latin typeface="Cambria Math" panose="02040503050406030204" pitchFamily="18" charset="0"/>
                        <a:ea typeface="Cambria Math" panose="02040503050406030204" pitchFamily="18" charset="0"/>
                      </a:rPr>
                      <m:t>𝛼</m:t>
                    </m:r>
                  </m:oMath>
                </a14:m>
                <a:r>
                  <a:rPr lang="ro-RO" altLang="en-US" i="1" dirty="0">
                    <a:solidFill>
                      <a:srgbClr val="002060"/>
                    </a:solidFill>
                    <a:latin typeface="Palatino Linotype" panose="02040502050505030304" pitchFamily="18" charset="0"/>
                  </a:rPr>
                  <a:t>: Scor= % venitului*(%populației+2*%populației mai bogate)</a:t>
                </a:r>
              </a:p>
              <a:p>
                <a:pPr marL="0" indent="0" algn="just">
                  <a:buNone/>
                </a:pPr>
                <a:r>
                  <a:rPr lang="ro-RO" altLang="en-US" i="1" dirty="0">
                    <a:solidFill>
                      <a:srgbClr val="002060"/>
                    </a:solidFill>
                    <a:latin typeface="Palatino Linotype" panose="02040502050505030304" pitchFamily="18" charset="0"/>
                  </a:rPr>
                  <a:t>Gospodăria 1: 0,03*(0,30+2*0,70)=0,051</a:t>
                </a:r>
              </a:p>
              <a:p>
                <a:pPr marL="0" indent="0" algn="just">
                  <a:buNone/>
                </a:pPr>
                <a:r>
                  <a:rPr lang="ro-RO" altLang="en-US" i="1" dirty="0">
                    <a:solidFill>
                      <a:srgbClr val="002060"/>
                    </a:solidFill>
                    <a:latin typeface="Palatino Linotype" panose="02040502050505030304" pitchFamily="18" charset="0"/>
                  </a:rPr>
                  <a:t>Gospodăria 2: 0,45*(0,60+2*0,10)=0,360</a:t>
                </a:r>
              </a:p>
              <a:p>
                <a:pPr marL="0" indent="0" algn="just">
                  <a:buNone/>
                </a:pPr>
                <a:r>
                  <a:rPr lang="ro-RO" altLang="en-US" i="1" dirty="0">
                    <a:solidFill>
                      <a:srgbClr val="002060"/>
                    </a:solidFill>
                    <a:latin typeface="Palatino Linotype" panose="02040502050505030304" pitchFamily="18" charset="0"/>
                  </a:rPr>
                  <a:t>Gospodăria 3: 0,52*(0,10+2*0)=0,052</a:t>
                </a:r>
              </a:p>
              <a:p>
                <a:pPr marL="0" indent="0" algn="just">
                  <a:buNone/>
                </a:pPr>
                <a:r>
                  <a:rPr lang="ro-RO" altLang="en-US" i="1" dirty="0">
                    <a:solidFill>
                      <a:srgbClr val="002060"/>
                    </a:solidFill>
                    <a:latin typeface="Palatino Linotype" panose="02040502050505030304" pitchFamily="18" charset="0"/>
                  </a:rPr>
                  <a:t>Scorul agregat = 0,051+0,360+0,052=0,463</a:t>
                </a:r>
              </a:p>
              <a:p>
                <a:pPr marL="0" indent="0" algn="just">
                  <a:buNone/>
                </a:pPr>
                <a14:m>
                  <m:oMathPara xmlns:m="http://schemas.openxmlformats.org/officeDocument/2006/math">
                    <m:oMathParaPr>
                      <m:jc m:val="centerGroup"/>
                    </m:oMathParaPr>
                    <m:oMath xmlns:m="http://schemas.openxmlformats.org/officeDocument/2006/math">
                      <m:sSub>
                        <m:sSubPr>
                          <m:ctrlPr>
                            <a:rPr lang="ro-RO" altLang="en-US" sz="1800" b="1" i="1" smtClean="0">
                              <a:solidFill>
                                <a:srgbClr val="C00000"/>
                              </a:solidFill>
                              <a:latin typeface="Cambria Math" panose="02040503050406030204" pitchFamily="18" charset="0"/>
                            </a:rPr>
                          </m:ctrlPr>
                        </m:sSubPr>
                        <m:e>
                          <m:r>
                            <a:rPr lang="ro-RO" altLang="en-US" sz="1800" b="1" i="1" smtClean="0">
                              <a:solidFill>
                                <a:srgbClr val="C00000"/>
                              </a:solidFill>
                              <a:latin typeface="Cambria Math" panose="02040503050406030204" pitchFamily="18" charset="0"/>
                            </a:rPr>
                            <m:t>𝑮𝒊𝒏𝒊</m:t>
                          </m:r>
                        </m:e>
                        <m:sub>
                          <m:r>
                            <a:rPr lang="ro-RO" altLang="en-US" sz="1800" b="1" i="1" smtClean="0">
                              <a:solidFill>
                                <a:srgbClr val="C00000"/>
                              </a:solidFill>
                              <a:latin typeface="Cambria Math" panose="02040503050406030204" pitchFamily="18" charset="0"/>
                            </a:rPr>
                            <m:t>𝒄𝒐𝒆𝒇</m:t>
                          </m:r>
                        </m:sub>
                      </m:sSub>
                      <m:r>
                        <a:rPr lang="ro-RO" altLang="en-US" sz="1800" b="1" i="1" smtClean="0">
                          <a:solidFill>
                            <a:srgbClr val="C00000"/>
                          </a:solidFill>
                          <a:latin typeface="Cambria Math" panose="02040503050406030204" pitchFamily="18" charset="0"/>
                        </a:rPr>
                        <m:t>=</m:t>
                      </m:r>
                      <m:r>
                        <a:rPr lang="ro-RO" altLang="en-US" sz="1800" b="1" i="1" smtClean="0">
                          <a:solidFill>
                            <a:srgbClr val="C00000"/>
                          </a:solidFill>
                          <a:latin typeface="Cambria Math" panose="02040503050406030204" pitchFamily="18" charset="0"/>
                        </a:rPr>
                        <m:t>𝟏</m:t>
                      </m:r>
                      <m:r>
                        <a:rPr lang="ro-RO" altLang="en-US" sz="1800" b="1" i="1" smtClean="0">
                          <a:solidFill>
                            <a:srgbClr val="C00000"/>
                          </a:solidFill>
                          <a:latin typeface="Cambria Math" panose="02040503050406030204" pitchFamily="18" charset="0"/>
                        </a:rPr>
                        <m:t>−</m:t>
                      </m:r>
                      <m:r>
                        <a:rPr lang="ro-RO" altLang="en-US" sz="1800" b="1" i="1" smtClean="0">
                          <a:solidFill>
                            <a:srgbClr val="C00000"/>
                          </a:solidFill>
                          <a:latin typeface="Cambria Math" panose="02040503050406030204" pitchFamily="18" charset="0"/>
                        </a:rPr>
                        <m:t>𝟎</m:t>
                      </m:r>
                      <m:r>
                        <a:rPr lang="ro-RO" altLang="en-US" sz="1800" b="1" i="1" smtClean="0">
                          <a:solidFill>
                            <a:srgbClr val="C00000"/>
                          </a:solidFill>
                          <a:latin typeface="Cambria Math" panose="02040503050406030204" pitchFamily="18" charset="0"/>
                        </a:rPr>
                        <m:t>,</m:t>
                      </m:r>
                      <m:r>
                        <a:rPr lang="ro-RO" altLang="en-US" sz="1800" b="1" i="1" smtClean="0">
                          <a:solidFill>
                            <a:srgbClr val="C00000"/>
                          </a:solidFill>
                          <a:latin typeface="Cambria Math" panose="02040503050406030204" pitchFamily="18" charset="0"/>
                        </a:rPr>
                        <m:t>𝟒𝟔𝟑</m:t>
                      </m:r>
                      <m:r>
                        <a:rPr lang="ro-RO" altLang="en-US" sz="1800" b="1" i="1" smtClean="0">
                          <a:solidFill>
                            <a:srgbClr val="C00000"/>
                          </a:solidFill>
                          <a:latin typeface="Cambria Math" panose="02040503050406030204" pitchFamily="18" charset="0"/>
                        </a:rPr>
                        <m:t>=</m:t>
                      </m:r>
                      <m:r>
                        <a:rPr lang="ro-RO" altLang="en-US" sz="1800" b="1" i="1" smtClean="0">
                          <a:solidFill>
                            <a:srgbClr val="C00000"/>
                          </a:solidFill>
                          <a:latin typeface="Cambria Math" panose="02040503050406030204" pitchFamily="18" charset="0"/>
                        </a:rPr>
                        <m:t>𝟎</m:t>
                      </m:r>
                      <m:r>
                        <a:rPr lang="ro-RO" altLang="en-US" sz="1800" b="1" i="1" smtClean="0">
                          <a:solidFill>
                            <a:srgbClr val="C00000"/>
                          </a:solidFill>
                          <a:latin typeface="Cambria Math" panose="02040503050406030204" pitchFamily="18" charset="0"/>
                        </a:rPr>
                        <m:t>,</m:t>
                      </m:r>
                      <m:r>
                        <a:rPr lang="ro-RO" altLang="en-US" sz="1800" b="1" i="1" smtClean="0">
                          <a:solidFill>
                            <a:srgbClr val="C00000"/>
                          </a:solidFill>
                          <a:latin typeface="Cambria Math" panose="02040503050406030204" pitchFamily="18" charset="0"/>
                        </a:rPr>
                        <m:t>𝟓𝟑𝟕</m:t>
                      </m:r>
                    </m:oMath>
                  </m:oMathPara>
                </a14:m>
                <a:endParaRPr lang="ro-RO" altLang="en-US" i="1" dirty="0">
                  <a:solidFill>
                    <a:srgbClr val="002060"/>
                  </a:solidFill>
                  <a:latin typeface="Palatino Linotype" panose="02040502050505030304" pitchFamily="18" charset="0"/>
                </a:endParaRPr>
              </a:p>
              <a:p>
                <a:pPr marL="0" indent="0" algn="just">
                  <a:buNone/>
                </a:pPr>
                <a:endParaRPr lang="ro-RO" altLang="en-US" i="1" dirty="0">
                  <a:solidFill>
                    <a:srgbClr val="002060"/>
                  </a:solidFill>
                  <a:latin typeface="Palatino Linotype" panose="02040502050505030304" pitchFamily="18" charset="0"/>
                </a:endParaRPr>
              </a:p>
            </p:txBody>
          </p:sp>
        </mc:Choice>
        <mc:Fallback>
          <p:sp>
            <p:nvSpPr>
              <p:cNvPr id="3" name="Content Placeholder 2">
                <a:extLst>
                  <a:ext uri="{FF2B5EF4-FFF2-40B4-BE49-F238E27FC236}">
                    <a16:creationId xmlns:a16="http://schemas.microsoft.com/office/drawing/2014/main" id="{436E5CE1-4130-4A08-B691-D65C87E08BA2}"/>
                  </a:ext>
                </a:extLst>
              </p:cNvPr>
              <p:cNvSpPr>
                <a:spLocks noGrp="1" noRot="1" noChangeAspect="1" noMove="1" noResize="1" noEditPoints="1" noAdjustHandles="1" noChangeArrowheads="1" noChangeShapeType="1" noTextEdit="1"/>
              </p:cNvSpPr>
              <p:nvPr>
                <p:ph idx="1"/>
              </p:nvPr>
            </p:nvSpPr>
            <p:spPr>
              <a:xfrm>
                <a:off x="4481232" y="589852"/>
                <a:ext cx="7459235" cy="5248622"/>
              </a:xfrm>
              <a:blipFill>
                <a:blip r:embed="rId2"/>
                <a:stretch>
                  <a:fillRect l="-654" t="-697"/>
                </a:stretch>
              </a:blipFill>
            </p:spPr>
            <p:txBody>
              <a:bodyPr/>
              <a:lstStyle/>
              <a:p>
                <a:r>
                  <a:rPr lang="en-US">
                    <a:noFill/>
                  </a:rPr>
                  <a:t> </a:t>
                </a:r>
              </a:p>
            </p:txBody>
          </p:sp>
        </mc:Fallback>
      </mc:AlternateContent>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5" name="Picture 2" descr="Bookish | Funny emoji, Smiley, Emoticons emojis">
            <a:extLst>
              <a:ext uri="{FF2B5EF4-FFF2-40B4-BE49-F238E27FC236}">
                <a16:creationId xmlns:a16="http://schemas.microsoft.com/office/drawing/2014/main" id="{C1EC6248-EED7-490A-A48A-96D148F0C9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599" y="0"/>
            <a:ext cx="1606063" cy="1606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2799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ro-RO" dirty="0">
                <a:latin typeface="Palatino Linotype" panose="02040502050505030304" pitchFamily="18" charset="0"/>
              </a:rPr>
              <a:t>Aplicație</a:t>
            </a:r>
            <a:endParaRPr lang="en-US" dirty="0">
              <a:latin typeface="Palatino Linotype" panose="02040502050505030304" pitchFamily="18" charset="0"/>
            </a:endParaRP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36E5CE1-4130-4A08-B691-D65C87E08BA2}"/>
                  </a:ext>
                </a:extLst>
              </p:cNvPr>
              <p:cNvSpPr>
                <a:spLocks noGrp="1"/>
              </p:cNvSpPr>
              <p:nvPr>
                <p:ph idx="1"/>
              </p:nvPr>
            </p:nvSpPr>
            <p:spPr>
              <a:xfrm>
                <a:off x="4614396" y="1069245"/>
                <a:ext cx="7459235" cy="5248622"/>
              </a:xfrm>
            </p:spPr>
            <p:txBody>
              <a:bodyPr/>
              <a:lstStyle/>
              <a:p>
                <a:pPr marL="0" indent="0" algn="just">
                  <a:buNone/>
                </a:pPr>
                <a:r>
                  <a:rPr lang="ro-RO" altLang="en-US" i="1" dirty="0">
                    <a:solidFill>
                      <a:srgbClr val="002060"/>
                    </a:solidFill>
                    <a:latin typeface="Palatino Linotype" panose="02040502050505030304" pitchFamily="18" charset="0"/>
                  </a:rPr>
                  <a:t>Calculați scorul agregat pentru țara </a:t>
                </a:r>
                <a14:m>
                  <m:oMath xmlns:m="http://schemas.openxmlformats.org/officeDocument/2006/math">
                    <m:r>
                      <a:rPr lang="ro-RO" i="1" smtClean="0">
                        <a:latin typeface="Cambria Math" panose="02040503050406030204" pitchFamily="18" charset="0"/>
                        <a:ea typeface="Cambria Math" panose="02040503050406030204" pitchFamily="18" charset="0"/>
                      </a:rPr>
                      <m:t>𝛽</m:t>
                    </m:r>
                  </m:oMath>
                </a14:m>
                <a:r>
                  <a:rPr lang="ro-RO" altLang="en-US" i="1" dirty="0">
                    <a:solidFill>
                      <a:srgbClr val="002060"/>
                    </a:solidFill>
                    <a:latin typeface="Palatino Linotype" panose="02040502050505030304" pitchFamily="18" charset="0"/>
                  </a:rPr>
                  <a:t>. Care dintre țări are o distribuție mai mică a inegalității veniturilor?</a:t>
                </a:r>
              </a:p>
              <a:p>
                <a:pPr marL="0" indent="0" algn="just">
                  <a:buNone/>
                </a:pPr>
                <a:r>
                  <a:rPr lang="ro-RO" altLang="en-US" i="1" dirty="0">
                    <a:solidFill>
                      <a:srgbClr val="002060"/>
                    </a:solidFill>
                    <a:latin typeface="Palatino Linotype" panose="02040502050505030304" pitchFamily="18" charset="0"/>
                  </a:rPr>
                  <a:t>R:</a:t>
                </a:r>
              </a:p>
              <a:p>
                <a:pPr marL="0" indent="0" algn="just">
                  <a:buNone/>
                </a:pPr>
                <a:r>
                  <a:rPr lang="ro-RO" altLang="en-US" i="1" dirty="0">
                    <a:solidFill>
                      <a:srgbClr val="002060"/>
                    </a:solidFill>
                    <a:latin typeface="Palatino Linotype" panose="02040502050505030304" pitchFamily="18" charset="0"/>
                  </a:rPr>
                  <a:t>Este esențial să înțelegem conceptul coeficientului Gini, deoarece este unul dintre cele mai importante instrumente economice utilizate pentru analiza bogăției sau a distribuției veniturilor unei țări. Un coeficient mai mic cu un Gini mai mic indică bunăstarea economică și prosperitatea este distribuită în mod adecvat între populație, în timp ce o valoare mai mare indică concentrarea bogăției pentru câțiva agenți, care nu este văzută ca un semn al prosperității naționale. </a:t>
                </a:r>
              </a:p>
            </p:txBody>
          </p:sp>
        </mc:Choice>
        <mc:Fallback>
          <p:sp>
            <p:nvSpPr>
              <p:cNvPr id="3" name="Content Placeholder 2">
                <a:extLst>
                  <a:ext uri="{FF2B5EF4-FFF2-40B4-BE49-F238E27FC236}">
                    <a16:creationId xmlns:a16="http://schemas.microsoft.com/office/drawing/2014/main" id="{436E5CE1-4130-4A08-B691-D65C87E08BA2}"/>
                  </a:ext>
                </a:extLst>
              </p:cNvPr>
              <p:cNvSpPr>
                <a:spLocks noGrp="1" noRot="1" noChangeAspect="1" noMove="1" noResize="1" noEditPoints="1" noAdjustHandles="1" noChangeArrowheads="1" noChangeShapeType="1" noTextEdit="1"/>
              </p:cNvSpPr>
              <p:nvPr>
                <p:ph idx="1"/>
              </p:nvPr>
            </p:nvSpPr>
            <p:spPr>
              <a:xfrm>
                <a:off x="4614396" y="1069245"/>
                <a:ext cx="7459235" cy="5248622"/>
              </a:xfrm>
              <a:blipFill>
                <a:blip r:embed="rId2"/>
                <a:stretch>
                  <a:fillRect l="-735" r="-572"/>
                </a:stretch>
              </a:blipFill>
            </p:spPr>
            <p:txBody>
              <a:bodyPr/>
              <a:lstStyle/>
              <a:p>
                <a:r>
                  <a:rPr lang="en-US">
                    <a:noFill/>
                  </a:rPr>
                  <a:t> </a:t>
                </a:r>
              </a:p>
            </p:txBody>
          </p:sp>
        </mc:Fallback>
      </mc:AlternateContent>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5" name="Picture 2" descr="Bookish | Funny emoji, Smiley, Emoticons emojis">
            <a:extLst>
              <a:ext uri="{FF2B5EF4-FFF2-40B4-BE49-F238E27FC236}">
                <a16:creationId xmlns:a16="http://schemas.microsoft.com/office/drawing/2014/main" id="{C1EC6248-EED7-490A-A48A-96D148F0C9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5923" y="0"/>
            <a:ext cx="1606063" cy="1606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5019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D375D62-6106-4D1B-8553-26D76AADB88F}"/>
              </a:ext>
            </a:extLst>
          </p:cNvPr>
          <p:cNvSpPr txBox="1"/>
          <p:nvPr/>
        </p:nvSpPr>
        <p:spPr>
          <a:xfrm>
            <a:off x="6265569" y="140971"/>
            <a:ext cx="4206601" cy="369332"/>
          </a:xfrm>
          <a:prstGeom prst="rect">
            <a:avLst/>
          </a:prstGeom>
          <a:noFill/>
        </p:spPr>
        <p:txBody>
          <a:bodyPr wrap="none" rtlCol="0">
            <a:spAutoFit/>
          </a:bodyPr>
          <a:lstStyle/>
          <a:p>
            <a:pPr algn="ctr"/>
            <a:r>
              <a:rPr lang="ro-RO" b="1" i="1" dirty="0">
                <a:latin typeface="Palatino Linotype" panose="02040502050505030304" pitchFamily="18" charset="0"/>
                <a:cs typeface="Times New Roman" panose="02020603050405020304" pitchFamily="18" charset="0"/>
              </a:rPr>
              <a:t>Modelarea bazată pe ecuații: Aplicații.</a:t>
            </a:r>
            <a:endParaRPr lang="en-US" i="1" dirty="0">
              <a:latin typeface="Palatino Linotype" panose="0204050205050503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2647C92D-B089-43A2-B685-802D88A8283F}"/>
                  </a:ext>
                </a:extLst>
              </p:cNvPr>
              <p:cNvSpPr txBox="1"/>
              <p:nvPr/>
            </p:nvSpPr>
            <p:spPr>
              <a:xfrm>
                <a:off x="4563733" y="1426849"/>
                <a:ext cx="7610272" cy="4004301"/>
              </a:xfrm>
              <a:prstGeom prst="rect">
                <a:avLst/>
              </a:prstGeom>
              <a:noFill/>
            </p:spPr>
            <p:txBody>
              <a:bodyPr wrap="square">
                <a:spAutoFit/>
              </a:bodyPr>
              <a:lstStyle/>
              <a:p>
                <a:pPr marL="285750" indent="-285750" algn="just">
                  <a:buFont typeface="Wingdings" panose="05000000000000000000" pitchFamily="2" charset="2"/>
                  <a:buChar char="Ø"/>
                </a:pPr>
                <a:r>
                  <a:rPr lang="ro-RO" altLang="en-US" sz="1400" dirty="0">
                    <a:solidFill>
                      <a:srgbClr val="002060"/>
                    </a:solidFill>
                    <a:latin typeface="Palatino Linotype" panose="02040502050505030304" pitchFamily="18" charset="0"/>
                  </a:rPr>
                  <a:t>Modelul de bază al macroeconomiei este modelul determinării venitului/outputului de echilibru. Esența acestui model constă în faptul că nivelul outputului (</a:t>
                </a:r>
                <a14:m>
                  <m:oMath xmlns:m="http://schemas.openxmlformats.org/officeDocument/2006/math">
                    <m:r>
                      <a:rPr lang="ro-RO" altLang="en-US" sz="1400" b="0" i="1" smtClean="0">
                        <a:solidFill>
                          <a:srgbClr val="002060"/>
                        </a:solidFill>
                        <a:latin typeface="Cambria Math" panose="02040503050406030204" pitchFamily="18" charset="0"/>
                      </a:rPr>
                      <m:t>𝑌</m:t>
                    </m:r>
                    <m:r>
                      <a:rPr lang="ro-RO" altLang="en-US" sz="1400" b="0" i="1" smtClean="0">
                        <a:solidFill>
                          <a:srgbClr val="002060"/>
                        </a:solidFill>
                        <a:latin typeface="Cambria Math" panose="02040503050406030204" pitchFamily="18" charset="0"/>
                      </a:rPr>
                      <m:t>)</m:t>
                    </m:r>
                  </m:oMath>
                </a14:m>
                <a:r>
                  <a:rPr lang="ro-RO" altLang="en-US" sz="1400" dirty="0">
                    <a:solidFill>
                      <a:srgbClr val="002060"/>
                    </a:solidFill>
                    <a:latin typeface="Palatino Linotype" panose="02040502050505030304" pitchFamily="18" charset="0"/>
                  </a:rPr>
                  <a:t> dintr-o economie este determinat de cererea agregată (</a:t>
                </a:r>
                <a14:m>
                  <m:oMath xmlns:m="http://schemas.openxmlformats.org/officeDocument/2006/math">
                    <m:r>
                      <a:rPr lang="ro-RO" altLang="en-US" sz="1400" b="0" i="1" smtClean="0">
                        <a:solidFill>
                          <a:srgbClr val="002060"/>
                        </a:solidFill>
                        <a:latin typeface="Cambria Math" panose="02040503050406030204" pitchFamily="18" charset="0"/>
                      </a:rPr>
                      <m:t>𝐷</m:t>
                    </m:r>
                  </m:oMath>
                </a14:m>
                <a:r>
                  <a:rPr lang="ro-RO" altLang="en-US" sz="1400" dirty="0">
                    <a:solidFill>
                      <a:srgbClr val="002060"/>
                    </a:solidFill>
                    <a:latin typeface="Palatino Linotype" panose="02040502050505030304" pitchFamily="18" charset="0"/>
                  </a:rPr>
                  <a:t>).</a:t>
                </a:r>
              </a:p>
              <a:p>
                <a:pPr marL="285750" indent="-285750" algn="just">
                  <a:buFont typeface="Wingdings" panose="05000000000000000000" pitchFamily="2" charset="2"/>
                  <a:buChar char="Ø"/>
                </a:pPr>
                <a:r>
                  <a:rPr lang="ro-RO" altLang="en-US" sz="1400" dirty="0">
                    <a:solidFill>
                      <a:srgbClr val="002060"/>
                    </a:solidFill>
                    <a:latin typeface="Palatino Linotype" panose="02040502050505030304" pitchFamily="18" charset="0"/>
                  </a:rPr>
                  <a:t>Cererea agregată este alcătuită din cererea de consum (</a:t>
                </a:r>
                <a14:m>
                  <m:oMath xmlns:m="http://schemas.openxmlformats.org/officeDocument/2006/math">
                    <m:r>
                      <a:rPr lang="ro-RO" altLang="en-US" sz="1400" b="0" i="1" smtClean="0">
                        <a:solidFill>
                          <a:srgbClr val="002060"/>
                        </a:solidFill>
                        <a:latin typeface="Cambria Math" panose="02040503050406030204" pitchFamily="18" charset="0"/>
                      </a:rPr>
                      <m:t>𝐶</m:t>
                    </m:r>
                    <m:r>
                      <a:rPr lang="ro-RO" altLang="en-US" sz="1400" b="0" i="0" smtClean="0">
                        <a:solidFill>
                          <a:srgbClr val="002060"/>
                        </a:solidFill>
                        <a:latin typeface="Cambria Math" panose="02040503050406030204" pitchFamily="18" charset="0"/>
                      </a:rPr>
                      <m:t>)</m:t>
                    </m:r>
                  </m:oMath>
                </a14:m>
                <a:r>
                  <a:rPr lang="ro-RO" altLang="en-US" sz="1400" dirty="0">
                    <a:solidFill>
                      <a:srgbClr val="002060"/>
                    </a:solidFill>
                    <a:latin typeface="Palatino Linotype" panose="02040502050505030304" pitchFamily="18" charset="0"/>
                  </a:rPr>
                  <a:t>, investiții (</a:t>
                </a:r>
                <a14:m>
                  <m:oMath xmlns:m="http://schemas.openxmlformats.org/officeDocument/2006/math">
                    <m:r>
                      <a:rPr lang="ro-RO" altLang="en-US" sz="1400" b="0" i="1" smtClean="0">
                        <a:solidFill>
                          <a:srgbClr val="002060"/>
                        </a:solidFill>
                        <a:latin typeface="Cambria Math" panose="02040503050406030204" pitchFamily="18" charset="0"/>
                      </a:rPr>
                      <m:t>𝐼</m:t>
                    </m:r>
                  </m:oMath>
                </a14:m>
                <a:r>
                  <a:rPr lang="ro-RO" altLang="en-US" sz="1400" dirty="0">
                    <a:solidFill>
                      <a:srgbClr val="002060"/>
                    </a:solidFill>
                    <a:latin typeface="Palatino Linotype" panose="02040502050505030304" pitchFamily="18" charset="0"/>
                  </a:rPr>
                  <a:t>), cheltuieli guvernamentale (</a:t>
                </a:r>
                <a14:m>
                  <m:oMath xmlns:m="http://schemas.openxmlformats.org/officeDocument/2006/math">
                    <m:r>
                      <a:rPr lang="ro-RO" altLang="en-US" sz="1400" b="0" i="1" smtClean="0">
                        <a:solidFill>
                          <a:srgbClr val="002060"/>
                        </a:solidFill>
                        <a:latin typeface="Cambria Math" panose="02040503050406030204" pitchFamily="18" charset="0"/>
                      </a:rPr>
                      <m:t>𝐺</m:t>
                    </m:r>
                    <m:r>
                      <a:rPr lang="ro-RO" altLang="en-US" sz="1400" b="0" i="1" smtClean="0">
                        <a:solidFill>
                          <a:srgbClr val="002060"/>
                        </a:solidFill>
                        <a:latin typeface="Cambria Math" panose="02040503050406030204" pitchFamily="18" charset="0"/>
                      </a:rPr>
                      <m:t>)</m:t>
                    </m:r>
                  </m:oMath>
                </a14:m>
                <a:r>
                  <a:rPr lang="ro-RO" altLang="en-US" sz="1400" dirty="0">
                    <a:solidFill>
                      <a:srgbClr val="002060"/>
                    </a:solidFill>
                    <a:latin typeface="Palatino Linotype" panose="02040502050505030304" pitchFamily="18" charset="0"/>
                  </a:rPr>
                  <a:t> și exportul net (</a:t>
                </a:r>
                <a14:m>
                  <m:oMath xmlns:m="http://schemas.openxmlformats.org/officeDocument/2006/math">
                    <m:r>
                      <a:rPr lang="ro-RO" altLang="en-US" sz="1400" b="0" i="1" smtClean="0">
                        <a:solidFill>
                          <a:srgbClr val="002060"/>
                        </a:solidFill>
                        <a:latin typeface="Cambria Math" panose="02040503050406030204" pitchFamily="18" charset="0"/>
                      </a:rPr>
                      <m:t>𝑁𝑋</m:t>
                    </m:r>
                    <m:r>
                      <a:rPr lang="ro-RO" altLang="en-US" sz="1400" b="0" i="1" smtClean="0">
                        <a:solidFill>
                          <a:srgbClr val="002060"/>
                        </a:solidFill>
                        <a:latin typeface="Cambria Math" panose="02040503050406030204" pitchFamily="18" charset="0"/>
                      </a:rPr>
                      <m:t>)</m:t>
                    </m:r>
                  </m:oMath>
                </a14:m>
                <a:r>
                  <a:rPr lang="ro-RO" altLang="en-US" sz="1400" dirty="0">
                    <a:solidFill>
                      <a:srgbClr val="002060"/>
                    </a:solidFill>
                    <a:latin typeface="Palatino Linotype" panose="02040502050505030304" pitchFamily="18" charset="0"/>
                  </a:rPr>
                  <a:t>.</a:t>
                </a:r>
              </a:p>
              <a:p>
                <a:pPr marL="285750" indent="-285750" algn="just">
                  <a:buFont typeface="Wingdings" panose="05000000000000000000" pitchFamily="2" charset="2"/>
                  <a:buChar char="Ø"/>
                </a:pPr>
                <a:r>
                  <a:rPr lang="ro-RO" altLang="en-US" sz="1400" dirty="0">
                    <a:solidFill>
                      <a:srgbClr val="002060"/>
                    </a:solidFill>
                    <a:latin typeface="Palatino Linotype" panose="02040502050505030304" pitchFamily="18" charset="0"/>
                  </a:rPr>
                  <a:t>Exportul net se determină prin diferența dintre export (X) și import (</a:t>
                </a:r>
                <a14:m>
                  <m:oMath xmlns:m="http://schemas.openxmlformats.org/officeDocument/2006/math">
                    <m:sSub>
                      <m:sSubPr>
                        <m:ctrlPr>
                          <a:rPr lang="ro-RO" altLang="en-US" sz="1400" i="1">
                            <a:solidFill>
                              <a:srgbClr val="002060"/>
                            </a:solidFill>
                            <a:latin typeface="Cambria Math" panose="02040503050406030204" pitchFamily="18" charset="0"/>
                          </a:rPr>
                        </m:ctrlPr>
                      </m:sSubPr>
                      <m:e>
                        <m:r>
                          <a:rPr lang="ro-RO" altLang="en-US" sz="1400" i="1">
                            <a:solidFill>
                              <a:srgbClr val="002060"/>
                            </a:solidFill>
                            <a:latin typeface="Cambria Math" panose="02040503050406030204" pitchFamily="18" charset="0"/>
                          </a:rPr>
                          <m:t>𝐼</m:t>
                        </m:r>
                      </m:e>
                      <m:sub>
                        <m:r>
                          <a:rPr lang="ro-RO" altLang="en-US" sz="1400" i="1">
                            <a:solidFill>
                              <a:srgbClr val="002060"/>
                            </a:solidFill>
                            <a:latin typeface="Cambria Math" panose="02040503050406030204" pitchFamily="18" charset="0"/>
                          </a:rPr>
                          <m:t>𝑚</m:t>
                        </m:r>
                      </m:sub>
                    </m:sSub>
                  </m:oMath>
                </a14:m>
                <a:r>
                  <a:rPr lang="ro-RO" altLang="en-US" sz="1400" dirty="0">
                    <a:solidFill>
                      <a:srgbClr val="002060"/>
                    </a:solidFill>
                    <a:latin typeface="Palatino Linotype" panose="02040502050505030304" pitchFamily="18" charset="0"/>
                  </a:rPr>
                  <a:t>)  (</a:t>
                </a:r>
                <a14:m>
                  <m:oMath xmlns:m="http://schemas.openxmlformats.org/officeDocument/2006/math">
                    <m:r>
                      <a:rPr lang="ro-RO" altLang="en-US" sz="1400" b="0" i="1" smtClean="0">
                        <a:solidFill>
                          <a:srgbClr val="002060"/>
                        </a:solidFill>
                        <a:latin typeface="Cambria Math" panose="02040503050406030204" pitchFamily="18" charset="0"/>
                      </a:rPr>
                      <m:t>𝑋</m:t>
                    </m:r>
                    <m:r>
                      <a:rPr lang="ro-RO" altLang="en-US" sz="1400" b="0" i="1" smtClean="0">
                        <a:solidFill>
                          <a:srgbClr val="002060"/>
                        </a:solidFill>
                        <a:latin typeface="Cambria Math" panose="02040503050406030204" pitchFamily="18" charset="0"/>
                      </a:rPr>
                      <m:t>−</m:t>
                    </m:r>
                    <m:sSub>
                      <m:sSubPr>
                        <m:ctrlPr>
                          <a:rPr lang="ro-RO" altLang="en-US" sz="1400" b="0" i="1" smtClean="0">
                            <a:solidFill>
                              <a:srgbClr val="002060"/>
                            </a:solidFill>
                            <a:latin typeface="Cambria Math" panose="02040503050406030204" pitchFamily="18" charset="0"/>
                          </a:rPr>
                        </m:ctrlPr>
                      </m:sSubPr>
                      <m:e>
                        <m:r>
                          <a:rPr lang="ro-RO" altLang="en-US" sz="1400" b="0" i="1" smtClean="0">
                            <a:solidFill>
                              <a:srgbClr val="002060"/>
                            </a:solidFill>
                            <a:latin typeface="Cambria Math" panose="02040503050406030204" pitchFamily="18" charset="0"/>
                          </a:rPr>
                          <m:t>𝐼</m:t>
                        </m:r>
                      </m:e>
                      <m:sub>
                        <m:r>
                          <a:rPr lang="ro-RO" altLang="en-US" sz="1400" b="0" i="1" smtClean="0">
                            <a:solidFill>
                              <a:srgbClr val="002060"/>
                            </a:solidFill>
                            <a:latin typeface="Cambria Math" panose="02040503050406030204" pitchFamily="18" charset="0"/>
                          </a:rPr>
                          <m:t>𝑚</m:t>
                        </m:r>
                      </m:sub>
                    </m:sSub>
                  </m:oMath>
                </a14:m>
                <a:r>
                  <a:rPr lang="ro-RO" altLang="en-US" sz="1400" dirty="0">
                    <a:solidFill>
                      <a:srgbClr val="002060"/>
                    </a:solidFill>
                    <a:latin typeface="Palatino Linotype" panose="02040502050505030304" pitchFamily="18" charset="0"/>
                  </a:rPr>
                  <a:t>).</a:t>
                </a:r>
              </a:p>
              <a:p>
                <a:pPr algn="just"/>
                <a:endParaRPr lang="ro-RO" altLang="en-US" sz="140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𝐷</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𝐶</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𝐼</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𝐺</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𝑁𝑋</m:t>
                      </m:r>
                    </m:oMath>
                  </m:oMathPara>
                </a14:m>
                <a:endParaRPr lang="ro-RO" altLang="en-US" sz="1400" dirty="0">
                  <a:solidFill>
                    <a:srgbClr val="002060"/>
                  </a:solidFill>
                  <a:latin typeface="Palatino Linotype" panose="02040502050505030304" pitchFamily="18" charset="0"/>
                </a:endParaRPr>
              </a:p>
              <a:p>
                <a:pPr marL="285750" indent="-285750" algn="just">
                  <a:buFont typeface="Wingdings" panose="05000000000000000000" pitchFamily="2" charset="2"/>
                  <a:buChar char="Ø"/>
                </a:pPr>
                <a:r>
                  <a:rPr lang="ro-RO" altLang="en-US" sz="1400" dirty="0">
                    <a:solidFill>
                      <a:srgbClr val="002060"/>
                    </a:solidFill>
                    <a:latin typeface="Palatino Linotype" panose="02040502050505030304" pitchFamily="18" charset="0"/>
                  </a:rPr>
                  <a:t>Cererea de consum C este dependentă pozitiv de venitul disponibil:</a:t>
                </a:r>
              </a:p>
              <a:p>
                <a:pPr algn="just"/>
                <a14:m>
                  <m:oMath xmlns:m="http://schemas.openxmlformats.org/officeDocument/2006/math">
                    <m:r>
                      <a:rPr lang="ro-RO" altLang="en-US" sz="1400" b="0" i="1" smtClean="0">
                        <a:solidFill>
                          <a:srgbClr val="002060"/>
                        </a:solidFill>
                        <a:latin typeface="Cambria Math" panose="02040503050406030204" pitchFamily="18" charset="0"/>
                      </a:rPr>
                      <m:t>𝐶</m:t>
                    </m:r>
                    <m:r>
                      <a:rPr lang="ro-RO" altLang="en-US" sz="1400" b="0" i="1" smtClean="0">
                        <a:solidFill>
                          <a:srgbClr val="002060"/>
                        </a:solidFill>
                        <a:latin typeface="Cambria Math" panose="02040503050406030204" pitchFamily="18" charset="0"/>
                      </a:rPr>
                      <m:t>=</m:t>
                    </m:r>
                    <m:sSub>
                      <m:sSubPr>
                        <m:ctrlPr>
                          <a:rPr lang="ro-RO" altLang="en-US" sz="1400" b="0" i="1" smtClean="0">
                            <a:solidFill>
                              <a:srgbClr val="002060"/>
                            </a:solidFill>
                            <a:latin typeface="Cambria Math" panose="02040503050406030204" pitchFamily="18" charset="0"/>
                          </a:rPr>
                        </m:ctrlPr>
                      </m:sSubPr>
                      <m:e>
                        <m:r>
                          <a:rPr lang="ro-RO" altLang="en-US" sz="1400" b="0" i="1" smtClean="0">
                            <a:solidFill>
                              <a:srgbClr val="002060"/>
                            </a:solidFill>
                            <a:latin typeface="Cambria Math" panose="02040503050406030204" pitchFamily="18" charset="0"/>
                          </a:rPr>
                          <m:t>𝐶</m:t>
                        </m:r>
                      </m:e>
                      <m:sub>
                        <m:r>
                          <a:rPr lang="ro-RO" altLang="en-US" sz="1400" b="0" i="1" smtClean="0">
                            <a:solidFill>
                              <a:srgbClr val="002060"/>
                            </a:solidFill>
                            <a:latin typeface="Cambria Math" panose="02040503050406030204" pitchFamily="18" charset="0"/>
                          </a:rPr>
                          <m:t>0</m:t>
                        </m:r>
                      </m:sub>
                    </m:sSub>
                    <m:r>
                      <a:rPr lang="ro-RO" altLang="en-US" sz="1400" b="0" i="1" smtClean="0">
                        <a:solidFill>
                          <a:srgbClr val="002060"/>
                        </a:solidFill>
                        <a:latin typeface="Cambria Math" panose="02040503050406030204" pitchFamily="18" charset="0"/>
                      </a:rPr>
                      <m:t>+</m:t>
                    </m:r>
                    <m:sSub>
                      <m:sSubPr>
                        <m:ctrlPr>
                          <a:rPr lang="ro-RO" altLang="en-US" sz="1400" b="0" i="1" smtClean="0">
                            <a:solidFill>
                              <a:srgbClr val="002060"/>
                            </a:solidFill>
                            <a:latin typeface="Cambria Math" panose="02040503050406030204" pitchFamily="18" charset="0"/>
                          </a:rPr>
                        </m:ctrlPr>
                      </m:sSubPr>
                      <m:e>
                        <m:r>
                          <a:rPr lang="ro-RO" altLang="en-US" sz="1400" b="0" i="1" smtClean="0">
                            <a:solidFill>
                              <a:srgbClr val="002060"/>
                            </a:solidFill>
                            <a:latin typeface="Cambria Math" panose="02040503050406030204" pitchFamily="18" charset="0"/>
                          </a:rPr>
                          <m:t>𝑐</m:t>
                        </m:r>
                      </m:e>
                      <m:sub>
                        <m:r>
                          <a:rPr lang="ro-RO" altLang="en-US" sz="1400" b="0" i="1" smtClean="0">
                            <a:solidFill>
                              <a:srgbClr val="002060"/>
                            </a:solidFill>
                            <a:latin typeface="Cambria Math" panose="02040503050406030204" pitchFamily="18" charset="0"/>
                          </a:rPr>
                          <m:t>𝑦</m:t>
                        </m:r>
                      </m:sub>
                    </m:sSub>
                    <m:r>
                      <a:rPr lang="ro-RO" altLang="en-US" sz="1400" b="1" i="1" smtClean="0">
                        <a:solidFill>
                          <a:srgbClr val="7030A0"/>
                        </a:solidFill>
                        <a:latin typeface="Cambria Math" panose="02040503050406030204" pitchFamily="18" charset="0"/>
                      </a:rPr>
                      <m:t>(</m:t>
                    </m:r>
                    <m:r>
                      <a:rPr lang="ro-RO" altLang="en-US" sz="1400" b="1" i="1" smtClean="0">
                        <a:solidFill>
                          <a:srgbClr val="7030A0"/>
                        </a:solidFill>
                        <a:latin typeface="Cambria Math" panose="02040503050406030204" pitchFamily="18" charset="0"/>
                      </a:rPr>
                      <m:t>𝒀</m:t>
                    </m:r>
                    <m:r>
                      <a:rPr lang="ro-RO" altLang="en-US" sz="1400" b="1" i="1" smtClean="0">
                        <a:solidFill>
                          <a:srgbClr val="7030A0"/>
                        </a:solidFill>
                        <a:latin typeface="Cambria Math" panose="02040503050406030204" pitchFamily="18" charset="0"/>
                      </a:rPr>
                      <m:t>−</m:t>
                    </m:r>
                    <m:r>
                      <a:rPr lang="ro-RO" altLang="en-US" sz="1400" b="1" i="1" smtClean="0">
                        <a:solidFill>
                          <a:srgbClr val="7030A0"/>
                        </a:solidFill>
                        <a:latin typeface="Cambria Math" panose="02040503050406030204" pitchFamily="18" charset="0"/>
                      </a:rPr>
                      <m:t>𝑻</m:t>
                    </m:r>
                    <m:r>
                      <a:rPr lang="ro-RO" altLang="en-US" sz="1400" b="1" i="1" smtClean="0">
                        <a:solidFill>
                          <a:srgbClr val="7030A0"/>
                        </a:solidFill>
                        <a:latin typeface="Cambria Math" panose="02040503050406030204" pitchFamily="18" charset="0"/>
                      </a:rPr>
                      <m:t>)</m:t>
                    </m:r>
                  </m:oMath>
                </a14:m>
                <a:r>
                  <a:rPr lang="en-US" altLang="en-US" sz="1400" dirty="0">
                    <a:solidFill>
                      <a:srgbClr val="002060"/>
                    </a:solidFill>
                    <a:latin typeface="Palatino Linotype" panose="02040502050505030304" pitchFamily="18" charset="0"/>
                  </a:rPr>
                  <a:t>;  </a:t>
                </a:r>
                <a14:m>
                  <m:oMath xmlns:m="http://schemas.openxmlformats.org/officeDocument/2006/math">
                    <m:sSub>
                      <m:sSubPr>
                        <m:ctrlPr>
                          <a:rPr lang="en-US" altLang="en-US" sz="1400" i="1" smtClean="0">
                            <a:solidFill>
                              <a:srgbClr val="002060"/>
                            </a:solidFill>
                            <a:latin typeface="Cambria Math" panose="02040503050406030204" pitchFamily="18" charset="0"/>
                          </a:rPr>
                        </m:ctrlPr>
                      </m:sSubPr>
                      <m:e>
                        <m:r>
                          <a:rPr lang="en-US" altLang="en-US" sz="1400" b="0" i="1" smtClean="0">
                            <a:solidFill>
                              <a:srgbClr val="002060"/>
                            </a:solidFill>
                            <a:latin typeface="Cambria Math" panose="02040503050406030204" pitchFamily="18" charset="0"/>
                          </a:rPr>
                          <m:t>𝐶</m:t>
                        </m:r>
                      </m:e>
                      <m:sub>
                        <m:r>
                          <a:rPr lang="en-US" altLang="en-US" sz="1400" b="0" i="1" smtClean="0">
                            <a:solidFill>
                              <a:srgbClr val="002060"/>
                            </a:solidFill>
                            <a:latin typeface="Cambria Math" panose="02040503050406030204" pitchFamily="18" charset="0"/>
                          </a:rPr>
                          <m:t>0</m:t>
                        </m:r>
                      </m:sub>
                    </m:sSub>
                    <m:r>
                      <a:rPr lang="en-US" altLang="en-US" sz="1400" b="0" i="1" smtClean="0">
                        <a:solidFill>
                          <a:srgbClr val="002060"/>
                        </a:solidFill>
                        <a:latin typeface="Cambria Math" panose="02040503050406030204" pitchFamily="18" charset="0"/>
                      </a:rPr>
                      <m:t>≥0</m:t>
                    </m:r>
                  </m:oMath>
                </a14:m>
                <a:r>
                  <a:rPr lang="en-US" altLang="en-US" sz="1400" dirty="0">
                    <a:solidFill>
                      <a:srgbClr val="002060"/>
                    </a:solidFill>
                    <a:latin typeface="Palatino Linotype" panose="02040502050505030304" pitchFamily="18" charset="0"/>
                  </a:rPr>
                  <a:t>;  </a:t>
                </a:r>
                <a14:m>
                  <m:oMath xmlns:m="http://schemas.openxmlformats.org/officeDocument/2006/math">
                    <m:r>
                      <a:rPr lang="en-US" altLang="en-US" sz="1400" b="0" i="1" smtClean="0">
                        <a:solidFill>
                          <a:srgbClr val="002060"/>
                        </a:solidFill>
                        <a:latin typeface="Cambria Math" panose="02040503050406030204" pitchFamily="18" charset="0"/>
                      </a:rPr>
                      <m:t>0&lt;</m:t>
                    </m:r>
                    <m:sSub>
                      <m:sSubPr>
                        <m:ctrlPr>
                          <a:rPr lang="en-US" altLang="en-US" sz="1400" b="0" i="1" smtClean="0">
                            <a:solidFill>
                              <a:srgbClr val="002060"/>
                            </a:solidFill>
                            <a:latin typeface="Cambria Math" panose="02040503050406030204" pitchFamily="18" charset="0"/>
                          </a:rPr>
                        </m:ctrlPr>
                      </m:sSubPr>
                      <m:e>
                        <m:r>
                          <a:rPr lang="en-US" altLang="en-US" sz="1400" b="0" i="1" smtClean="0">
                            <a:solidFill>
                              <a:srgbClr val="002060"/>
                            </a:solidFill>
                            <a:latin typeface="Cambria Math" panose="02040503050406030204" pitchFamily="18" charset="0"/>
                          </a:rPr>
                          <m:t>𝑐</m:t>
                        </m:r>
                      </m:e>
                      <m:sub>
                        <m:r>
                          <a:rPr lang="en-US" altLang="en-US" sz="1400" b="0" i="1" smtClean="0">
                            <a:solidFill>
                              <a:srgbClr val="002060"/>
                            </a:solidFill>
                            <a:latin typeface="Cambria Math" panose="02040503050406030204" pitchFamily="18" charset="0"/>
                          </a:rPr>
                          <m:t>𝑦</m:t>
                        </m:r>
                      </m:sub>
                    </m:sSub>
                    <m:r>
                      <a:rPr lang="en-US" altLang="en-US" sz="1400" b="0" i="1" smtClean="0">
                        <a:solidFill>
                          <a:srgbClr val="002060"/>
                        </a:solidFill>
                        <a:latin typeface="Cambria Math" panose="02040503050406030204" pitchFamily="18" charset="0"/>
                      </a:rPr>
                      <m:t>&lt;1</m:t>
                    </m:r>
                  </m:oMath>
                </a14:m>
                <a:r>
                  <a:rPr lang="en-US" altLang="en-US" sz="1400" b="0" dirty="0">
                    <a:solidFill>
                      <a:srgbClr val="002060"/>
                    </a:solidFill>
                    <a:latin typeface="Palatino Linotype" panose="02040502050505030304" pitchFamily="18" charset="0"/>
                  </a:rPr>
                  <a:t>, unde </a:t>
                </a:r>
                <a14:m>
                  <m:oMath xmlns:m="http://schemas.openxmlformats.org/officeDocument/2006/math">
                    <m:sSub>
                      <m:sSubPr>
                        <m:ctrlPr>
                          <a:rPr lang="en-US" altLang="en-US" sz="1400" b="0" i="1" smtClean="0">
                            <a:solidFill>
                              <a:srgbClr val="002060"/>
                            </a:solidFill>
                            <a:latin typeface="Cambria Math" panose="02040503050406030204" pitchFamily="18" charset="0"/>
                          </a:rPr>
                        </m:ctrlPr>
                      </m:sSubPr>
                      <m:e>
                        <m:r>
                          <a:rPr lang="en-US" altLang="en-US" sz="1400" b="0" i="1" smtClean="0">
                            <a:solidFill>
                              <a:srgbClr val="002060"/>
                            </a:solidFill>
                            <a:latin typeface="Cambria Math" panose="02040503050406030204" pitchFamily="18" charset="0"/>
                          </a:rPr>
                          <m:t>𝑐</m:t>
                        </m:r>
                      </m:e>
                      <m:sub>
                        <m:r>
                          <a:rPr lang="en-US" altLang="en-US" sz="1400" b="0" i="1" smtClean="0">
                            <a:solidFill>
                              <a:srgbClr val="002060"/>
                            </a:solidFill>
                            <a:latin typeface="Cambria Math" panose="02040503050406030204" pitchFamily="18" charset="0"/>
                          </a:rPr>
                          <m:t>𝑦</m:t>
                        </m:r>
                      </m:sub>
                    </m:sSub>
                  </m:oMath>
                </a14:m>
                <a:r>
                  <a:rPr lang="en-US" altLang="en-US" sz="1400" b="0" dirty="0">
                    <a:solidFill>
                      <a:srgbClr val="002060"/>
                    </a:solidFill>
                    <a:latin typeface="Palatino Linotype" panose="02040502050505030304" pitchFamily="18" charset="0"/>
                  </a:rPr>
                  <a:t> reprezint</a:t>
                </a:r>
                <a:r>
                  <a:rPr lang="ro-RO" altLang="en-US" sz="1400" b="0" dirty="0">
                    <a:solidFill>
                      <a:srgbClr val="002060"/>
                    </a:solidFill>
                    <a:latin typeface="Palatino Linotype" panose="02040502050505030304" pitchFamily="18" charset="0"/>
                  </a:rPr>
                  <a:t>ă propensitatea (înclinația) marginală pentru consum.</a:t>
                </a:r>
              </a:p>
              <a:p>
                <a:pPr marL="285750" indent="-285750" algn="just">
                  <a:buFont typeface="Wingdings" panose="05000000000000000000" pitchFamily="2" charset="2"/>
                  <a:buChar char="Ø"/>
                </a:pPr>
                <a:r>
                  <a:rPr lang="ro-RO" altLang="en-US" sz="1400" dirty="0">
                    <a:solidFill>
                      <a:srgbClr val="002060"/>
                    </a:solidFill>
                    <a:latin typeface="Palatino Linotype" panose="02040502050505030304" pitchFamily="18" charset="0"/>
                  </a:rPr>
                  <a:t>Taxele </a:t>
                </a:r>
                <a14:m>
                  <m:oMath xmlns:m="http://schemas.openxmlformats.org/officeDocument/2006/math">
                    <m:r>
                      <a:rPr lang="ro-RO" altLang="en-US" sz="1400" b="0" i="1" smtClean="0">
                        <a:solidFill>
                          <a:srgbClr val="002060"/>
                        </a:solidFill>
                        <a:latin typeface="Cambria Math" panose="02040503050406030204" pitchFamily="18" charset="0"/>
                      </a:rPr>
                      <m:t>𝑇</m:t>
                    </m:r>
                  </m:oMath>
                </a14:m>
                <a:r>
                  <a:rPr lang="ro-RO" altLang="en-US" sz="1400" b="0" dirty="0">
                    <a:solidFill>
                      <a:srgbClr val="002060"/>
                    </a:solidFill>
                    <a:latin typeface="Palatino Linotype" panose="02040502050505030304" pitchFamily="18" charset="0"/>
                  </a:rPr>
                  <a:t> se calculează după formula:</a:t>
                </a:r>
              </a:p>
              <a:p>
                <a:pPr algn="just"/>
                <a14:m>
                  <m:oMath xmlns:m="http://schemas.openxmlformats.org/officeDocument/2006/math">
                    <m:sSub>
                      <m:sSubPr>
                        <m:ctrlPr>
                          <a:rPr lang="en-US" altLang="en-US" sz="1400" b="0" i="1" smtClean="0">
                            <a:solidFill>
                              <a:srgbClr val="002060"/>
                            </a:solidFill>
                            <a:latin typeface="Cambria Math" panose="02040503050406030204" pitchFamily="18" charset="0"/>
                          </a:rPr>
                        </m:ctrlPr>
                      </m:sSubPr>
                      <m:e>
                        <m:r>
                          <a:rPr lang="ro-RO" altLang="en-US" sz="1400" b="0" i="1" smtClean="0">
                            <a:solidFill>
                              <a:srgbClr val="002060"/>
                            </a:solidFill>
                            <a:latin typeface="Cambria Math" panose="02040503050406030204" pitchFamily="18" charset="0"/>
                          </a:rPr>
                          <m:t>𝑇</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𝑡</m:t>
                        </m:r>
                      </m:e>
                      <m:sub>
                        <m:r>
                          <a:rPr lang="ro-RO" altLang="en-US" sz="1400" b="0" i="1" smtClean="0">
                            <a:solidFill>
                              <a:srgbClr val="002060"/>
                            </a:solidFill>
                            <a:latin typeface="Cambria Math" panose="02040503050406030204" pitchFamily="18" charset="0"/>
                          </a:rPr>
                          <m:t>𝑦</m:t>
                        </m:r>
                      </m:sub>
                    </m:sSub>
                    <m:r>
                      <a:rPr lang="ro-RO" altLang="en-US" sz="1400" b="0" i="1" smtClean="0">
                        <a:solidFill>
                          <a:srgbClr val="002060"/>
                        </a:solidFill>
                        <a:latin typeface="Cambria Math" panose="02040503050406030204" pitchFamily="18" charset="0"/>
                      </a:rPr>
                      <m:t>𝑌</m:t>
                    </m:r>
                  </m:oMath>
                </a14:m>
                <a:r>
                  <a:rPr lang="en-US" altLang="en-US" sz="1400" b="0" dirty="0">
                    <a:solidFill>
                      <a:srgbClr val="002060"/>
                    </a:solidFill>
                    <a:latin typeface="Palatino Linotype" panose="02040502050505030304" pitchFamily="18" charset="0"/>
                  </a:rPr>
                  <a:t>; </a:t>
                </a:r>
                <a14:m>
                  <m:oMath xmlns:m="http://schemas.openxmlformats.org/officeDocument/2006/math">
                    <m:r>
                      <a:rPr lang="en-US" altLang="en-US" sz="1400" b="0" i="1" smtClean="0">
                        <a:solidFill>
                          <a:srgbClr val="002060"/>
                        </a:solidFill>
                        <a:latin typeface="Cambria Math" panose="02040503050406030204" pitchFamily="18" charset="0"/>
                      </a:rPr>
                      <m:t>0≤</m:t>
                    </m:r>
                    <m:sSub>
                      <m:sSubPr>
                        <m:ctrlPr>
                          <a:rPr lang="en-US" altLang="en-US" sz="1400" b="0" i="1" smtClean="0">
                            <a:solidFill>
                              <a:srgbClr val="002060"/>
                            </a:solidFill>
                            <a:latin typeface="Cambria Math" panose="02040503050406030204" pitchFamily="18" charset="0"/>
                          </a:rPr>
                        </m:ctrlPr>
                      </m:sSubPr>
                      <m:e>
                        <m:r>
                          <a:rPr lang="en-US" altLang="en-US" sz="1400" b="0" i="1" smtClean="0">
                            <a:solidFill>
                              <a:srgbClr val="002060"/>
                            </a:solidFill>
                            <a:latin typeface="Cambria Math" panose="02040503050406030204" pitchFamily="18" charset="0"/>
                          </a:rPr>
                          <m:t>𝑡</m:t>
                        </m:r>
                      </m:e>
                      <m:sub>
                        <m:r>
                          <a:rPr lang="en-US" altLang="en-US" sz="1400" b="0" i="1" smtClean="0">
                            <a:solidFill>
                              <a:srgbClr val="002060"/>
                            </a:solidFill>
                            <a:latin typeface="Cambria Math" panose="02040503050406030204" pitchFamily="18" charset="0"/>
                          </a:rPr>
                          <m:t>𝑦</m:t>
                        </m:r>
                      </m:sub>
                    </m:sSub>
                    <m:r>
                      <a:rPr lang="en-US" altLang="en-US" sz="1400" b="0" i="1" smtClean="0">
                        <a:solidFill>
                          <a:srgbClr val="002060"/>
                        </a:solidFill>
                        <a:latin typeface="Cambria Math" panose="02040503050406030204" pitchFamily="18" charset="0"/>
                      </a:rPr>
                      <m:t>≤1</m:t>
                    </m:r>
                  </m:oMath>
                </a14:m>
                <a:r>
                  <a:rPr lang="en-US" altLang="en-US" sz="1400" b="0" dirty="0">
                    <a:solidFill>
                      <a:srgbClr val="002060"/>
                    </a:solidFill>
                    <a:latin typeface="Palatino Linotype" panose="02040502050505030304" pitchFamily="18" charset="0"/>
                  </a:rPr>
                  <a:t>, unde </a:t>
                </a:r>
                <a14:m>
                  <m:oMath xmlns:m="http://schemas.openxmlformats.org/officeDocument/2006/math">
                    <m:sSub>
                      <m:sSubPr>
                        <m:ctrlPr>
                          <a:rPr lang="en-US" altLang="en-US" sz="1400" i="1">
                            <a:solidFill>
                              <a:srgbClr val="002060"/>
                            </a:solidFill>
                            <a:latin typeface="Cambria Math" panose="02040503050406030204" pitchFamily="18" charset="0"/>
                          </a:rPr>
                        </m:ctrlPr>
                      </m:sSubPr>
                      <m:e>
                        <m:r>
                          <a:rPr lang="en-US" altLang="en-US" sz="1400" i="1">
                            <a:solidFill>
                              <a:srgbClr val="002060"/>
                            </a:solidFill>
                            <a:latin typeface="Cambria Math" panose="02040503050406030204" pitchFamily="18" charset="0"/>
                          </a:rPr>
                          <m:t>𝑡</m:t>
                        </m:r>
                      </m:e>
                      <m:sub>
                        <m:r>
                          <a:rPr lang="en-US" altLang="en-US" sz="1400" i="1">
                            <a:solidFill>
                              <a:srgbClr val="002060"/>
                            </a:solidFill>
                            <a:latin typeface="Cambria Math" panose="02040503050406030204" pitchFamily="18" charset="0"/>
                          </a:rPr>
                          <m:t>𝑦</m:t>
                        </m:r>
                      </m:sub>
                    </m:sSub>
                  </m:oMath>
                </a14:m>
                <a:r>
                  <a:rPr lang="en-US" altLang="en-US" sz="1400" dirty="0">
                    <a:solidFill>
                      <a:srgbClr val="002060"/>
                    </a:solidFill>
                    <a:latin typeface="Palatino Linotype" panose="02040502050505030304" pitchFamily="18" charset="0"/>
                  </a:rPr>
                  <a:t> reprezint</a:t>
                </a:r>
                <a:r>
                  <a:rPr lang="ro-RO" altLang="en-US" sz="1400" dirty="0">
                    <a:solidFill>
                      <a:srgbClr val="002060"/>
                    </a:solidFill>
                    <a:latin typeface="Palatino Linotype" panose="02040502050505030304" pitchFamily="18" charset="0"/>
                  </a:rPr>
                  <a:t>ă rata marginală a taxelor.</a:t>
                </a:r>
              </a:p>
              <a:p>
                <a:pPr marL="285750" indent="-285750" algn="just">
                  <a:buFont typeface="Wingdings" panose="05000000000000000000" pitchFamily="2" charset="2"/>
                  <a:buChar char="Ø"/>
                </a:pPr>
                <a:r>
                  <a:rPr lang="ro-RO" altLang="en-US" sz="1400" b="0" dirty="0">
                    <a:solidFill>
                      <a:srgbClr val="002060"/>
                    </a:solidFill>
                    <a:latin typeface="Palatino Linotype" panose="02040502050505030304" pitchFamily="18" charset="0"/>
                  </a:rPr>
                  <a:t>Importul </a:t>
                </a:r>
                <a14:m>
                  <m:oMath xmlns:m="http://schemas.openxmlformats.org/officeDocument/2006/math">
                    <m:sSub>
                      <m:sSubPr>
                        <m:ctrlPr>
                          <a:rPr lang="ro-RO" altLang="en-US" sz="1400" b="0" i="1" smtClean="0">
                            <a:solidFill>
                              <a:srgbClr val="002060"/>
                            </a:solidFill>
                            <a:latin typeface="Cambria Math" panose="02040503050406030204" pitchFamily="18" charset="0"/>
                          </a:rPr>
                        </m:ctrlPr>
                      </m:sSubPr>
                      <m:e>
                        <m:r>
                          <a:rPr lang="ro-RO" altLang="en-US" sz="1400" b="0" i="1" smtClean="0">
                            <a:solidFill>
                              <a:srgbClr val="002060"/>
                            </a:solidFill>
                            <a:latin typeface="Cambria Math" panose="02040503050406030204" pitchFamily="18" charset="0"/>
                          </a:rPr>
                          <m:t>𝐼</m:t>
                        </m:r>
                      </m:e>
                      <m:sub>
                        <m:r>
                          <a:rPr lang="ro-RO" altLang="en-US" sz="1400" b="0" i="1" smtClean="0">
                            <a:solidFill>
                              <a:srgbClr val="002060"/>
                            </a:solidFill>
                            <a:latin typeface="Cambria Math" panose="02040503050406030204" pitchFamily="18" charset="0"/>
                          </a:rPr>
                          <m:t>𝑚</m:t>
                        </m:r>
                      </m:sub>
                    </m:sSub>
                  </m:oMath>
                </a14:m>
                <a:r>
                  <a:rPr lang="ro-RO" altLang="en-US" sz="1400" b="0" dirty="0">
                    <a:solidFill>
                      <a:srgbClr val="002060"/>
                    </a:solidFill>
                    <a:latin typeface="Palatino Linotype" panose="02040502050505030304" pitchFamily="18" charset="0"/>
                  </a:rPr>
                  <a:t> se presupune proporțional cu venitul </a:t>
                </a:r>
                <a14:m>
                  <m:oMath xmlns:m="http://schemas.openxmlformats.org/officeDocument/2006/math">
                    <m:r>
                      <a:rPr lang="ro-RO" altLang="en-US" sz="1400" b="0" i="1" smtClean="0">
                        <a:solidFill>
                          <a:srgbClr val="002060"/>
                        </a:solidFill>
                        <a:latin typeface="Cambria Math" panose="02040503050406030204" pitchFamily="18" charset="0"/>
                      </a:rPr>
                      <m:t>𝑌</m:t>
                    </m:r>
                  </m:oMath>
                </a14:m>
                <a:r>
                  <a:rPr lang="ro-RO" altLang="en-US" sz="1400" b="0" dirty="0">
                    <a:solidFill>
                      <a:srgbClr val="002060"/>
                    </a:solidFill>
                    <a:latin typeface="Palatino Linotype" panose="02040502050505030304" pitchFamily="18" charset="0"/>
                  </a:rPr>
                  <a:t>, deci:</a:t>
                </a:r>
              </a:p>
              <a:p>
                <a:pPr algn="just"/>
                <a14:m>
                  <m:oMath xmlns:m="http://schemas.openxmlformats.org/officeDocument/2006/math">
                    <m:sSub>
                      <m:sSubPr>
                        <m:ctrlPr>
                          <a:rPr lang="en-US" altLang="en-US" sz="1400" b="0" i="1" smtClean="0">
                            <a:solidFill>
                              <a:srgbClr val="002060"/>
                            </a:solidFill>
                            <a:latin typeface="Cambria Math" panose="02040503050406030204" pitchFamily="18" charset="0"/>
                          </a:rPr>
                        </m:ctrlPr>
                      </m:sSubPr>
                      <m:e>
                        <m:r>
                          <a:rPr lang="ro-RO" altLang="en-US" sz="1400" b="0" i="1" smtClean="0">
                            <a:solidFill>
                              <a:srgbClr val="002060"/>
                            </a:solidFill>
                            <a:latin typeface="Cambria Math" panose="02040503050406030204" pitchFamily="18" charset="0"/>
                          </a:rPr>
                          <m:t>𝐼</m:t>
                        </m:r>
                      </m:e>
                      <m:sub>
                        <m:r>
                          <a:rPr lang="ro-RO" altLang="en-US" sz="1400" b="0" i="1" smtClean="0">
                            <a:solidFill>
                              <a:srgbClr val="002060"/>
                            </a:solidFill>
                            <a:latin typeface="Cambria Math" panose="02040503050406030204" pitchFamily="18" charset="0"/>
                          </a:rPr>
                          <m:t>𝑚</m:t>
                        </m:r>
                      </m:sub>
                    </m:sSub>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𝑚𝑌</m:t>
                    </m:r>
                  </m:oMath>
                </a14:m>
                <a:r>
                  <a:rPr lang="ro-RO" altLang="en-US" sz="1400" b="0" dirty="0">
                    <a:solidFill>
                      <a:srgbClr val="002060"/>
                    </a:solidFill>
                    <a:latin typeface="Palatino Linotype" panose="02040502050505030304" pitchFamily="18" charset="0"/>
                  </a:rPr>
                  <a:t>, 0</a:t>
                </a:r>
                <a:r>
                  <a:rPr lang="en-US" altLang="en-US" sz="1400" b="0" dirty="0">
                    <a:solidFill>
                      <a:srgbClr val="002060"/>
                    </a:solidFill>
                    <a:latin typeface="Palatino Linotype" panose="02040502050505030304" pitchFamily="18" charset="0"/>
                  </a:rPr>
                  <a:t>&lt;m&lt;1</a:t>
                </a:r>
                <a:r>
                  <a:rPr lang="ro-RO" altLang="en-US" sz="1400" b="0" dirty="0">
                    <a:solidFill>
                      <a:srgbClr val="002060"/>
                    </a:solidFill>
                    <a:latin typeface="Palatino Linotype" panose="02040502050505030304" pitchFamily="18" charset="0"/>
                  </a:rPr>
                  <a:t>, unde m este înclinația marginală pentru import.</a:t>
                </a:r>
              </a:p>
              <a:p>
                <a:pPr marL="285750" indent="-285750" algn="just">
                  <a:buFont typeface="Wingdings" panose="05000000000000000000" pitchFamily="2" charset="2"/>
                  <a:buChar char="Ø"/>
                </a:pPr>
                <a:r>
                  <a:rPr lang="ro-RO" altLang="en-US" sz="1400" dirty="0">
                    <a:solidFill>
                      <a:srgbClr val="002060"/>
                    </a:solidFill>
                    <a:latin typeface="Palatino Linotype" panose="02040502050505030304" pitchFamily="18" charset="0"/>
                  </a:rPr>
                  <a:t>Celelalte mărimi I, G și X se presupun date exogen.</a:t>
                </a:r>
                <a:endParaRPr lang="en-US" altLang="en-US" sz="1400" b="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p:txBody>
          </p:sp>
        </mc:Choice>
        <mc:Fallback xmlns="">
          <p:sp>
            <p:nvSpPr>
              <p:cNvPr id="3" name="TextBox 2">
                <a:extLst>
                  <a:ext uri="{FF2B5EF4-FFF2-40B4-BE49-F238E27FC236}">
                    <a16:creationId xmlns:a16="http://schemas.microsoft.com/office/drawing/2014/main" id="{2647C92D-B089-43A2-B685-802D88A8283F}"/>
                  </a:ext>
                </a:extLst>
              </p:cNvPr>
              <p:cNvSpPr txBox="1">
                <a:spLocks noRot="1" noChangeAspect="1" noMove="1" noResize="1" noEditPoints="1" noAdjustHandles="1" noChangeArrowheads="1" noChangeShapeType="1" noTextEdit="1"/>
              </p:cNvSpPr>
              <p:nvPr/>
            </p:nvSpPr>
            <p:spPr>
              <a:xfrm>
                <a:off x="4563733" y="1426849"/>
                <a:ext cx="7610272" cy="4004301"/>
              </a:xfrm>
              <a:prstGeom prst="rect">
                <a:avLst/>
              </a:prstGeom>
              <a:blipFill>
                <a:blip r:embed="rId2"/>
                <a:stretch>
                  <a:fillRect l="-240" t="-304" r="-240"/>
                </a:stretch>
              </a:blipFill>
            </p:spPr>
            <p:txBody>
              <a:bodyPr/>
              <a:lstStyle/>
              <a:p>
                <a:r>
                  <a:rPr lang="en-US">
                    <a:noFill/>
                  </a:rPr>
                  <a:t> </a:t>
                </a:r>
              </a:p>
            </p:txBody>
          </p:sp>
        </mc:Fallback>
      </mc:AlternateContent>
      <p:sp>
        <p:nvSpPr>
          <p:cNvPr id="8" name="Footer Placeholder 4">
            <a:extLst>
              <a:ext uri="{FF2B5EF4-FFF2-40B4-BE49-F238E27FC236}">
                <a16:creationId xmlns:a16="http://schemas.microsoft.com/office/drawing/2014/main" id="{DA16CBE8-3637-48EE-8BB0-F294F03AAE46}"/>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1026" name="Picture 2" descr="Coins and a dollar bill on a table">
            <a:extLst>
              <a:ext uri="{FF2B5EF4-FFF2-40B4-BE49-F238E27FC236}">
                <a16:creationId xmlns:a16="http://schemas.microsoft.com/office/drawing/2014/main" id="{1D2DFF15-F561-45FA-9E05-0129D1A40F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1144" y="2456307"/>
            <a:ext cx="3373951" cy="224367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a:bodyPr>
          <a:lstStyle/>
          <a:p>
            <a:r>
              <a:rPr lang="en-US" sz="3200" dirty="0">
                <a:solidFill>
                  <a:srgbClr val="002060"/>
                </a:solidFill>
                <a:latin typeface="Times New Roman" panose="02020603050405020304" pitchFamily="18" charset="0"/>
                <a:cs typeface="Times New Roman" panose="02020603050405020304" pitchFamily="18" charset="0"/>
              </a:rPr>
              <a:t>Modelul de determinare a venitului de echilibru</a:t>
            </a:r>
          </a:p>
        </p:txBody>
      </p:sp>
      <p:pic>
        <p:nvPicPr>
          <p:cNvPr id="9" name="Picture 2" descr="Semnul Intrebarii Imagini">
            <a:extLst>
              <a:ext uri="{FF2B5EF4-FFF2-40B4-BE49-F238E27FC236}">
                <a16:creationId xmlns:a16="http://schemas.microsoft.com/office/drawing/2014/main" id="{26E0106B-3DDA-4531-A5C2-93E4FE92FC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74132" y="510303"/>
            <a:ext cx="878213" cy="878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7988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D375D62-6106-4D1B-8553-26D76AADB88F}"/>
              </a:ext>
            </a:extLst>
          </p:cNvPr>
          <p:cNvSpPr txBox="1"/>
          <p:nvPr/>
        </p:nvSpPr>
        <p:spPr>
          <a:xfrm>
            <a:off x="6265569" y="140971"/>
            <a:ext cx="4206601" cy="369332"/>
          </a:xfrm>
          <a:prstGeom prst="rect">
            <a:avLst/>
          </a:prstGeom>
          <a:noFill/>
        </p:spPr>
        <p:txBody>
          <a:bodyPr wrap="none" rtlCol="0">
            <a:spAutoFit/>
          </a:bodyPr>
          <a:lstStyle/>
          <a:p>
            <a:pPr algn="ctr"/>
            <a:r>
              <a:rPr lang="ro-RO" b="1" i="1" dirty="0">
                <a:latin typeface="Palatino Linotype" panose="02040502050505030304" pitchFamily="18" charset="0"/>
                <a:cs typeface="Times New Roman" panose="02020603050405020304" pitchFamily="18" charset="0"/>
              </a:rPr>
              <a:t>Modelarea bazată pe ecuații: Aplicații.</a:t>
            </a:r>
            <a:endParaRPr lang="en-US" i="1" dirty="0">
              <a:latin typeface="Palatino Linotype" panose="0204050205050503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2647C92D-B089-43A2-B685-802D88A8283F}"/>
                  </a:ext>
                </a:extLst>
              </p:cNvPr>
              <p:cNvSpPr txBox="1"/>
              <p:nvPr/>
            </p:nvSpPr>
            <p:spPr>
              <a:xfrm>
                <a:off x="4563733" y="1326765"/>
                <a:ext cx="7610272" cy="5081519"/>
              </a:xfrm>
              <a:prstGeom prst="rect">
                <a:avLst/>
              </a:prstGeom>
              <a:noFill/>
            </p:spPr>
            <p:txBody>
              <a:bodyPr wrap="square">
                <a:spAutoFit/>
              </a:bodyPr>
              <a:lstStyle/>
              <a:p>
                <a:pPr marL="285750" indent="-285750" algn="just">
                  <a:buFont typeface="Wingdings" panose="05000000000000000000" pitchFamily="2" charset="2"/>
                  <a:buChar char="Ø"/>
                </a:pPr>
                <a:r>
                  <a:rPr lang="ro-RO" altLang="en-US" sz="1400" dirty="0">
                    <a:solidFill>
                      <a:srgbClr val="002060"/>
                    </a:solidFill>
                    <a:latin typeface="Palatino Linotype" panose="02040502050505030304" pitchFamily="18" charset="0"/>
                  </a:rPr>
                  <a:t>Nivelul de echilibru al venitului / outputului se determină din condiția ca cererea agregată să fie egală cu oferta agregată, deci când:</a:t>
                </a:r>
              </a:p>
              <a:p>
                <a:pPr algn="just"/>
                <a14:m>
                  <m:oMathPara xmlns:m="http://schemas.openxmlformats.org/officeDocument/2006/math">
                    <m:oMathParaPr>
                      <m:jc m:val="centerGroup"/>
                    </m:oMathParaPr>
                    <m:oMath xmlns:m="http://schemas.openxmlformats.org/officeDocument/2006/math">
                      <m:r>
                        <a:rPr lang="ro-RO" altLang="en-US" sz="1400" b="1" i="1" u="sng" smtClean="0">
                          <a:solidFill>
                            <a:srgbClr val="002060"/>
                          </a:solidFill>
                          <a:latin typeface="Cambria Math" panose="02040503050406030204" pitchFamily="18" charset="0"/>
                        </a:rPr>
                        <m:t>𝑫</m:t>
                      </m:r>
                      <m:r>
                        <a:rPr lang="ro-RO" altLang="en-US" sz="1400" b="1" i="1" u="sng" smtClean="0">
                          <a:solidFill>
                            <a:srgbClr val="002060"/>
                          </a:solidFill>
                          <a:latin typeface="Cambria Math" panose="02040503050406030204" pitchFamily="18" charset="0"/>
                        </a:rPr>
                        <m:t>=</m:t>
                      </m:r>
                      <m:r>
                        <a:rPr lang="ro-RO" altLang="en-US" sz="1400" b="1" i="1" u="sng" smtClean="0">
                          <a:solidFill>
                            <a:srgbClr val="002060"/>
                          </a:solidFill>
                          <a:latin typeface="Cambria Math" panose="02040503050406030204" pitchFamily="18" charset="0"/>
                        </a:rPr>
                        <m:t>𝒀</m:t>
                      </m:r>
                    </m:oMath>
                  </m:oMathPara>
                </a14:m>
                <a:endParaRPr lang="ro-RO" altLang="en-US" sz="1400" b="1" u="sng" dirty="0">
                  <a:solidFill>
                    <a:srgbClr val="002060"/>
                  </a:solidFill>
                  <a:latin typeface="Palatino Linotype" panose="02040502050505030304" pitchFamily="18" charset="0"/>
                </a:endParaRPr>
              </a:p>
              <a:p>
                <a:pPr algn="just"/>
                <a:r>
                  <a:rPr lang="ro-RO" altLang="en-US" sz="1400" dirty="0">
                    <a:solidFill>
                      <a:srgbClr val="002060"/>
                    </a:solidFill>
                    <a:latin typeface="Palatino Linotype" panose="02040502050505030304" pitchFamily="18" charset="0"/>
                  </a:rPr>
                  <a:t>Am obținut, astfel, modelul următor în care I, G și X sunt date:</a:t>
                </a: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𝐷</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𝐶</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𝐼</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𝐺</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𝑁𝑋</m:t>
                      </m:r>
                      <m:r>
                        <a:rPr lang="ro-RO" altLang="en-US" sz="1400" b="0" i="1" smtClean="0">
                          <a:solidFill>
                            <a:srgbClr val="002060"/>
                          </a:solidFill>
                          <a:latin typeface="Cambria Math" panose="02040503050406030204" pitchFamily="18" charset="0"/>
                        </a:rPr>
                        <m:t>       </m:t>
                      </m:r>
                      <m:d>
                        <m:dPr>
                          <m:ctrlPr>
                            <a:rPr lang="ro-RO" altLang="en-US" sz="1400" b="0" i="1" smtClean="0">
                              <a:solidFill>
                                <a:srgbClr val="002060"/>
                              </a:solidFill>
                              <a:latin typeface="Cambria Math" panose="02040503050406030204" pitchFamily="18" charset="0"/>
                            </a:rPr>
                          </m:ctrlPr>
                        </m:dPr>
                        <m:e>
                          <m:r>
                            <a:rPr lang="ro-RO" altLang="en-US" sz="1400" b="0" i="1" smtClean="0">
                              <a:solidFill>
                                <a:srgbClr val="002060"/>
                              </a:solidFill>
                              <a:latin typeface="Cambria Math" panose="02040503050406030204" pitchFamily="18" charset="0"/>
                            </a:rPr>
                            <m:t>1</m:t>
                          </m:r>
                        </m:e>
                      </m:d>
                    </m:oMath>
                  </m:oMathPara>
                </a14:m>
                <a:endParaRPr lang="ro-RO" altLang="en-US" sz="1400" b="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𝑁𝑋</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𝑋</m:t>
                      </m:r>
                      <m:r>
                        <a:rPr lang="ro-RO" altLang="en-US" sz="1400" b="0" i="1" smtClean="0">
                          <a:solidFill>
                            <a:srgbClr val="002060"/>
                          </a:solidFill>
                          <a:latin typeface="Cambria Math" panose="02040503050406030204" pitchFamily="18" charset="0"/>
                        </a:rPr>
                        <m:t>−</m:t>
                      </m:r>
                      <m:sSub>
                        <m:sSubPr>
                          <m:ctrlPr>
                            <a:rPr lang="ro-RO" altLang="en-US" sz="1400" b="0" i="1" smtClean="0">
                              <a:solidFill>
                                <a:srgbClr val="002060"/>
                              </a:solidFill>
                              <a:latin typeface="Cambria Math" panose="02040503050406030204" pitchFamily="18" charset="0"/>
                            </a:rPr>
                          </m:ctrlPr>
                        </m:sSubPr>
                        <m:e>
                          <m:r>
                            <a:rPr lang="ro-RO" altLang="en-US" sz="1400" b="0" i="1" smtClean="0">
                              <a:solidFill>
                                <a:srgbClr val="002060"/>
                              </a:solidFill>
                              <a:latin typeface="Cambria Math" panose="02040503050406030204" pitchFamily="18" charset="0"/>
                            </a:rPr>
                            <m:t>𝐼</m:t>
                          </m:r>
                        </m:e>
                        <m:sub>
                          <m:r>
                            <a:rPr lang="ro-RO" altLang="en-US" sz="1400" b="0" i="1" smtClean="0">
                              <a:solidFill>
                                <a:srgbClr val="002060"/>
                              </a:solidFill>
                              <a:latin typeface="Cambria Math" panose="02040503050406030204" pitchFamily="18" charset="0"/>
                            </a:rPr>
                            <m:t>𝑚</m:t>
                          </m:r>
                        </m:sub>
                      </m:sSub>
                      <m:r>
                        <a:rPr lang="ro-RO" altLang="en-US" sz="1400" b="0" i="1" smtClean="0">
                          <a:solidFill>
                            <a:srgbClr val="002060"/>
                          </a:solidFill>
                          <a:latin typeface="Cambria Math" panose="02040503050406030204" pitchFamily="18" charset="0"/>
                        </a:rPr>
                        <m:t>                     </m:t>
                      </m:r>
                      <m:d>
                        <m:dPr>
                          <m:ctrlPr>
                            <a:rPr lang="ro-RO" altLang="en-US" sz="1400" b="0" i="1" smtClean="0">
                              <a:solidFill>
                                <a:srgbClr val="002060"/>
                              </a:solidFill>
                              <a:latin typeface="Cambria Math" panose="02040503050406030204" pitchFamily="18" charset="0"/>
                            </a:rPr>
                          </m:ctrlPr>
                        </m:dPr>
                        <m:e>
                          <m:r>
                            <a:rPr lang="ro-RO" altLang="en-US" sz="1400" b="0" i="1" smtClean="0">
                              <a:solidFill>
                                <a:srgbClr val="002060"/>
                              </a:solidFill>
                              <a:latin typeface="Cambria Math" panose="02040503050406030204" pitchFamily="18" charset="0"/>
                            </a:rPr>
                            <m:t>2</m:t>
                          </m:r>
                        </m:e>
                      </m:d>
                    </m:oMath>
                  </m:oMathPara>
                </a14:m>
                <a:endParaRPr lang="ro-RO" altLang="en-US" sz="1400" b="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𝐶</m:t>
                      </m:r>
                      <m:r>
                        <a:rPr lang="ro-RO" altLang="en-US" sz="1400" b="0" i="1" smtClean="0">
                          <a:solidFill>
                            <a:srgbClr val="002060"/>
                          </a:solidFill>
                          <a:latin typeface="Cambria Math" panose="02040503050406030204" pitchFamily="18" charset="0"/>
                        </a:rPr>
                        <m:t>=</m:t>
                      </m:r>
                      <m:sSub>
                        <m:sSubPr>
                          <m:ctrlPr>
                            <a:rPr lang="ro-RO" altLang="en-US" sz="1400" b="0" i="1" smtClean="0">
                              <a:solidFill>
                                <a:srgbClr val="002060"/>
                              </a:solidFill>
                              <a:latin typeface="Cambria Math" panose="02040503050406030204" pitchFamily="18" charset="0"/>
                            </a:rPr>
                          </m:ctrlPr>
                        </m:sSubPr>
                        <m:e>
                          <m:r>
                            <a:rPr lang="ro-RO" altLang="en-US" sz="1400" b="0" i="1" smtClean="0">
                              <a:solidFill>
                                <a:srgbClr val="002060"/>
                              </a:solidFill>
                              <a:latin typeface="Cambria Math" panose="02040503050406030204" pitchFamily="18" charset="0"/>
                            </a:rPr>
                            <m:t>𝐶</m:t>
                          </m:r>
                        </m:e>
                        <m:sub>
                          <m:r>
                            <a:rPr lang="ro-RO" altLang="en-US" sz="1400" b="0" i="1" smtClean="0">
                              <a:solidFill>
                                <a:srgbClr val="002060"/>
                              </a:solidFill>
                              <a:latin typeface="Cambria Math" panose="02040503050406030204" pitchFamily="18" charset="0"/>
                            </a:rPr>
                            <m:t>0</m:t>
                          </m:r>
                        </m:sub>
                      </m:sSub>
                      <m:r>
                        <a:rPr lang="ro-RO" altLang="en-US" sz="1400" b="0" i="1" smtClean="0">
                          <a:solidFill>
                            <a:srgbClr val="002060"/>
                          </a:solidFill>
                          <a:latin typeface="Cambria Math" panose="02040503050406030204" pitchFamily="18" charset="0"/>
                        </a:rPr>
                        <m:t>+</m:t>
                      </m:r>
                      <m:sSub>
                        <m:sSubPr>
                          <m:ctrlPr>
                            <a:rPr lang="ro-RO" altLang="en-US" sz="1400" b="0" i="1" smtClean="0">
                              <a:solidFill>
                                <a:srgbClr val="002060"/>
                              </a:solidFill>
                              <a:latin typeface="Cambria Math" panose="02040503050406030204" pitchFamily="18" charset="0"/>
                            </a:rPr>
                          </m:ctrlPr>
                        </m:sSubPr>
                        <m:e>
                          <m:r>
                            <a:rPr lang="ro-RO" altLang="en-US" sz="1400" b="0" i="1" smtClean="0">
                              <a:solidFill>
                                <a:srgbClr val="002060"/>
                              </a:solidFill>
                              <a:latin typeface="Cambria Math" panose="02040503050406030204" pitchFamily="18" charset="0"/>
                            </a:rPr>
                            <m:t>𝑐</m:t>
                          </m:r>
                        </m:e>
                        <m:sub>
                          <m:r>
                            <a:rPr lang="ro-RO" altLang="en-US" sz="1400" b="0" i="1" smtClean="0">
                              <a:solidFill>
                                <a:srgbClr val="002060"/>
                              </a:solidFill>
                              <a:latin typeface="Cambria Math" panose="02040503050406030204" pitchFamily="18" charset="0"/>
                            </a:rPr>
                            <m:t>𝑦</m:t>
                          </m:r>
                        </m:sub>
                      </m:sSub>
                      <m:d>
                        <m:dPr>
                          <m:ctrlPr>
                            <a:rPr lang="ro-RO" altLang="en-US" sz="1400" b="0" i="1" smtClean="0">
                              <a:solidFill>
                                <a:srgbClr val="002060"/>
                              </a:solidFill>
                              <a:latin typeface="Cambria Math" panose="02040503050406030204" pitchFamily="18" charset="0"/>
                            </a:rPr>
                          </m:ctrlPr>
                        </m:dPr>
                        <m:e>
                          <m:r>
                            <a:rPr lang="ro-RO" altLang="en-US" sz="1400" b="0" i="1" smtClean="0">
                              <a:solidFill>
                                <a:srgbClr val="002060"/>
                              </a:solidFill>
                              <a:latin typeface="Cambria Math" panose="02040503050406030204" pitchFamily="18" charset="0"/>
                            </a:rPr>
                            <m:t>𝑌</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𝑇</m:t>
                          </m:r>
                        </m:e>
                      </m:d>
                      <m:r>
                        <a:rPr lang="ro-RO" altLang="en-US" sz="1400" b="0" i="1" smtClean="0">
                          <a:solidFill>
                            <a:srgbClr val="002060"/>
                          </a:solidFill>
                          <a:latin typeface="Cambria Math" panose="02040503050406030204" pitchFamily="18" charset="0"/>
                        </a:rPr>
                        <m:t>         </m:t>
                      </m:r>
                      <m:d>
                        <m:dPr>
                          <m:ctrlPr>
                            <a:rPr lang="ro-RO" altLang="en-US" sz="1400" b="0" i="1" smtClean="0">
                              <a:solidFill>
                                <a:srgbClr val="002060"/>
                              </a:solidFill>
                              <a:latin typeface="Cambria Math" panose="02040503050406030204" pitchFamily="18" charset="0"/>
                            </a:rPr>
                          </m:ctrlPr>
                        </m:dPr>
                        <m:e>
                          <m:r>
                            <a:rPr lang="ro-RO" altLang="en-US" sz="1400" b="0" i="1" smtClean="0">
                              <a:solidFill>
                                <a:srgbClr val="002060"/>
                              </a:solidFill>
                              <a:latin typeface="Cambria Math" panose="02040503050406030204" pitchFamily="18" charset="0"/>
                            </a:rPr>
                            <m:t>3</m:t>
                          </m:r>
                        </m:e>
                      </m:d>
                    </m:oMath>
                  </m:oMathPara>
                </a14:m>
                <a:endParaRPr lang="ro-RO" altLang="en-US" sz="1400" b="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𝑇</m:t>
                      </m:r>
                      <m:r>
                        <a:rPr lang="ro-RO" altLang="en-US" sz="1400" b="0" i="1" smtClean="0">
                          <a:solidFill>
                            <a:srgbClr val="002060"/>
                          </a:solidFill>
                          <a:latin typeface="Cambria Math" panose="02040503050406030204" pitchFamily="18" charset="0"/>
                        </a:rPr>
                        <m:t>=</m:t>
                      </m:r>
                      <m:sSub>
                        <m:sSubPr>
                          <m:ctrlPr>
                            <a:rPr lang="ro-RO" altLang="en-US" sz="1400" b="0" i="1" smtClean="0">
                              <a:solidFill>
                                <a:srgbClr val="002060"/>
                              </a:solidFill>
                              <a:latin typeface="Cambria Math" panose="02040503050406030204" pitchFamily="18" charset="0"/>
                            </a:rPr>
                          </m:ctrlPr>
                        </m:sSubPr>
                        <m:e>
                          <m:r>
                            <a:rPr lang="ro-RO" altLang="en-US" sz="1400" b="0" i="1" smtClean="0">
                              <a:solidFill>
                                <a:srgbClr val="002060"/>
                              </a:solidFill>
                              <a:latin typeface="Cambria Math" panose="02040503050406030204" pitchFamily="18" charset="0"/>
                            </a:rPr>
                            <m:t>𝑡</m:t>
                          </m:r>
                        </m:e>
                        <m:sub>
                          <m:r>
                            <a:rPr lang="ro-RO" altLang="en-US" sz="1400" b="0" i="1" smtClean="0">
                              <a:solidFill>
                                <a:srgbClr val="002060"/>
                              </a:solidFill>
                              <a:latin typeface="Cambria Math" panose="02040503050406030204" pitchFamily="18" charset="0"/>
                            </a:rPr>
                            <m:t>𝑦</m:t>
                          </m:r>
                        </m:sub>
                      </m:sSub>
                      <m:r>
                        <a:rPr lang="ro-RO" altLang="en-US" sz="1400" b="0" i="1" smtClean="0">
                          <a:solidFill>
                            <a:srgbClr val="002060"/>
                          </a:solidFill>
                          <a:latin typeface="Cambria Math" panose="02040503050406030204" pitchFamily="18" charset="0"/>
                        </a:rPr>
                        <m:t>𝑌</m:t>
                      </m:r>
                      <m:r>
                        <a:rPr lang="ro-RO" altLang="en-US" sz="1400" b="0" i="1" smtClean="0">
                          <a:solidFill>
                            <a:srgbClr val="002060"/>
                          </a:solidFill>
                          <a:latin typeface="Cambria Math" panose="02040503050406030204" pitchFamily="18" charset="0"/>
                        </a:rPr>
                        <m:t>                               </m:t>
                      </m:r>
                      <m:d>
                        <m:dPr>
                          <m:ctrlPr>
                            <a:rPr lang="ro-RO" altLang="en-US" sz="1400" b="0" i="1" smtClean="0">
                              <a:solidFill>
                                <a:srgbClr val="002060"/>
                              </a:solidFill>
                              <a:latin typeface="Cambria Math" panose="02040503050406030204" pitchFamily="18" charset="0"/>
                            </a:rPr>
                          </m:ctrlPr>
                        </m:dPr>
                        <m:e>
                          <m:r>
                            <a:rPr lang="ro-RO" altLang="en-US" sz="1400" b="0" i="1" smtClean="0">
                              <a:solidFill>
                                <a:srgbClr val="002060"/>
                              </a:solidFill>
                              <a:latin typeface="Cambria Math" panose="02040503050406030204" pitchFamily="18" charset="0"/>
                            </a:rPr>
                            <m:t>4</m:t>
                          </m:r>
                        </m:e>
                      </m:d>
                    </m:oMath>
                  </m:oMathPara>
                </a14:m>
                <a:endParaRPr lang="ro-RO" altLang="en-US" sz="1400" b="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sSub>
                        <m:sSubPr>
                          <m:ctrlPr>
                            <a:rPr lang="ro-RO" altLang="en-US" sz="1400" b="0" i="1" smtClean="0">
                              <a:solidFill>
                                <a:srgbClr val="002060"/>
                              </a:solidFill>
                              <a:latin typeface="Cambria Math" panose="02040503050406030204" pitchFamily="18" charset="0"/>
                            </a:rPr>
                          </m:ctrlPr>
                        </m:sSubPr>
                        <m:e>
                          <m:r>
                            <a:rPr lang="ro-RO" altLang="en-US" sz="1400" b="0" i="1" smtClean="0">
                              <a:solidFill>
                                <a:srgbClr val="002060"/>
                              </a:solidFill>
                              <a:latin typeface="Cambria Math" panose="02040503050406030204" pitchFamily="18" charset="0"/>
                            </a:rPr>
                            <m:t>𝐼</m:t>
                          </m:r>
                        </m:e>
                        <m:sub>
                          <m:r>
                            <a:rPr lang="ro-RO" altLang="en-US" sz="1400" b="0" i="1" smtClean="0">
                              <a:solidFill>
                                <a:srgbClr val="002060"/>
                              </a:solidFill>
                              <a:latin typeface="Cambria Math" panose="02040503050406030204" pitchFamily="18" charset="0"/>
                            </a:rPr>
                            <m:t>𝑚</m:t>
                          </m:r>
                        </m:sub>
                      </m:sSub>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𝑚𝑌</m:t>
                      </m:r>
                      <m:r>
                        <a:rPr lang="ro-RO" altLang="en-US" sz="1400" b="0" i="1" smtClean="0">
                          <a:solidFill>
                            <a:srgbClr val="002060"/>
                          </a:solidFill>
                          <a:latin typeface="Cambria Math" panose="02040503050406030204" pitchFamily="18" charset="0"/>
                        </a:rPr>
                        <m:t>                             </m:t>
                      </m:r>
                      <m:d>
                        <m:dPr>
                          <m:ctrlPr>
                            <a:rPr lang="ro-RO" altLang="en-US" sz="1400" b="0" i="1" smtClean="0">
                              <a:solidFill>
                                <a:srgbClr val="002060"/>
                              </a:solidFill>
                              <a:latin typeface="Cambria Math" panose="02040503050406030204" pitchFamily="18" charset="0"/>
                            </a:rPr>
                          </m:ctrlPr>
                        </m:dPr>
                        <m:e>
                          <m:r>
                            <a:rPr lang="ro-RO" altLang="en-US" sz="1400" b="0" i="1" smtClean="0">
                              <a:solidFill>
                                <a:srgbClr val="002060"/>
                              </a:solidFill>
                              <a:latin typeface="Cambria Math" panose="02040503050406030204" pitchFamily="18" charset="0"/>
                            </a:rPr>
                            <m:t>5</m:t>
                          </m:r>
                        </m:e>
                      </m:d>
                    </m:oMath>
                  </m:oMathPara>
                </a14:m>
                <a:endParaRPr lang="ro-RO" altLang="en-US" sz="1400" b="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𝐷</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𝑌</m:t>
                      </m:r>
                      <m:r>
                        <a:rPr lang="ro-RO" altLang="en-US" sz="1400" b="0" i="1" smtClean="0">
                          <a:solidFill>
                            <a:srgbClr val="002060"/>
                          </a:solidFill>
                          <a:latin typeface="Cambria Math" panose="02040503050406030204" pitchFamily="18" charset="0"/>
                        </a:rPr>
                        <m:t>                                   </m:t>
                      </m:r>
                      <m:d>
                        <m:dPr>
                          <m:ctrlPr>
                            <a:rPr lang="ro-RO" altLang="en-US" sz="1400" b="0" i="1" smtClean="0">
                              <a:solidFill>
                                <a:srgbClr val="002060"/>
                              </a:solidFill>
                              <a:latin typeface="Cambria Math" panose="02040503050406030204" pitchFamily="18" charset="0"/>
                            </a:rPr>
                          </m:ctrlPr>
                        </m:dPr>
                        <m:e>
                          <m:r>
                            <a:rPr lang="ro-RO" altLang="en-US" sz="1400" b="0" i="1" smtClean="0">
                              <a:solidFill>
                                <a:srgbClr val="002060"/>
                              </a:solidFill>
                              <a:latin typeface="Cambria Math" panose="02040503050406030204" pitchFamily="18" charset="0"/>
                            </a:rPr>
                            <m:t>6</m:t>
                          </m:r>
                        </m:e>
                      </m:d>
                    </m:oMath>
                  </m:oMathPara>
                </a14:m>
                <a:endParaRPr lang="ro-RO" altLang="en-US" sz="1400" b="0" dirty="0">
                  <a:solidFill>
                    <a:srgbClr val="002060"/>
                  </a:solidFill>
                  <a:latin typeface="Palatino Linotype" panose="02040502050505030304" pitchFamily="18" charset="0"/>
                </a:endParaRPr>
              </a:p>
              <a:p>
                <a:pPr marL="285750" indent="-285750" algn="just">
                  <a:buFont typeface="Wingdings" panose="05000000000000000000" pitchFamily="2" charset="2"/>
                  <a:buChar char="Ø"/>
                </a:pPr>
                <a:r>
                  <a:rPr lang="ro-RO" altLang="en-US" sz="1400" dirty="0">
                    <a:solidFill>
                      <a:srgbClr val="002060"/>
                    </a:solidFill>
                    <a:latin typeface="Palatino Linotype" panose="02040502050505030304" pitchFamily="18" charset="0"/>
                  </a:rPr>
                  <a:t>Modelul de mai sus reprezintă un model simplu, keynesian, de determinare a venitului/outputului de echilibru. Relația (6) de echilibru permite reprezentarea grafică a soluției acestui model care corespunde intersecției dintre curba cererii agregate D și locul geometric al punctelor pentru care are loc egalitatea D=Y.</a:t>
                </a:r>
              </a:p>
              <a:p>
                <a:pPr algn="just"/>
                <a:r>
                  <a:rPr lang="ro-RO" altLang="en-US" sz="1400" b="1" dirty="0">
                    <a:solidFill>
                      <a:srgbClr val="FF0000"/>
                    </a:solidFill>
                    <a:latin typeface="Palatino Linotype" panose="02040502050505030304" pitchFamily="18" charset="0"/>
                  </a:rPr>
                  <a:t>!</a:t>
                </a:r>
                <a:r>
                  <a:rPr lang="ro-RO" altLang="en-US" sz="1400" b="0" dirty="0">
                    <a:solidFill>
                      <a:srgbClr val="FF0000"/>
                    </a:solidFill>
                    <a:latin typeface="Palatino Linotype" panose="02040502050505030304" pitchFamily="18" charset="0"/>
                  </a:rPr>
                  <a:t> O creștere a cheltuielilor guvernamentale de la </a:t>
                </a:r>
                <a14:m>
                  <m:oMath xmlns:m="http://schemas.openxmlformats.org/officeDocument/2006/math">
                    <m:sSub>
                      <m:sSubPr>
                        <m:ctrlPr>
                          <a:rPr lang="ro-RO" altLang="en-US" sz="1400" b="0" i="1" smtClean="0">
                            <a:solidFill>
                              <a:srgbClr val="FF0000"/>
                            </a:solidFill>
                            <a:latin typeface="Cambria Math" panose="02040503050406030204" pitchFamily="18" charset="0"/>
                          </a:rPr>
                        </m:ctrlPr>
                      </m:sSubPr>
                      <m:e>
                        <m:r>
                          <a:rPr lang="ro-RO" altLang="en-US" sz="1400" b="0" i="1" smtClean="0">
                            <a:solidFill>
                              <a:srgbClr val="FF0000"/>
                            </a:solidFill>
                            <a:latin typeface="Cambria Math" panose="02040503050406030204" pitchFamily="18" charset="0"/>
                          </a:rPr>
                          <m:t>𝐺</m:t>
                        </m:r>
                      </m:e>
                      <m:sub>
                        <m:r>
                          <a:rPr lang="ro-RO" altLang="en-US" sz="1400" b="0" i="1" smtClean="0">
                            <a:solidFill>
                              <a:srgbClr val="FF0000"/>
                            </a:solidFill>
                            <a:latin typeface="Cambria Math" panose="02040503050406030204" pitchFamily="18" charset="0"/>
                          </a:rPr>
                          <m:t>0</m:t>
                        </m:r>
                      </m:sub>
                    </m:sSub>
                  </m:oMath>
                </a14:m>
                <a:r>
                  <a:rPr lang="ro-RO" altLang="en-US" sz="1400" b="0" dirty="0">
                    <a:solidFill>
                      <a:srgbClr val="FF0000"/>
                    </a:solidFill>
                    <a:latin typeface="Palatino Linotype" panose="02040502050505030304" pitchFamily="18" charset="0"/>
                  </a:rPr>
                  <a:t> la </a:t>
                </a:r>
                <a14:m>
                  <m:oMath xmlns:m="http://schemas.openxmlformats.org/officeDocument/2006/math">
                    <m:sSub>
                      <m:sSubPr>
                        <m:ctrlPr>
                          <a:rPr lang="ro-RO" altLang="en-US" sz="1400" b="0" i="1" smtClean="0">
                            <a:solidFill>
                              <a:srgbClr val="FF0000"/>
                            </a:solidFill>
                            <a:latin typeface="Cambria Math" panose="02040503050406030204" pitchFamily="18" charset="0"/>
                          </a:rPr>
                        </m:ctrlPr>
                      </m:sSubPr>
                      <m:e>
                        <m:r>
                          <a:rPr lang="ro-RO" altLang="en-US" sz="1400" b="0" i="1" smtClean="0">
                            <a:solidFill>
                              <a:srgbClr val="FF0000"/>
                            </a:solidFill>
                            <a:latin typeface="Cambria Math" panose="02040503050406030204" pitchFamily="18" charset="0"/>
                          </a:rPr>
                          <m:t>𝐺</m:t>
                        </m:r>
                      </m:e>
                      <m:sub>
                        <m:r>
                          <a:rPr lang="ro-RO" altLang="en-US" sz="1400" b="0" i="1" smtClean="0">
                            <a:solidFill>
                              <a:srgbClr val="FF0000"/>
                            </a:solidFill>
                            <a:latin typeface="Cambria Math" panose="02040503050406030204" pitchFamily="18" charset="0"/>
                          </a:rPr>
                          <m:t>1</m:t>
                        </m:r>
                      </m:sub>
                    </m:sSub>
                  </m:oMath>
                </a14:m>
                <a:r>
                  <a:rPr lang="ro-RO" altLang="en-US" sz="1400" b="0" dirty="0">
                    <a:solidFill>
                      <a:srgbClr val="FF0000"/>
                    </a:solidFill>
                    <a:latin typeface="Palatino Linotype" panose="02040502050505030304" pitchFamily="18" charset="0"/>
                  </a:rPr>
                  <a:t> deplasează curba D în sus într-o nouă poziție căreoa îi corespunde un venit </a:t>
                </a:r>
                <a14:m>
                  <m:oMath xmlns:m="http://schemas.openxmlformats.org/officeDocument/2006/math">
                    <m:sSub>
                      <m:sSubPr>
                        <m:ctrlPr>
                          <a:rPr lang="ro-RO" altLang="en-US" sz="1400" b="0" i="1" smtClean="0">
                            <a:solidFill>
                              <a:srgbClr val="FF0000"/>
                            </a:solidFill>
                            <a:latin typeface="Cambria Math" panose="02040503050406030204" pitchFamily="18" charset="0"/>
                          </a:rPr>
                        </m:ctrlPr>
                      </m:sSubPr>
                      <m:e>
                        <m:r>
                          <a:rPr lang="ro-RO" altLang="en-US" sz="1400" b="0" i="1" smtClean="0">
                            <a:solidFill>
                              <a:srgbClr val="FF0000"/>
                            </a:solidFill>
                            <a:latin typeface="Cambria Math" panose="02040503050406030204" pitchFamily="18" charset="0"/>
                          </a:rPr>
                          <m:t>𝑌</m:t>
                        </m:r>
                      </m:e>
                      <m:sub>
                        <m:r>
                          <a:rPr lang="ro-RO" altLang="en-US" sz="1400" b="0" i="1" smtClean="0">
                            <a:solidFill>
                              <a:srgbClr val="FF0000"/>
                            </a:solidFill>
                            <a:latin typeface="Cambria Math" panose="02040503050406030204" pitchFamily="18" charset="0"/>
                          </a:rPr>
                          <m:t>1</m:t>
                        </m:r>
                      </m:sub>
                    </m:sSub>
                  </m:oMath>
                </a14:m>
                <a:r>
                  <a:rPr lang="ro-RO" altLang="en-US" sz="1400" b="0" dirty="0">
                    <a:solidFill>
                      <a:srgbClr val="FF0000"/>
                    </a:solidFill>
                    <a:latin typeface="Palatino Linotype" panose="02040502050505030304" pitchFamily="18" charset="0"/>
                  </a:rPr>
                  <a:t> mai mare decât venitul inițial </a:t>
                </a:r>
                <a14:m>
                  <m:oMath xmlns:m="http://schemas.openxmlformats.org/officeDocument/2006/math">
                    <m:sSub>
                      <m:sSubPr>
                        <m:ctrlPr>
                          <a:rPr lang="ro-RO" altLang="en-US" sz="1400" b="0" i="1" smtClean="0">
                            <a:solidFill>
                              <a:srgbClr val="FF0000"/>
                            </a:solidFill>
                            <a:latin typeface="Cambria Math" panose="02040503050406030204" pitchFamily="18" charset="0"/>
                          </a:rPr>
                        </m:ctrlPr>
                      </m:sSubPr>
                      <m:e>
                        <m:r>
                          <a:rPr lang="ro-RO" altLang="en-US" sz="1400" b="0" i="1" smtClean="0">
                            <a:solidFill>
                              <a:srgbClr val="FF0000"/>
                            </a:solidFill>
                            <a:latin typeface="Cambria Math" panose="02040503050406030204" pitchFamily="18" charset="0"/>
                          </a:rPr>
                          <m:t>𝑌</m:t>
                        </m:r>
                      </m:e>
                      <m:sub>
                        <m:r>
                          <a:rPr lang="ro-RO" altLang="en-US" sz="1400" b="0" i="1" smtClean="0">
                            <a:solidFill>
                              <a:srgbClr val="FF0000"/>
                            </a:solidFill>
                            <a:latin typeface="Cambria Math" panose="02040503050406030204" pitchFamily="18" charset="0"/>
                          </a:rPr>
                          <m:t>0</m:t>
                        </m:r>
                      </m:sub>
                    </m:sSub>
                  </m:oMath>
                </a14:m>
                <a:r>
                  <a:rPr lang="ro-RO" altLang="en-US" sz="1400" b="0" dirty="0">
                    <a:solidFill>
                      <a:srgbClr val="FF0000"/>
                    </a:solidFill>
                    <a:latin typeface="Palatino Linotype" panose="02040502050505030304" pitchFamily="18" charset="0"/>
                  </a:rPr>
                  <a:t>.</a:t>
                </a:r>
              </a:p>
              <a:p>
                <a:pPr algn="just"/>
                <a:r>
                  <a:rPr lang="ro-RO" altLang="en-US" sz="1400" b="1" dirty="0">
                    <a:solidFill>
                      <a:srgbClr val="FF0000"/>
                    </a:solidFill>
                    <a:latin typeface="Palatino Linotype" panose="02040502050505030304" pitchFamily="18" charset="0"/>
                  </a:rPr>
                  <a:t>!</a:t>
                </a:r>
                <a:r>
                  <a:rPr lang="ro-RO" altLang="en-US" sz="1400" dirty="0">
                    <a:solidFill>
                      <a:srgbClr val="FF0000"/>
                    </a:solidFill>
                    <a:latin typeface="Palatino Linotype" panose="02040502050505030304" pitchFamily="18" charset="0"/>
                  </a:rPr>
                  <a:t> O ipoteză importantă a acestui model este că există șomal, deci disponibil de forță de muncă, astfel încât orice creștere a cererii agregate D poate fi și va fi urmată de o creștere a outputului Y (ofertei agregate). Cu alte cuvinte, restricțiile privind oferta agregată sunt ignorate și nivelul venitului / outputului este determinat în exclusivitate de cererea agregată/</a:t>
                </a:r>
                <a:endParaRPr lang="ro-RO" altLang="en-US" sz="1400" b="0" dirty="0">
                  <a:solidFill>
                    <a:srgbClr val="FF0000"/>
                  </a:solidFill>
                  <a:latin typeface="Palatino Linotype" panose="02040502050505030304" pitchFamily="18" charset="0"/>
                </a:endParaRPr>
              </a:p>
              <a:p>
                <a:pPr algn="just"/>
                <a:endParaRPr lang="en-US" altLang="en-US" sz="140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p:txBody>
          </p:sp>
        </mc:Choice>
        <mc:Fallback xmlns="">
          <p:sp>
            <p:nvSpPr>
              <p:cNvPr id="3" name="TextBox 2">
                <a:extLst>
                  <a:ext uri="{FF2B5EF4-FFF2-40B4-BE49-F238E27FC236}">
                    <a16:creationId xmlns:a16="http://schemas.microsoft.com/office/drawing/2014/main" id="{2647C92D-B089-43A2-B685-802D88A8283F}"/>
                  </a:ext>
                </a:extLst>
              </p:cNvPr>
              <p:cNvSpPr txBox="1">
                <a:spLocks noRot="1" noChangeAspect="1" noMove="1" noResize="1" noEditPoints="1" noAdjustHandles="1" noChangeArrowheads="1" noChangeShapeType="1" noTextEdit="1"/>
              </p:cNvSpPr>
              <p:nvPr/>
            </p:nvSpPr>
            <p:spPr>
              <a:xfrm>
                <a:off x="4563733" y="1326765"/>
                <a:ext cx="7610272" cy="5081519"/>
              </a:xfrm>
              <a:prstGeom prst="rect">
                <a:avLst/>
              </a:prstGeom>
              <a:blipFill>
                <a:blip r:embed="rId2"/>
                <a:stretch>
                  <a:fillRect l="-240" t="-240" r="-240"/>
                </a:stretch>
              </a:blipFill>
            </p:spPr>
            <p:txBody>
              <a:bodyPr/>
              <a:lstStyle/>
              <a:p>
                <a:r>
                  <a:rPr lang="en-US">
                    <a:noFill/>
                  </a:rPr>
                  <a:t> </a:t>
                </a:r>
              </a:p>
            </p:txBody>
          </p:sp>
        </mc:Fallback>
      </mc:AlternateContent>
      <p:sp>
        <p:nvSpPr>
          <p:cNvPr id="8" name="Footer Placeholder 4">
            <a:extLst>
              <a:ext uri="{FF2B5EF4-FFF2-40B4-BE49-F238E27FC236}">
                <a16:creationId xmlns:a16="http://schemas.microsoft.com/office/drawing/2014/main" id="{DA16CBE8-3637-48EE-8BB0-F294F03AAE46}"/>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1026" name="Picture 2" descr="Coins and a dollar bill on a table">
            <a:extLst>
              <a:ext uri="{FF2B5EF4-FFF2-40B4-BE49-F238E27FC236}">
                <a16:creationId xmlns:a16="http://schemas.microsoft.com/office/drawing/2014/main" id="{1D2DFF15-F561-45FA-9E05-0129D1A40F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1144" y="2456307"/>
            <a:ext cx="3373951" cy="224367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a:bodyPr>
          <a:lstStyle/>
          <a:p>
            <a:r>
              <a:rPr lang="en-US" sz="3200" dirty="0">
                <a:solidFill>
                  <a:srgbClr val="002060"/>
                </a:solidFill>
                <a:latin typeface="Times New Roman" panose="02020603050405020304" pitchFamily="18" charset="0"/>
                <a:cs typeface="Times New Roman" panose="02020603050405020304" pitchFamily="18" charset="0"/>
              </a:rPr>
              <a:t>Modelul de determinare a venitului de echilibru</a:t>
            </a:r>
          </a:p>
        </p:txBody>
      </p:sp>
      <p:pic>
        <p:nvPicPr>
          <p:cNvPr id="7" name="Picture 2" descr="Semnul Intrebarii Imagini">
            <a:extLst>
              <a:ext uri="{FF2B5EF4-FFF2-40B4-BE49-F238E27FC236}">
                <a16:creationId xmlns:a16="http://schemas.microsoft.com/office/drawing/2014/main" id="{5FBE7CB3-5191-4BF8-BE87-CEADC73223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32730" y="448552"/>
            <a:ext cx="878213" cy="878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9477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D375D62-6106-4D1B-8553-26D76AADB88F}"/>
              </a:ext>
            </a:extLst>
          </p:cNvPr>
          <p:cNvSpPr txBox="1"/>
          <p:nvPr/>
        </p:nvSpPr>
        <p:spPr>
          <a:xfrm>
            <a:off x="6265569" y="140971"/>
            <a:ext cx="4206601" cy="369332"/>
          </a:xfrm>
          <a:prstGeom prst="rect">
            <a:avLst/>
          </a:prstGeom>
          <a:noFill/>
        </p:spPr>
        <p:txBody>
          <a:bodyPr wrap="none" rtlCol="0">
            <a:spAutoFit/>
          </a:bodyPr>
          <a:lstStyle/>
          <a:p>
            <a:pPr algn="ctr"/>
            <a:r>
              <a:rPr lang="ro-RO" b="1" i="1" dirty="0">
                <a:latin typeface="Palatino Linotype" panose="02040502050505030304" pitchFamily="18" charset="0"/>
                <a:cs typeface="Times New Roman" panose="02020603050405020304" pitchFamily="18" charset="0"/>
              </a:rPr>
              <a:t>Modelarea bazată pe ecuații: Aplicații.</a:t>
            </a:r>
            <a:endParaRPr lang="en-US" i="1" dirty="0">
              <a:latin typeface="Palatino Linotype" panose="02040502050505030304" pitchFamily="18" charset="0"/>
              <a:cs typeface="Times New Roman" panose="02020603050405020304" pitchFamily="18" charset="0"/>
            </a:endParaRPr>
          </a:p>
        </p:txBody>
      </p:sp>
      <p:sp>
        <p:nvSpPr>
          <p:cNvPr id="8" name="Footer Placeholder 4">
            <a:extLst>
              <a:ext uri="{FF2B5EF4-FFF2-40B4-BE49-F238E27FC236}">
                <a16:creationId xmlns:a16="http://schemas.microsoft.com/office/drawing/2014/main" id="{DA16CBE8-3637-48EE-8BB0-F294F03AAE46}"/>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1026" name="Picture 2" descr="Coins and a dollar bill on a table">
            <a:extLst>
              <a:ext uri="{FF2B5EF4-FFF2-40B4-BE49-F238E27FC236}">
                <a16:creationId xmlns:a16="http://schemas.microsoft.com/office/drawing/2014/main" id="{1D2DFF15-F561-45FA-9E05-0129D1A40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144" y="2456307"/>
            <a:ext cx="3373951" cy="224367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a:bodyPr>
          <a:lstStyle/>
          <a:p>
            <a:r>
              <a:rPr lang="en-US" sz="3200" dirty="0">
                <a:solidFill>
                  <a:srgbClr val="002060"/>
                </a:solidFill>
                <a:latin typeface="Times New Roman" panose="02020603050405020304" pitchFamily="18" charset="0"/>
                <a:cs typeface="Times New Roman" panose="02020603050405020304" pitchFamily="18" charset="0"/>
              </a:rPr>
              <a:t>Modelul de determinare a venitului de echilibru</a:t>
            </a:r>
          </a:p>
        </p:txBody>
      </p:sp>
      <p:pic>
        <p:nvPicPr>
          <p:cNvPr id="5" name="Picture 4">
            <a:extLst>
              <a:ext uri="{FF2B5EF4-FFF2-40B4-BE49-F238E27FC236}">
                <a16:creationId xmlns:a16="http://schemas.microsoft.com/office/drawing/2014/main" id="{3355F2C4-70C8-4620-8F6B-F0463C40C4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0168" y="701778"/>
            <a:ext cx="4676775" cy="3028950"/>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E6A76D59-EDB6-4CFC-83D0-4E1253CC0BE6}"/>
                  </a:ext>
                </a:extLst>
              </p:cNvPr>
              <p:cNvSpPr txBox="1"/>
              <p:nvPr/>
            </p:nvSpPr>
            <p:spPr>
              <a:xfrm>
                <a:off x="4563733" y="3793892"/>
                <a:ext cx="7610272" cy="2900987"/>
              </a:xfrm>
              <a:prstGeom prst="rect">
                <a:avLst/>
              </a:prstGeom>
              <a:noFill/>
            </p:spPr>
            <p:txBody>
              <a:bodyPr wrap="square">
                <a:spAutoFit/>
              </a:bodyPr>
              <a:lstStyle/>
              <a:p>
                <a:pPr marL="285750" indent="-285750" algn="just">
                  <a:buFont typeface="Wingdings" panose="05000000000000000000" pitchFamily="2" charset="2"/>
                  <a:buChar char="Ø"/>
                </a:pPr>
                <a:r>
                  <a:rPr lang="ro-RO" altLang="en-US" sz="1400" dirty="0">
                    <a:solidFill>
                      <a:srgbClr val="002060"/>
                    </a:solidFill>
                    <a:latin typeface="Palatino Linotype" panose="02040502050505030304" pitchFamily="18" charset="0"/>
                  </a:rPr>
                  <a:t>Relația matematică dintre creșterea cheltuielilor guvernamentale G și creșterea venitului / outputului Y se poate obține rezolvând modelul anterior (rel. 1 – 6) și determinând mărimea multiplicatorului asociat acestuia.</a:t>
                </a:r>
              </a:p>
              <a:p>
                <a:pPr algn="just"/>
                <a14:m>
                  <m:oMathPara xmlns:m="http://schemas.openxmlformats.org/officeDocument/2006/math">
                    <m:oMathParaPr>
                      <m:jc m:val="centerGroup"/>
                    </m:oMathParaPr>
                    <m:oMath xmlns:m="http://schemas.openxmlformats.org/officeDocument/2006/math">
                      <m:r>
                        <a:rPr lang="en-US" altLang="en-US" sz="1400" b="0" i="1" smtClean="0">
                          <a:solidFill>
                            <a:srgbClr val="002060"/>
                          </a:solidFill>
                          <a:latin typeface="Cambria Math" panose="02040503050406030204" pitchFamily="18" charset="0"/>
                        </a:rPr>
                        <m:t>𝑌</m:t>
                      </m:r>
                      <m:r>
                        <a:rPr lang="en-US" altLang="en-US" sz="1400" b="0" i="1" smtClean="0">
                          <a:solidFill>
                            <a:srgbClr val="002060"/>
                          </a:solidFill>
                          <a:latin typeface="Cambria Math" panose="02040503050406030204" pitchFamily="18" charset="0"/>
                        </a:rPr>
                        <m:t>=</m:t>
                      </m:r>
                      <m:f>
                        <m:fPr>
                          <m:ctrlPr>
                            <a:rPr lang="en-US" altLang="en-US" sz="1400" b="0" i="1" smtClean="0">
                              <a:solidFill>
                                <a:srgbClr val="002060"/>
                              </a:solidFill>
                              <a:latin typeface="Cambria Math" panose="02040503050406030204" pitchFamily="18" charset="0"/>
                            </a:rPr>
                          </m:ctrlPr>
                        </m:fPr>
                        <m:num>
                          <m:r>
                            <a:rPr lang="en-US" altLang="en-US" sz="1400" b="0" i="1" smtClean="0">
                              <a:solidFill>
                                <a:srgbClr val="002060"/>
                              </a:solidFill>
                              <a:latin typeface="Cambria Math" panose="02040503050406030204" pitchFamily="18" charset="0"/>
                            </a:rPr>
                            <m:t>1</m:t>
                          </m:r>
                        </m:num>
                        <m:den>
                          <m:r>
                            <a:rPr lang="en-US" altLang="en-US" sz="1400" b="0" i="1" smtClean="0">
                              <a:solidFill>
                                <a:srgbClr val="002060"/>
                              </a:solidFill>
                              <a:latin typeface="Cambria Math" panose="02040503050406030204" pitchFamily="18" charset="0"/>
                            </a:rPr>
                            <m:t>1−</m:t>
                          </m:r>
                          <m:sSub>
                            <m:sSubPr>
                              <m:ctrlPr>
                                <a:rPr lang="en-US" altLang="en-US" sz="1400" b="0" i="1" smtClean="0">
                                  <a:solidFill>
                                    <a:srgbClr val="002060"/>
                                  </a:solidFill>
                                  <a:latin typeface="Cambria Math" panose="02040503050406030204" pitchFamily="18" charset="0"/>
                                </a:rPr>
                              </m:ctrlPr>
                            </m:sSubPr>
                            <m:e>
                              <m:r>
                                <a:rPr lang="en-US" altLang="en-US" sz="1400" b="0" i="1" smtClean="0">
                                  <a:solidFill>
                                    <a:srgbClr val="002060"/>
                                  </a:solidFill>
                                  <a:latin typeface="Cambria Math" panose="02040503050406030204" pitchFamily="18" charset="0"/>
                                </a:rPr>
                                <m:t>𝑐</m:t>
                              </m:r>
                            </m:e>
                            <m:sub>
                              <m:r>
                                <a:rPr lang="en-US" altLang="en-US" sz="1400" b="0" i="1" smtClean="0">
                                  <a:solidFill>
                                    <a:srgbClr val="002060"/>
                                  </a:solidFill>
                                  <a:latin typeface="Cambria Math" panose="02040503050406030204" pitchFamily="18" charset="0"/>
                                </a:rPr>
                                <m:t>𝑦</m:t>
                              </m:r>
                            </m:sub>
                          </m:sSub>
                          <m:d>
                            <m:dPr>
                              <m:ctrlPr>
                                <a:rPr lang="en-US" altLang="en-US" sz="1400" b="0" i="1" smtClean="0">
                                  <a:solidFill>
                                    <a:srgbClr val="002060"/>
                                  </a:solidFill>
                                  <a:latin typeface="Cambria Math" panose="02040503050406030204" pitchFamily="18" charset="0"/>
                                </a:rPr>
                              </m:ctrlPr>
                            </m:dPr>
                            <m:e>
                              <m:r>
                                <a:rPr lang="en-US" altLang="en-US" sz="1400" b="0" i="1" smtClean="0">
                                  <a:solidFill>
                                    <a:srgbClr val="002060"/>
                                  </a:solidFill>
                                  <a:latin typeface="Cambria Math" panose="02040503050406030204" pitchFamily="18" charset="0"/>
                                </a:rPr>
                                <m:t>1−</m:t>
                              </m:r>
                              <m:sSub>
                                <m:sSubPr>
                                  <m:ctrlPr>
                                    <a:rPr lang="en-US" altLang="en-US" sz="1400" b="0" i="1" smtClean="0">
                                      <a:solidFill>
                                        <a:srgbClr val="002060"/>
                                      </a:solidFill>
                                      <a:latin typeface="Cambria Math" panose="02040503050406030204" pitchFamily="18" charset="0"/>
                                    </a:rPr>
                                  </m:ctrlPr>
                                </m:sSubPr>
                                <m:e>
                                  <m:r>
                                    <a:rPr lang="en-US" altLang="en-US" sz="1400" b="0" i="1" smtClean="0">
                                      <a:solidFill>
                                        <a:srgbClr val="002060"/>
                                      </a:solidFill>
                                      <a:latin typeface="Cambria Math" panose="02040503050406030204" pitchFamily="18" charset="0"/>
                                    </a:rPr>
                                    <m:t>𝑡</m:t>
                                  </m:r>
                                </m:e>
                                <m:sub>
                                  <m:r>
                                    <a:rPr lang="en-US" altLang="en-US" sz="1400" b="0" i="1" smtClean="0">
                                      <a:solidFill>
                                        <a:srgbClr val="002060"/>
                                      </a:solidFill>
                                      <a:latin typeface="Cambria Math" panose="02040503050406030204" pitchFamily="18" charset="0"/>
                                    </a:rPr>
                                    <m:t>𝑦</m:t>
                                  </m:r>
                                </m:sub>
                              </m:sSub>
                            </m:e>
                          </m:d>
                          <m:r>
                            <a:rPr lang="en-US" altLang="en-US" sz="1400" b="0" i="1" smtClean="0">
                              <a:solidFill>
                                <a:srgbClr val="002060"/>
                              </a:solidFill>
                              <a:latin typeface="Cambria Math" panose="02040503050406030204" pitchFamily="18" charset="0"/>
                            </a:rPr>
                            <m:t>+</m:t>
                          </m:r>
                          <m:r>
                            <a:rPr lang="en-US" altLang="en-US" sz="1400" b="0" i="1" smtClean="0">
                              <a:solidFill>
                                <a:srgbClr val="002060"/>
                              </a:solidFill>
                              <a:latin typeface="Cambria Math" panose="02040503050406030204" pitchFamily="18" charset="0"/>
                            </a:rPr>
                            <m:t>𝑚</m:t>
                          </m:r>
                        </m:den>
                      </m:f>
                      <m:d>
                        <m:dPr>
                          <m:ctrlPr>
                            <a:rPr lang="en-US" altLang="en-US" sz="1400" b="0" i="1" smtClean="0">
                              <a:solidFill>
                                <a:srgbClr val="002060"/>
                              </a:solidFill>
                              <a:latin typeface="Cambria Math" panose="02040503050406030204" pitchFamily="18" charset="0"/>
                            </a:rPr>
                          </m:ctrlPr>
                        </m:dPr>
                        <m:e>
                          <m:sSub>
                            <m:sSubPr>
                              <m:ctrlPr>
                                <a:rPr lang="en-US" altLang="en-US" sz="1400" b="0" i="1" smtClean="0">
                                  <a:solidFill>
                                    <a:srgbClr val="002060"/>
                                  </a:solidFill>
                                  <a:latin typeface="Cambria Math" panose="02040503050406030204" pitchFamily="18" charset="0"/>
                                </a:rPr>
                              </m:ctrlPr>
                            </m:sSubPr>
                            <m:e>
                              <m:r>
                                <a:rPr lang="en-US" altLang="en-US" sz="1400" b="0" i="1" smtClean="0">
                                  <a:solidFill>
                                    <a:srgbClr val="002060"/>
                                  </a:solidFill>
                                  <a:latin typeface="Cambria Math" panose="02040503050406030204" pitchFamily="18" charset="0"/>
                                </a:rPr>
                                <m:t>𝐶</m:t>
                              </m:r>
                            </m:e>
                            <m:sub>
                              <m:r>
                                <a:rPr lang="en-US" altLang="en-US" sz="1400" b="0" i="1" smtClean="0">
                                  <a:solidFill>
                                    <a:srgbClr val="002060"/>
                                  </a:solidFill>
                                  <a:latin typeface="Cambria Math" panose="02040503050406030204" pitchFamily="18" charset="0"/>
                                </a:rPr>
                                <m:t>0</m:t>
                              </m:r>
                            </m:sub>
                          </m:sSub>
                          <m:r>
                            <a:rPr lang="en-US" altLang="en-US" sz="1400" b="0" i="1" smtClean="0">
                              <a:solidFill>
                                <a:srgbClr val="002060"/>
                              </a:solidFill>
                              <a:latin typeface="Cambria Math" panose="02040503050406030204" pitchFamily="18" charset="0"/>
                            </a:rPr>
                            <m:t>+</m:t>
                          </m:r>
                          <m:r>
                            <a:rPr lang="en-US" altLang="en-US" sz="1400" b="0" i="1" smtClean="0">
                              <a:solidFill>
                                <a:srgbClr val="002060"/>
                              </a:solidFill>
                              <a:latin typeface="Cambria Math" panose="02040503050406030204" pitchFamily="18" charset="0"/>
                            </a:rPr>
                            <m:t>𝐼</m:t>
                          </m:r>
                          <m:r>
                            <a:rPr lang="en-US" altLang="en-US" sz="1400" b="0" i="1" smtClean="0">
                              <a:solidFill>
                                <a:srgbClr val="002060"/>
                              </a:solidFill>
                              <a:latin typeface="Cambria Math" panose="02040503050406030204" pitchFamily="18" charset="0"/>
                            </a:rPr>
                            <m:t>+</m:t>
                          </m:r>
                          <m:r>
                            <a:rPr lang="en-US" altLang="en-US" sz="1400" b="0" i="1" smtClean="0">
                              <a:solidFill>
                                <a:srgbClr val="002060"/>
                              </a:solidFill>
                              <a:latin typeface="Cambria Math" panose="02040503050406030204" pitchFamily="18" charset="0"/>
                            </a:rPr>
                            <m:t>𝐺</m:t>
                          </m:r>
                          <m:r>
                            <a:rPr lang="en-US" altLang="en-US" sz="1400" b="0" i="1" smtClean="0">
                              <a:solidFill>
                                <a:srgbClr val="002060"/>
                              </a:solidFill>
                              <a:latin typeface="Cambria Math" panose="02040503050406030204" pitchFamily="18" charset="0"/>
                            </a:rPr>
                            <m:t>+</m:t>
                          </m:r>
                          <m:r>
                            <a:rPr lang="en-US" altLang="en-US" sz="1400" b="0" i="1" smtClean="0">
                              <a:solidFill>
                                <a:srgbClr val="002060"/>
                              </a:solidFill>
                              <a:latin typeface="Cambria Math" panose="02040503050406030204" pitchFamily="18" charset="0"/>
                            </a:rPr>
                            <m:t>𝑋</m:t>
                          </m:r>
                        </m:e>
                      </m:d>
                    </m:oMath>
                  </m:oMathPara>
                </a14:m>
                <a:endParaRPr lang="en-US" altLang="en-US" sz="1400" b="0" dirty="0">
                  <a:solidFill>
                    <a:srgbClr val="002060"/>
                  </a:solidFill>
                  <a:latin typeface="Palatino Linotype" panose="02040502050505030304" pitchFamily="18" charset="0"/>
                </a:endParaRPr>
              </a:p>
              <a:p>
                <a:pPr algn="just"/>
                <a:r>
                  <a:rPr lang="en-US" altLang="en-US" sz="1400" dirty="0">
                    <a:solidFill>
                      <a:srgbClr val="002060"/>
                    </a:solidFill>
                    <a:latin typeface="Palatino Linotype" panose="02040502050505030304" pitchFamily="18" charset="0"/>
                  </a:rPr>
                  <a:t>M</a:t>
                </a:r>
                <a:r>
                  <a:rPr lang="ro-RO" altLang="en-US" sz="1400" dirty="0">
                    <a:solidFill>
                      <a:srgbClr val="002060"/>
                    </a:solidFill>
                    <a:latin typeface="Palatino Linotype" panose="02040502050505030304" pitchFamily="18" charset="0"/>
                  </a:rPr>
                  <a:t>ărimea </a:t>
                </a:r>
                <a14:m>
                  <m:oMath xmlns:m="http://schemas.openxmlformats.org/officeDocument/2006/math">
                    <m:r>
                      <a:rPr lang="ro-RO" altLang="en-US" sz="1400" b="0" i="1" smtClean="0">
                        <a:solidFill>
                          <a:srgbClr val="002060"/>
                        </a:solidFill>
                        <a:latin typeface="Cambria Math" panose="02040503050406030204" pitchFamily="18" charset="0"/>
                      </a:rPr>
                      <m:t>𝑘</m:t>
                    </m:r>
                    <m:r>
                      <a:rPr lang="ro-RO" altLang="en-US" sz="1400" b="0" i="1" smtClean="0">
                        <a:solidFill>
                          <a:srgbClr val="002060"/>
                        </a:solidFill>
                        <a:latin typeface="Cambria Math" panose="02040503050406030204" pitchFamily="18" charset="0"/>
                      </a:rPr>
                      <m:t>=</m:t>
                    </m:r>
                    <m:f>
                      <m:fPr>
                        <m:ctrlPr>
                          <a:rPr lang="ro-RO" altLang="en-US" sz="1400" b="0" i="1" smtClean="0">
                            <a:solidFill>
                              <a:srgbClr val="002060"/>
                            </a:solidFill>
                            <a:latin typeface="Cambria Math" panose="02040503050406030204" pitchFamily="18" charset="0"/>
                          </a:rPr>
                        </m:ctrlPr>
                      </m:fPr>
                      <m:num>
                        <m:r>
                          <a:rPr lang="ro-RO" altLang="en-US" sz="1400" b="0" i="1" smtClean="0">
                            <a:solidFill>
                              <a:srgbClr val="002060"/>
                            </a:solidFill>
                            <a:latin typeface="Cambria Math" panose="02040503050406030204" pitchFamily="18" charset="0"/>
                          </a:rPr>
                          <m:t>1</m:t>
                        </m:r>
                      </m:num>
                      <m:den>
                        <m:r>
                          <a:rPr lang="ro-RO" altLang="en-US" sz="1400" b="0" i="1" smtClean="0">
                            <a:solidFill>
                              <a:srgbClr val="002060"/>
                            </a:solidFill>
                            <a:latin typeface="Cambria Math" panose="02040503050406030204" pitchFamily="18" charset="0"/>
                          </a:rPr>
                          <m:t>1−</m:t>
                        </m:r>
                        <m:sSub>
                          <m:sSubPr>
                            <m:ctrlPr>
                              <a:rPr lang="ro-RO" altLang="en-US" sz="1400" b="0" i="1" smtClean="0">
                                <a:solidFill>
                                  <a:srgbClr val="002060"/>
                                </a:solidFill>
                                <a:latin typeface="Cambria Math" panose="02040503050406030204" pitchFamily="18" charset="0"/>
                              </a:rPr>
                            </m:ctrlPr>
                          </m:sSubPr>
                          <m:e>
                            <m:r>
                              <a:rPr lang="ro-RO" altLang="en-US" sz="1400" b="0" i="1" smtClean="0">
                                <a:solidFill>
                                  <a:srgbClr val="002060"/>
                                </a:solidFill>
                                <a:latin typeface="Cambria Math" panose="02040503050406030204" pitchFamily="18" charset="0"/>
                              </a:rPr>
                              <m:t>𝑐</m:t>
                            </m:r>
                          </m:e>
                          <m:sub>
                            <m:r>
                              <a:rPr lang="ro-RO" altLang="en-US" sz="1400" b="0" i="1" smtClean="0">
                                <a:solidFill>
                                  <a:srgbClr val="002060"/>
                                </a:solidFill>
                                <a:latin typeface="Cambria Math" panose="02040503050406030204" pitchFamily="18" charset="0"/>
                              </a:rPr>
                              <m:t>𝑦</m:t>
                            </m:r>
                          </m:sub>
                        </m:sSub>
                        <m:d>
                          <m:dPr>
                            <m:ctrlPr>
                              <a:rPr lang="ro-RO" altLang="en-US" sz="1400" b="0" i="1" smtClean="0">
                                <a:solidFill>
                                  <a:srgbClr val="002060"/>
                                </a:solidFill>
                                <a:latin typeface="Cambria Math" panose="02040503050406030204" pitchFamily="18" charset="0"/>
                              </a:rPr>
                            </m:ctrlPr>
                          </m:dPr>
                          <m:e>
                            <m:r>
                              <a:rPr lang="ro-RO" altLang="en-US" sz="1400" b="0" i="1" smtClean="0">
                                <a:solidFill>
                                  <a:srgbClr val="002060"/>
                                </a:solidFill>
                                <a:latin typeface="Cambria Math" panose="02040503050406030204" pitchFamily="18" charset="0"/>
                              </a:rPr>
                              <m:t>1−</m:t>
                            </m:r>
                            <m:sSub>
                              <m:sSubPr>
                                <m:ctrlPr>
                                  <a:rPr lang="ro-RO" altLang="en-US" sz="1400" b="0" i="1" smtClean="0">
                                    <a:solidFill>
                                      <a:srgbClr val="002060"/>
                                    </a:solidFill>
                                    <a:latin typeface="Cambria Math" panose="02040503050406030204" pitchFamily="18" charset="0"/>
                                  </a:rPr>
                                </m:ctrlPr>
                              </m:sSubPr>
                              <m:e>
                                <m:r>
                                  <a:rPr lang="ro-RO" altLang="en-US" sz="1400" b="0" i="1" smtClean="0">
                                    <a:solidFill>
                                      <a:srgbClr val="002060"/>
                                    </a:solidFill>
                                    <a:latin typeface="Cambria Math" panose="02040503050406030204" pitchFamily="18" charset="0"/>
                                  </a:rPr>
                                  <m:t>𝑡</m:t>
                                </m:r>
                              </m:e>
                              <m:sub>
                                <m:r>
                                  <a:rPr lang="ro-RO" altLang="en-US" sz="1400" b="0" i="1" smtClean="0">
                                    <a:solidFill>
                                      <a:srgbClr val="002060"/>
                                    </a:solidFill>
                                    <a:latin typeface="Cambria Math" panose="02040503050406030204" pitchFamily="18" charset="0"/>
                                  </a:rPr>
                                  <m:t>𝑦</m:t>
                                </m:r>
                              </m:sub>
                            </m:sSub>
                          </m:e>
                        </m:d>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𝑚</m:t>
                        </m:r>
                      </m:den>
                    </m:f>
                  </m:oMath>
                </a14:m>
                <a:r>
                  <a:rPr lang="ro-RO" altLang="en-US" sz="1400" dirty="0">
                    <a:solidFill>
                      <a:srgbClr val="002060"/>
                    </a:solidFill>
                    <a:latin typeface="Palatino Linotype" panose="02040502050505030304" pitchFamily="18" charset="0"/>
                  </a:rPr>
                  <a:t> reprezintă multiplicatorul modelului și valoarea sa va fi cu atât mai mare cu cât:</a:t>
                </a:r>
              </a:p>
              <a:p>
                <a:pPr marL="400050" indent="-400050" algn="just">
                  <a:buAutoNum type="romanLcParenR"/>
                </a:pPr>
                <a:r>
                  <a:rPr lang="ro-RO" altLang="en-US" sz="1400" dirty="0">
                    <a:solidFill>
                      <a:srgbClr val="002060"/>
                    </a:solidFill>
                    <a:latin typeface="Palatino Linotype" panose="02040502050505030304" pitchFamily="18" charset="0"/>
                  </a:rPr>
                  <a:t>Este mai mare înclinația marginală pentru consum </a:t>
                </a:r>
                <a14:m>
                  <m:oMath xmlns:m="http://schemas.openxmlformats.org/officeDocument/2006/math">
                    <m:sSub>
                      <m:sSubPr>
                        <m:ctrlPr>
                          <a:rPr lang="ro-RO" altLang="en-US" sz="1400" i="1" smtClean="0">
                            <a:solidFill>
                              <a:srgbClr val="002060"/>
                            </a:solidFill>
                            <a:latin typeface="Cambria Math" panose="02040503050406030204" pitchFamily="18" charset="0"/>
                          </a:rPr>
                        </m:ctrlPr>
                      </m:sSubPr>
                      <m:e>
                        <m:r>
                          <a:rPr lang="ro-RO" altLang="en-US" sz="1400" b="0" i="1" smtClean="0">
                            <a:solidFill>
                              <a:srgbClr val="002060"/>
                            </a:solidFill>
                            <a:latin typeface="Cambria Math" panose="02040503050406030204" pitchFamily="18" charset="0"/>
                          </a:rPr>
                          <m:t>𝑐</m:t>
                        </m:r>
                      </m:e>
                      <m:sub>
                        <m:r>
                          <a:rPr lang="ro-RO" altLang="en-US" sz="1400" b="0" i="1" smtClean="0">
                            <a:solidFill>
                              <a:srgbClr val="002060"/>
                            </a:solidFill>
                            <a:latin typeface="Cambria Math" panose="02040503050406030204" pitchFamily="18" charset="0"/>
                          </a:rPr>
                          <m:t>𝑦</m:t>
                        </m:r>
                      </m:sub>
                    </m:sSub>
                  </m:oMath>
                </a14:m>
                <a:r>
                  <a:rPr lang="en-US" altLang="en-US" sz="1400" dirty="0">
                    <a:solidFill>
                      <a:srgbClr val="002060"/>
                    </a:solidFill>
                    <a:latin typeface="Palatino Linotype" panose="02040502050505030304" pitchFamily="18" charset="0"/>
                  </a:rPr>
                  <a:t>;</a:t>
                </a:r>
              </a:p>
              <a:p>
                <a:pPr marL="400050" indent="-400050" algn="just">
                  <a:buAutoNum type="romanLcParenR"/>
                </a:pPr>
                <a:r>
                  <a:rPr lang="en-US" altLang="en-US" sz="1400" dirty="0">
                    <a:solidFill>
                      <a:srgbClr val="002060"/>
                    </a:solidFill>
                    <a:latin typeface="Palatino Linotype" panose="02040502050505030304" pitchFamily="18" charset="0"/>
                  </a:rPr>
                  <a:t>Este mai mic</a:t>
                </a:r>
                <a:r>
                  <a:rPr lang="ro-RO" altLang="en-US" sz="1400" dirty="0">
                    <a:solidFill>
                      <a:srgbClr val="002060"/>
                    </a:solidFill>
                    <a:latin typeface="Palatino Linotype" panose="02040502050505030304" pitchFamily="18" charset="0"/>
                  </a:rPr>
                  <a:t>ă rata marginală a taxelor (rata fiscalității) </a:t>
                </a:r>
                <a14:m>
                  <m:oMath xmlns:m="http://schemas.openxmlformats.org/officeDocument/2006/math">
                    <m:sSub>
                      <m:sSubPr>
                        <m:ctrlPr>
                          <a:rPr lang="ro-RO" altLang="en-US" sz="1400" i="1" smtClean="0">
                            <a:solidFill>
                              <a:srgbClr val="002060"/>
                            </a:solidFill>
                            <a:latin typeface="Cambria Math" panose="02040503050406030204" pitchFamily="18" charset="0"/>
                          </a:rPr>
                        </m:ctrlPr>
                      </m:sSubPr>
                      <m:e>
                        <m:r>
                          <a:rPr lang="ro-RO" altLang="en-US" sz="1400" b="0" i="1" smtClean="0">
                            <a:solidFill>
                              <a:srgbClr val="002060"/>
                            </a:solidFill>
                            <a:latin typeface="Cambria Math" panose="02040503050406030204" pitchFamily="18" charset="0"/>
                          </a:rPr>
                          <m:t>𝑡</m:t>
                        </m:r>
                      </m:e>
                      <m:sub>
                        <m:r>
                          <a:rPr lang="ro-RO" altLang="en-US" sz="1400" b="0" i="1" smtClean="0">
                            <a:solidFill>
                              <a:srgbClr val="002060"/>
                            </a:solidFill>
                            <a:latin typeface="Cambria Math" panose="02040503050406030204" pitchFamily="18" charset="0"/>
                          </a:rPr>
                          <m:t>𝑦</m:t>
                        </m:r>
                      </m:sub>
                    </m:sSub>
                  </m:oMath>
                </a14:m>
                <a:r>
                  <a:rPr lang="en-US" altLang="en-US" sz="1400" dirty="0">
                    <a:solidFill>
                      <a:srgbClr val="002060"/>
                    </a:solidFill>
                    <a:latin typeface="Palatino Linotype" panose="02040502050505030304" pitchFamily="18" charset="0"/>
                  </a:rPr>
                  <a:t>;</a:t>
                </a:r>
              </a:p>
              <a:p>
                <a:pPr marL="400050" indent="-400050" algn="just">
                  <a:buAutoNum type="romanLcParenR"/>
                </a:pPr>
                <a:r>
                  <a:rPr lang="en-US" altLang="en-US" sz="1400" dirty="0">
                    <a:solidFill>
                      <a:srgbClr val="002060"/>
                    </a:solidFill>
                    <a:latin typeface="Palatino Linotype" panose="02040502050505030304" pitchFamily="18" charset="0"/>
                  </a:rPr>
                  <a:t>Este mai mic</a:t>
                </a:r>
                <a:r>
                  <a:rPr lang="ro-RO" altLang="en-US" sz="1400" dirty="0">
                    <a:solidFill>
                      <a:srgbClr val="002060"/>
                    </a:solidFill>
                    <a:latin typeface="Palatino Linotype" panose="02040502050505030304" pitchFamily="18" charset="0"/>
                  </a:rPr>
                  <a:t>ă înclinația marginală pentru import m. </a:t>
                </a:r>
                <a:endParaRPr lang="en-US" altLang="en-US" sz="140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p:txBody>
          </p:sp>
        </mc:Choice>
        <mc:Fallback xmlns="">
          <p:sp>
            <p:nvSpPr>
              <p:cNvPr id="9" name="TextBox 8">
                <a:extLst>
                  <a:ext uri="{FF2B5EF4-FFF2-40B4-BE49-F238E27FC236}">
                    <a16:creationId xmlns:a16="http://schemas.microsoft.com/office/drawing/2014/main" id="{E6A76D59-EDB6-4CFC-83D0-4E1253CC0BE6}"/>
                  </a:ext>
                </a:extLst>
              </p:cNvPr>
              <p:cNvSpPr txBox="1">
                <a:spLocks noRot="1" noChangeAspect="1" noMove="1" noResize="1" noEditPoints="1" noAdjustHandles="1" noChangeArrowheads="1" noChangeShapeType="1" noTextEdit="1"/>
              </p:cNvSpPr>
              <p:nvPr/>
            </p:nvSpPr>
            <p:spPr>
              <a:xfrm>
                <a:off x="4563733" y="3793892"/>
                <a:ext cx="7610272" cy="2900987"/>
              </a:xfrm>
              <a:prstGeom prst="rect">
                <a:avLst/>
              </a:prstGeom>
              <a:blipFill>
                <a:blip r:embed="rId4"/>
                <a:stretch>
                  <a:fillRect l="-401" t="-210" r="-240"/>
                </a:stretch>
              </a:blipFill>
            </p:spPr>
            <p:txBody>
              <a:bodyPr/>
              <a:lstStyle/>
              <a:p>
                <a:r>
                  <a:rPr lang="en-US">
                    <a:noFill/>
                  </a:rPr>
                  <a:t> </a:t>
                </a:r>
              </a:p>
            </p:txBody>
          </p:sp>
        </mc:Fallback>
      </mc:AlternateContent>
      <p:pic>
        <p:nvPicPr>
          <p:cNvPr id="11" name="Picture 2" descr="Semnul Intrebarii Imagini">
            <a:extLst>
              <a:ext uri="{FF2B5EF4-FFF2-40B4-BE49-F238E27FC236}">
                <a16:creationId xmlns:a16="http://schemas.microsoft.com/office/drawing/2014/main" id="{E77516D9-8FAB-4C5C-9903-06682A10EAD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40120" y="738665"/>
            <a:ext cx="878213" cy="878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6990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D375D62-6106-4D1B-8553-26D76AADB88F}"/>
              </a:ext>
            </a:extLst>
          </p:cNvPr>
          <p:cNvSpPr txBox="1"/>
          <p:nvPr/>
        </p:nvSpPr>
        <p:spPr>
          <a:xfrm>
            <a:off x="6265569" y="140971"/>
            <a:ext cx="4206601" cy="369332"/>
          </a:xfrm>
          <a:prstGeom prst="rect">
            <a:avLst/>
          </a:prstGeom>
          <a:noFill/>
        </p:spPr>
        <p:txBody>
          <a:bodyPr wrap="none" rtlCol="0">
            <a:spAutoFit/>
          </a:bodyPr>
          <a:lstStyle/>
          <a:p>
            <a:pPr algn="ctr"/>
            <a:r>
              <a:rPr lang="ro-RO" b="1" i="1" dirty="0">
                <a:latin typeface="Palatino Linotype" panose="02040502050505030304" pitchFamily="18" charset="0"/>
                <a:cs typeface="Times New Roman" panose="02020603050405020304" pitchFamily="18" charset="0"/>
              </a:rPr>
              <a:t>Modelarea bazată pe ecuații: Aplicații.</a:t>
            </a:r>
            <a:endParaRPr lang="en-US" i="1" dirty="0">
              <a:latin typeface="Palatino Linotype" panose="02040502050505030304" pitchFamily="18" charset="0"/>
              <a:cs typeface="Times New Roman" panose="02020603050405020304" pitchFamily="18" charset="0"/>
            </a:endParaRPr>
          </a:p>
        </p:txBody>
      </p:sp>
      <p:sp>
        <p:nvSpPr>
          <p:cNvPr id="8" name="Footer Placeholder 4">
            <a:extLst>
              <a:ext uri="{FF2B5EF4-FFF2-40B4-BE49-F238E27FC236}">
                <a16:creationId xmlns:a16="http://schemas.microsoft.com/office/drawing/2014/main" id="{DA16CBE8-3637-48EE-8BB0-F294F03AAE46}"/>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1026" name="Picture 2" descr="Coins and a dollar bill on a table">
            <a:extLst>
              <a:ext uri="{FF2B5EF4-FFF2-40B4-BE49-F238E27FC236}">
                <a16:creationId xmlns:a16="http://schemas.microsoft.com/office/drawing/2014/main" id="{1D2DFF15-F561-45FA-9E05-0129D1A40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144" y="2456307"/>
            <a:ext cx="3373951" cy="224367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a:bodyPr>
          <a:lstStyle/>
          <a:p>
            <a:r>
              <a:rPr lang="en-US" sz="3200" dirty="0">
                <a:solidFill>
                  <a:srgbClr val="002060"/>
                </a:solidFill>
                <a:latin typeface="Times New Roman" panose="02020603050405020304" pitchFamily="18" charset="0"/>
                <a:cs typeface="Times New Roman" panose="02020603050405020304" pitchFamily="18" charset="0"/>
              </a:rPr>
              <a:t>Modelul de determinare a venitului de echilibru</a:t>
            </a:r>
          </a:p>
        </p:txBody>
      </p:sp>
      <p:sp>
        <p:nvSpPr>
          <p:cNvPr id="9" name="TextBox 8">
            <a:extLst>
              <a:ext uri="{FF2B5EF4-FFF2-40B4-BE49-F238E27FC236}">
                <a16:creationId xmlns:a16="http://schemas.microsoft.com/office/drawing/2014/main" id="{E6A76D59-EDB6-4CFC-83D0-4E1253CC0BE6}"/>
              </a:ext>
            </a:extLst>
          </p:cNvPr>
          <p:cNvSpPr txBox="1"/>
          <p:nvPr/>
        </p:nvSpPr>
        <p:spPr>
          <a:xfrm>
            <a:off x="4581728" y="2583484"/>
            <a:ext cx="7610272" cy="2031325"/>
          </a:xfrm>
          <a:prstGeom prst="rect">
            <a:avLst/>
          </a:prstGeom>
          <a:noFill/>
        </p:spPr>
        <p:txBody>
          <a:bodyPr wrap="square">
            <a:spAutoFit/>
          </a:bodyPr>
          <a:lstStyle/>
          <a:p>
            <a:pPr algn="just"/>
            <a:r>
              <a:rPr lang="ro-RO" altLang="en-US" sz="1400" dirty="0">
                <a:solidFill>
                  <a:srgbClr val="002060"/>
                </a:solidFill>
                <a:latin typeface="Palatino Linotype" panose="02040502050505030304" pitchFamily="18" charset="0"/>
              </a:rPr>
              <a:t>Dacă există o problemă în jurul căreia economiștii să fie mai profund divizați, aceasta este tocmai problema politicilor economice. Și ei nu sunt singurii care sunt preocupați de această problemă. De la oamenii obișnuiți și până la politicieni, există un spectru larg de indivizi interesați și afectați de deciziile de politică economică. Deciziile de politiciă economică implică aceleași probleme principlae ca și deciziile adoptate de o firmă sau un consumator. Prin intermediul acestor decizii, societatea încearcă să rezolve o serie de probleme de bază: ce, cum și pentru cine produce bunuri și servicii utilizând resurse deficitare.</a:t>
            </a:r>
            <a:endParaRPr lang="en-US" altLang="en-US" sz="140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p:txBody>
      </p:sp>
      <p:pic>
        <p:nvPicPr>
          <p:cNvPr id="11" name="Picture 2" descr="Bookish | Funny emoji, Smiley, Emoticons emojis">
            <a:extLst>
              <a:ext uri="{FF2B5EF4-FFF2-40B4-BE49-F238E27FC236}">
                <a16:creationId xmlns:a16="http://schemas.microsoft.com/office/drawing/2014/main" id="{04F4D02E-320E-46DC-AF49-FDFA540A23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4515" y="743862"/>
            <a:ext cx="1606063" cy="1606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5071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D375D62-6106-4D1B-8553-26D76AADB88F}"/>
              </a:ext>
            </a:extLst>
          </p:cNvPr>
          <p:cNvSpPr txBox="1"/>
          <p:nvPr/>
        </p:nvSpPr>
        <p:spPr>
          <a:xfrm>
            <a:off x="6265569" y="140971"/>
            <a:ext cx="4206601" cy="369332"/>
          </a:xfrm>
          <a:prstGeom prst="rect">
            <a:avLst/>
          </a:prstGeom>
          <a:noFill/>
        </p:spPr>
        <p:txBody>
          <a:bodyPr wrap="none" rtlCol="0">
            <a:spAutoFit/>
          </a:bodyPr>
          <a:lstStyle/>
          <a:p>
            <a:pPr algn="ctr"/>
            <a:r>
              <a:rPr lang="ro-RO" b="1" i="1" dirty="0">
                <a:latin typeface="Palatino Linotype" panose="02040502050505030304" pitchFamily="18" charset="0"/>
                <a:cs typeface="Times New Roman" panose="02020603050405020304" pitchFamily="18" charset="0"/>
              </a:rPr>
              <a:t>Modelarea bazată pe ecuații: Aplicații.</a:t>
            </a:r>
            <a:endParaRPr lang="en-US" i="1" dirty="0">
              <a:latin typeface="Palatino Linotype" panose="02040502050505030304" pitchFamily="18" charset="0"/>
              <a:cs typeface="Times New Roman" panose="02020603050405020304" pitchFamily="18" charset="0"/>
            </a:endParaRPr>
          </a:p>
        </p:txBody>
      </p:sp>
      <p:sp>
        <p:nvSpPr>
          <p:cNvPr id="8" name="Footer Placeholder 4">
            <a:extLst>
              <a:ext uri="{FF2B5EF4-FFF2-40B4-BE49-F238E27FC236}">
                <a16:creationId xmlns:a16="http://schemas.microsoft.com/office/drawing/2014/main" id="{DA16CBE8-3637-48EE-8BB0-F294F03AAE46}"/>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1026" name="Picture 2" descr="Coins and a dollar bill on a table">
            <a:extLst>
              <a:ext uri="{FF2B5EF4-FFF2-40B4-BE49-F238E27FC236}">
                <a16:creationId xmlns:a16="http://schemas.microsoft.com/office/drawing/2014/main" id="{1D2DFF15-F561-45FA-9E05-0129D1A40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144" y="2456307"/>
            <a:ext cx="3373951" cy="224367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a:bodyPr>
          <a:lstStyle/>
          <a:p>
            <a:r>
              <a:rPr lang="en-US" sz="3200" dirty="0">
                <a:solidFill>
                  <a:srgbClr val="002060"/>
                </a:solidFill>
                <a:latin typeface="Times New Roman" panose="02020603050405020304" pitchFamily="18" charset="0"/>
                <a:cs typeface="Times New Roman" panose="02020603050405020304" pitchFamily="18" charset="0"/>
              </a:rPr>
              <a:t>Probleme</a:t>
            </a: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E6A76D59-EDB6-4CFC-83D0-4E1253CC0BE6}"/>
                  </a:ext>
                </a:extLst>
              </p:cNvPr>
              <p:cNvSpPr txBox="1"/>
              <p:nvPr/>
            </p:nvSpPr>
            <p:spPr>
              <a:xfrm>
                <a:off x="4581728" y="1659285"/>
                <a:ext cx="7610272" cy="3539430"/>
              </a:xfrm>
              <a:prstGeom prst="rect">
                <a:avLst/>
              </a:prstGeom>
              <a:noFill/>
            </p:spPr>
            <p:txBody>
              <a:bodyPr wrap="square">
                <a:spAutoFit/>
              </a:bodyPr>
              <a:lstStyle/>
              <a:p>
                <a:pPr algn="just"/>
                <a:r>
                  <a:rPr lang="ro-RO" altLang="en-US" sz="1400" dirty="0">
                    <a:solidFill>
                      <a:srgbClr val="002060"/>
                    </a:solidFill>
                    <a:latin typeface="Palatino Linotype" panose="02040502050505030304" pitchFamily="18" charset="0"/>
                  </a:rPr>
                  <a:t>Problema 1. Se consideră o economie descrisă de următorul model:</a:t>
                </a: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𝐷</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𝐶</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𝐼</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𝐺</m:t>
                      </m:r>
                    </m:oMath>
                  </m:oMathPara>
                </a14:m>
                <a:endParaRPr lang="ro-RO" altLang="en-US" sz="140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𝐶</m:t>
                      </m:r>
                      <m:r>
                        <a:rPr lang="ro-RO" altLang="en-US" sz="1400" b="0" i="1" smtClean="0">
                          <a:solidFill>
                            <a:srgbClr val="002060"/>
                          </a:solidFill>
                          <a:latin typeface="Cambria Math" panose="02040503050406030204" pitchFamily="18" charset="0"/>
                        </a:rPr>
                        <m:t>=200+0,6 </m:t>
                      </m:r>
                      <m:d>
                        <m:dPr>
                          <m:ctrlPr>
                            <a:rPr lang="ro-RO" altLang="en-US" sz="1400" b="0" i="1" smtClean="0">
                              <a:solidFill>
                                <a:srgbClr val="002060"/>
                              </a:solidFill>
                              <a:latin typeface="Cambria Math" panose="02040503050406030204" pitchFamily="18" charset="0"/>
                            </a:rPr>
                          </m:ctrlPr>
                        </m:dPr>
                        <m:e>
                          <m:r>
                            <a:rPr lang="ro-RO" altLang="en-US" sz="1400" b="0" i="1" smtClean="0">
                              <a:solidFill>
                                <a:srgbClr val="002060"/>
                              </a:solidFill>
                              <a:latin typeface="Cambria Math" panose="02040503050406030204" pitchFamily="18" charset="0"/>
                            </a:rPr>
                            <m:t>𝑌</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𝑇</m:t>
                          </m:r>
                        </m:e>
                      </m:d>
                    </m:oMath>
                  </m:oMathPara>
                </a14:m>
                <a:endParaRPr lang="ro-RO" altLang="en-US" sz="1400" b="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𝑇</m:t>
                      </m:r>
                      <m:r>
                        <a:rPr lang="ro-RO" altLang="en-US" sz="1400" b="0" i="1" smtClean="0">
                          <a:solidFill>
                            <a:srgbClr val="002060"/>
                          </a:solidFill>
                          <a:latin typeface="Cambria Math" panose="02040503050406030204" pitchFamily="18" charset="0"/>
                        </a:rPr>
                        <m:t>=500+0,2 </m:t>
                      </m:r>
                      <m:r>
                        <a:rPr lang="ro-RO" altLang="en-US" sz="1400" b="0" i="1" smtClean="0">
                          <a:solidFill>
                            <a:srgbClr val="002060"/>
                          </a:solidFill>
                          <a:latin typeface="Cambria Math" panose="02040503050406030204" pitchFamily="18" charset="0"/>
                        </a:rPr>
                        <m:t>𝑌</m:t>
                      </m:r>
                    </m:oMath>
                  </m:oMathPara>
                </a14:m>
                <a:endParaRPr lang="ro-RO" altLang="en-US" sz="1400" b="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𝐼</m:t>
                      </m:r>
                      <m:r>
                        <a:rPr lang="ro-RO" altLang="en-US" sz="1400" b="0" i="1" smtClean="0">
                          <a:solidFill>
                            <a:srgbClr val="002060"/>
                          </a:solidFill>
                          <a:latin typeface="Cambria Math" panose="02040503050406030204" pitchFamily="18" charset="0"/>
                        </a:rPr>
                        <m:t>=300, </m:t>
                      </m:r>
                      <m:r>
                        <a:rPr lang="ro-RO" altLang="en-US" sz="1400" b="0" i="1" smtClean="0">
                          <a:solidFill>
                            <a:srgbClr val="002060"/>
                          </a:solidFill>
                          <a:latin typeface="Cambria Math" panose="02040503050406030204" pitchFamily="18" charset="0"/>
                        </a:rPr>
                        <m:t>𝐺</m:t>
                      </m:r>
                      <m:r>
                        <a:rPr lang="ro-RO" altLang="en-US" sz="1400" b="0" i="1" smtClean="0">
                          <a:solidFill>
                            <a:srgbClr val="002060"/>
                          </a:solidFill>
                          <a:latin typeface="Cambria Math" panose="02040503050406030204" pitchFamily="18" charset="0"/>
                        </a:rPr>
                        <m:t>=500</m:t>
                      </m:r>
                    </m:oMath>
                  </m:oMathPara>
                </a14:m>
                <a:endParaRPr lang="ro-RO" altLang="en-US" sz="140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𝑌</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𝐷</m:t>
                      </m:r>
                    </m:oMath>
                  </m:oMathPara>
                </a14:m>
                <a:endParaRPr lang="ro-RO" altLang="en-US" sz="1400" dirty="0">
                  <a:solidFill>
                    <a:srgbClr val="002060"/>
                  </a:solidFill>
                  <a:latin typeface="Palatino Linotype" panose="02040502050505030304" pitchFamily="18" charset="0"/>
                </a:endParaRPr>
              </a:p>
              <a:p>
                <a:pPr algn="just"/>
                <a:r>
                  <a:rPr lang="ro-RO" altLang="en-US" sz="1400" dirty="0">
                    <a:solidFill>
                      <a:srgbClr val="002060"/>
                    </a:solidFill>
                    <a:latin typeface="Palatino Linotype" panose="02040502050505030304" pitchFamily="18" charset="0"/>
                  </a:rPr>
                  <a:t>Se cere:</a:t>
                </a:r>
              </a:p>
              <a:p>
                <a:pPr marL="342900" indent="-342900" algn="just">
                  <a:buAutoNum type="alphaLcParenR"/>
                </a:pPr>
                <a:r>
                  <a:rPr lang="ro-RO" altLang="en-US" sz="1400" dirty="0">
                    <a:solidFill>
                      <a:srgbClr val="002060"/>
                    </a:solidFill>
                    <a:latin typeface="Palatino Linotype" panose="02040502050505030304" pitchFamily="18" charset="0"/>
                  </a:rPr>
                  <a:t>Calculați valoarea de echilibru a venitului și reprezentați-o grafic</a:t>
                </a:r>
                <a:r>
                  <a:rPr lang="en-US" altLang="en-US" sz="1400" dirty="0">
                    <a:solidFill>
                      <a:srgbClr val="002060"/>
                    </a:solidFill>
                    <a:latin typeface="Palatino Linotype" panose="02040502050505030304" pitchFamily="18" charset="0"/>
                  </a:rPr>
                  <a:t>;</a:t>
                </a:r>
                <a:endParaRPr lang="ro-RO" altLang="en-US" sz="1400" dirty="0">
                  <a:solidFill>
                    <a:srgbClr val="002060"/>
                  </a:solidFill>
                  <a:latin typeface="Palatino Linotype" panose="02040502050505030304" pitchFamily="18" charset="0"/>
                </a:endParaRPr>
              </a:p>
              <a:p>
                <a:pPr marL="342900" indent="-342900" algn="just">
                  <a:buAutoNum type="alphaLcParenR"/>
                </a:pPr>
                <a:r>
                  <a:rPr lang="ro-RO" altLang="en-US" sz="1400" dirty="0">
                    <a:solidFill>
                      <a:srgbClr val="002060"/>
                    </a:solidFill>
                    <a:latin typeface="Palatino Linotype" panose="02040502050505030304" pitchFamily="18" charset="0"/>
                  </a:rPr>
                  <a:t>Determinați valoarea multiplicatorului k</a:t>
                </a:r>
                <a:r>
                  <a:rPr lang="en-US" altLang="en-US" sz="1400" dirty="0">
                    <a:solidFill>
                      <a:srgbClr val="002060"/>
                    </a:solidFill>
                    <a:latin typeface="Palatino Linotype" panose="02040502050505030304" pitchFamily="18" charset="0"/>
                  </a:rPr>
                  <a:t>;</a:t>
                </a:r>
                <a:endParaRPr lang="ro-RO" altLang="en-US" sz="1400" dirty="0">
                  <a:solidFill>
                    <a:srgbClr val="002060"/>
                  </a:solidFill>
                  <a:latin typeface="Palatino Linotype" panose="02040502050505030304" pitchFamily="18" charset="0"/>
                </a:endParaRPr>
              </a:p>
              <a:p>
                <a:pPr marL="342900" indent="-342900" algn="just">
                  <a:buAutoNum type="alphaLcParenR"/>
                </a:pPr>
                <a:r>
                  <a:rPr lang="ro-RO" altLang="en-US" sz="1400" dirty="0">
                    <a:solidFill>
                      <a:srgbClr val="002060"/>
                    </a:solidFill>
                    <a:latin typeface="Palatino Linotype" panose="02040502050505030304" pitchFamily="18" charset="0"/>
                  </a:rPr>
                  <a:t>Ce fel de decalaj există între venitul de echilibru și venitul </a:t>
                </a:r>
                <a14:m>
                  <m:oMath xmlns:m="http://schemas.openxmlformats.org/officeDocument/2006/math">
                    <m:sSup>
                      <m:sSupPr>
                        <m:ctrlPr>
                          <a:rPr lang="ro-RO" altLang="en-US" sz="1400" i="1" smtClean="0">
                            <a:solidFill>
                              <a:srgbClr val="002060"/>
                            </a:solidFill>
                            <a:latin typeface="Cambria Math" panose="02040503050406030204" pitchFamily="18" charset="0"/>
                          </a:rPr>
                        </m:ctrlPr>
                      </m:sSupPr>
                      <m:e>
                        <m:r>
                          <a:rPr lang="ro-RO" altLang="en-US" sz="1400" b="0" i="1" smtClean="0">
                            <a:solidFill>
                              <a:srgbClr val="002060"/>
                            </a:solidFill>
                            <a:latin typeface="Cambria Math" panose="02040503050406030204" pitchFamily="18" charset="0"/>
                          </a:rPr>
                          <m:t>𝑌</m:t>
                        </m:r>
                      </m:e>
                      <m:sup>
                        <m:r>
                          <a:rPr lang="ro-RO" altLang="en-US" sz="1400" b="0" i="1" smtClean="0">
                            <a:solidFill>
                              <a:srgbClr val="002060"/>
                            </a:solidFill>
                            <a:latin typeface="Cambria Math" panose="02040503050406030204" pitchFamily="18" charset="0"/>
                          </a:rPr>
                          <m:t>∗</m:t>
                        </m:r>
                      </m:sup>
                    </m:sSup>
                    <m:r>
                      <a:rPr lang="ro-RO" altLang="en-US" sz="1400" b="0" i="1" smtClean="0">
                        <a:solidFill>
                          <a:srgbClr val="002060"/>
                        </a:solidFill>
                        <a:latin typeface="Cambria Math" panose="02040503050406030204" pitchFamily="18" charset="0"/>
                      </a:rPr>
                      <m:t>=4000</m:t>
                    </m:r>
                  </m:oMath>
                </a14:m>
                <a:r>
                  <a:rPr lang="ro-RO" altLang="en-US" sz="1400" dirty="0">
                    <a:solidFill>
                      <a:srgbClr val="002060"/>
                    </a:solidFill>
                    <a:latin typeface="Palatino Linotype" panose="02040502050505030304" pitchFamily="18" charset="0"/>
                  </a:rPr>
                  <a:t> ? Ce efect va avea acest decalaj asupra cererii și ofertei?</a:t>
                </a:r>
                <a:r>
                  <a:rPr lang="en-US" altLang="en-US" sz="1400" dirty="0">
                    <a:solidFill>
                      <a:srgbClr val="002060"/>
                    </a:solidFill>
                    <a:latin typeface="Palatino Linotype" panose="02040502050505030304" pitchFamily="18" charset="0"/>
                  </a:rPr>
                  <a:t>;</a:t>
                </a:r>
                <a:endParaRPr lang="ro-RO" altLang="en-US" sz="1400" dirty="0">
                  <a:solidFill>
                    <a:srgbClr val="002060"/>
                  </a:solidFill>
                  <a:latin typeface="Palatino Linotype" panose="02040502050505030304" pitchFamily="18" charset="0"/>
                </a:endParaRPr>
              </a:p>
              <a:p>
                <a:pPr marL="342900" indent="-342900" algn="just">
                  <a:buAutoNum type="alphaLcParenR"/>
                </a:pPr>
                <a:r>
                  <a:rPr lang="ro-RO" altLang="en-US" sz="1400" dirty="0">
                    <a:solidFill>
                      <a:srgbClr val="002060"/>
                    </a:solidFill>
                    <a:latin typeface="Palatino Linotype" panose="02040502050505030304" pitchFamily="18" charset="0"/>
                  </a:rPr>
                  <a:t>Calculați deficitul bugetar în fiecare dintre cauzele de mai sus </a:t>
                </a:r>
                <a14:m>
                  <m:oMath xmlns:m="http://schemas.openxmlformats.org/officeDocument/2006/math">
                    <m:sSup>
                      <m:sSupPr>
                        <m:ctrlPr>
                          <a:rPr lang="ro-RO" altLang="en-US" sz="1400" i="1" smtClean="0">
                            <a:solidFill>
                              <a:srgbClr val="002060"/>
                            </a:solidFill>
                            <a:latin typeface="Cambria Math" panose="02040503050406030204" pitchFamily="18" charset="0"/>
                          </a:rPr>
                        </m:ctrlPr>
                      </m:sSupPr>
                      <m:e>
                        <m:r>
                          <a:rPr lang="ro-RO" altLang="en-US" sz="1400" b="0" i="1" smtClean="0">
                            <a:solidFill>
                              <a:srgbClr val="002060"/>
                            </a:solidFill>
                            <a:latin typeface="Cambria Math" panose="02040503050406030204" pitchFamily="18" charset="0"/>
                          </a:rPr>
                          <m:t>𝑌</m:t>
                        </m:r>
                      </m:e>
                      <m:sup>
                        <m:r>
                          <a:rPr lang="ro-RO" altLang="en-US" sz="1400" b="0" i="1" smtClean="0">
                            <a:solidFill>
                              <a:srgbClr val="002060"/>
                            </a:solidFill>
                            <a:latin typeface="Cambria Math" panose="02040503050406030204" pitchFamily="18" charset="0"/>
                          </a:rPr>
                          <m:t>𝑒</m:t>
                        </m:r>
                      </m:sup>
                    </m:sSup>
                  </m:oMath>
                </a14:m>
                <a:r>
                  <a:rPr lang="ro-RO" altLang="en-US" sz="1400" dirty="0">
                    <a:solidFill>
                      <a:srgbClr val="002060"/>
                    </a:solidFill>
                    <a:latin typeface="Palatino Linotype" panose="02040502050505030304" pitchFamily="18" charset="0"/>
                  </a:rPr>
                  <a:t> și </a:t>
                </a:r>
                <a14:m>
                  <m:oMath xmlns:m="http://schemas.openxmlformats.org/officeDocument/2006/math">
                    <m:sSup>
                      <m:sSupPr>
                        <m:ctrlPr>
                          <a:rPr lang="ro-RO" altLang="en-US" sz="1400" i="1" smtClean="0">
                            <a:solidFill>
                              <a:srgbClr val="002060"/>
                            </a:solidFill>
                            <a:latin typeface="Cambria Math" panose="02040503050406030204" pitchFamily="18" charset="0"/>
                          </a:rPr>
                        </m:ctrlPr>
                      </m:sSupPr>
                      <m:e>
                        <m:r>
                          <a:rPr lang="ro-RO" altLang="en-US" sz="1400" b="0" i="1" smtClean="0">
                            <a:solidFill>
                              <a:srgbClr val="002060"/>
                            </a:solidFill>
                            <a:latin typeface="Cambria Math" panose="02040503050406030204" pitchFamily="18" charset="0"/>
                          </a:rPr>
                          <m:t>𝑌</m:t>
                        </m:r>
                      </m:e>
                      <m:sup>
                        <m:r>
                          <a:rPr lang="ro-RO" altLang="en-US" sz="1400" b="0" i="1" smtClean="0">
                            <a:solidFill>
                              <a:srgbClr val="002060"/>
                            </a:solidFill>
                            <a:latin typeface="Cambria Math" panose="02040503050406030204" pitchFamily="18" charset="0"/>
                          </a:rPr>
                          <m:t>∗</m:t>
                        </m:r>
                      </m:sup>
                    </m:sSup>
                    <m:r>
                      <a:rPr lang="en-US" altLang="en-US" sz="1400" b="0" i="0" smtClean="0">
                        <a:solidFill>
                          <a:srgbClr val="002060"/>
                        </a:solidFill>
                        <a:latin typeface="Cambria Math" panose="02040503050406030204" pitchFamily="18" charset="0"/>
                      </a:rPr>
                      <m:t>;</m:t>
                    </m:r>
                  </m:oMath>
                </a14:m>
                <a:endParaRPr lang="ro-RO" altLang="en-US" sz="1400" dirty="0">
                  <a:solidFill>
                    <a:srgbClr val="002060"/>
                  </a:solidFill>
                  <a:latin typeface="Palatino Linotype" panose="02040502050505030304" pitchFamily="18" charset="0"/>
                </a:endParaRPr>
              </a:p>
              <a:p>
                <a:pPr marL="342900" indent="-342900" algn="just">
                  <a:buAutoNum type="alphaLcParenR"/>
                </a:pPr>
                <a:r>
                  <a:rPr lang="ro-RO" altLang="en-US" sz="1400" dirty="0">
                    <a:solidFill>
                      <a:srgbClr val="002060"/>
                    </a:solidFill>
                    <a:latin typeface="Palatino Linotype" panose="02040502050505030304" pitchFamily="18" charset="0"/>
                  </a:rPr>
                  <a:t>Considerăm că echilibrul se găsește în </a:t>
                </a:r>
                <a14:m>
                  <m:oMath xmlns:m="http://schemas.openxmlformats.org/officeDocument/2006/math">
                    <m:sSup>
                      <m:sSupPr>
                        <m:ctrlPr>
                          <a:rPr lang="ro-RO" altLang="en-US" sz="1400" i="1" smtClean="0">
                            <a:solidFill>
                              <a:srgbClr val="002060"/>
                            </a:solidFill>
                            <a:latin typeface="Cambria Math" panose="02040503050406030204" pitchFamily="18" charset="0"/>
                          </a:rPr>
                        </m:ctrlPr>
                      </m:sSupPr>
                      <m:e>
                        <m:r>
                          <a:rPr lang="ro-RO" altLang="en-US" sz="1400" b="0" i="1" smtClean="0">
                            <a:solidFill>
                              <a:srgbClr val="002060"/>
                            </a:solidFill>
                            <a:latin typeface="Cambria Math" panose="02040503050406030204" pitchFamily="18" charset="0"/>
                          </a:rPr>
                          <m:t>𝑌</m:t>
                        </m:r>
                      </m:e>
                      <m:sup>
                        <m:r>
                          <a:rPr lang="en-US" altLang="en-US" sz="1400" b="0" i="1" smtClean="0">
                            <a:solidFill>
                              <a:srgbClr val="002060"/>
                            </a:solidFill>
                            <a:latin typeface="Cambria Math" panose="02040503050406030204" pitchFamily="18" charset="0"/>
                          </a:rPr>
                          <m:t>′</m:t>
                        </m:r>
                      </m:sup>
                    </m:sSup>
                    <m:r>
                      <a:rPr lang="en-US" altLang="en-US" sz="1400" b="0" i="1" smtClean="0">
                        <a:solidFill>
                          <a:srgbClr val="002060"/>
                        </a:solidFill>
                        <a:latin typeface="Cambria Math" panose="02040503050406030204" pitchFamily="18" charset="0"/>
                      </a:rPr>
                      <m:t>=1000</m:t>
                    </m:r>
                  </m:oMath>
                </a14:m>
                <a:r>
                  <a:rPr lang="en-US" altLang="en-US" sz="1400" dirty="0">
                    <a:solidFill>
                      <a:srgbClr val="002060"/>
                    </a:solidFill>
                    <a:latin typeface="Palatino Linotype" panose="02040502050505030304" pitchFamily="18" charset="0"/>
                  </a:rPr>
                  <a:t>. </a:t>
                </a:r>
                <a:r>
                  <a:rPr lang="ro-RO" altLang="en-US" sz="1400" dirty="0">
                    <a:solidFill>
                      <a:srgbClr val="002060"/>
                    </a:solidFill>
                    <a:latin typeface="Palatino Linotype" panose="02040502050505030304" pitchFamily="18" charset="0"/>
                  </a:rPr>
                  <a:t>Determinați o politică fiscală  care să readucă economia în punctul de echilibru al problemei.</a:t>
                </a:r>
                <a:endParaRPr lang="en-US" altLang="en-US" sz="140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p:txBody>
          </p:sp>
        </mc:Choice>
        <mc:Fallback xmlns="">
          <p:sp>
            <p:nvSpPr>
              <p:cNvPr id="9" name="TextBox 8">
                <a:extLst>
                  <a:ext uri="{FF2B5EF4-FFF2-40B4-BE49-F238E27FC236}">
                    <a16:creationId xmlns:a16="http://schemas.microsoft.com/office/drawing/2014/main" id="{E6A76D59-EDB6-4CFC-83D0-4E1253CC0BE6}"/>
                  </a:ext>
                </a:extLst>
              </p:cNvPr>
              <p:cNvSpPr txBox="1">
                <a:spLocks noRot="1" noChangeAspect="1" noMove="1" noResize="1" noEditPoints="1" noAdjustHandles="1" noChangeArrowheads="1" noChangeShapeType="1" noTextEdit="1"/>
              </p:cNvSpPr>
              <p:nvPr/>
            </p:nvSpPr>
            <p:spPr>
              <a:xfrm>
                <a:off x="4581728" y="1659285"/>
                <a:ext cx="7610272" cy="3539430"/>
              </a:xfrm>
              <a:prstGeom prst="rect">
                <a:avLst/>
              </a:prstGeom>
              <a:blipFill>
                <a:blip r:embed="rId3"/>
                <a:stretch>
                  <a:fillRect l="-401" t="-344" r="-240"/>
                </a:stretch>
              </a:blipFill>
            </p:spPr>
            <p:txBody>
              <a:bodyPr/>
              <a:lstStyle/>
              <a:p>
                <a:r>
                  <a:rPr lang="en-US">
                    <a:noFill/>
                  </a:rPr>
                  <a:t> </a:t>
                </a:r>
              </a:p>
            </p:txBody>
          </p:sp>
        </mc:Fallback>
      </mc:AlternateContent>
      <p:pic>
        <p:nvPicPr>
          <p:cNvPr id="11" name="Picture 2" descr="Bookish | Funny emoji, Smiley, Emoticons emojis">
            <a:extLst>
              <a:ext uri="{FF2B5EF4-FFF2-40B4-BE49-F238E27FC236}">
                <a16:creationId xmlns:a16="http://schemas.microsoft.com/office/drawing/2014/main" id="{04F4D02E-320E-46DC-AF49-FDFA540A23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74515" y="743862"/>
            <a:ext cx="1606063" cy="1606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5936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D375D62-6106-4D1B-8553-26D76AADB88F}"/>
              </a:ext>
            </a:extLst>
          </p:cNvPr>
          <p:cNvSpPr txBox="1"/>
          <p:nvPr/>
        </p:nvSpPr>
        <p:spPr>
          <a:xfrm>
            <a:off x="6265569" y="140971"/>
            <a:ext cx="4206601" cy="369332"/>
          </a:xfrm>
          <a:prstGeom prst="rect">
            <a:avLst/>
          </a:prstGeom>
          <a:noFill/>
        </p:spPr>
        <p:txBody>
          <a:bodyPr wrap="none" rtlCol="0">
            <a:spAutoFit/>
          </a:bodyPr>
          <a:lstStyle/>
          <a:p>
            <a:pPr algn="ctr"/>
            <a:r>
              <a:rPr lang="ro-RO" b="1" i="1" dirty="0">
                <a:latin typeface="Palatino Linotype" panose="02040502050505030304" pitchFamily="18" charset="0"/>
                <a:cs typeface="Times New Roman" panose="02020603050405020304" pitchFamily="18" charset="0"/>
              </a:rPr>
              <a:t>Modelarea bazată pe ecuații: Aplicații.</a:t>
            </a:r>
            <a:endParaRPr lang="en-US" i="1" dirty="0">
              <a:latin typeface="Palatino Linotype" panose="02040502050505030304" pitchFamily="18" charset="0"/>
              <a:cs typeface="Times New Roman" panose="02020603050405020304" pitchFamily="18" charset="0"/>
            </a:endParaRPr>
          </a:p>
        </p:txBody>
      </p:sp>
      <p:sp>
        <p:nvSpPr>
          <p:cNvPr id="8" name="Footer Placeholder 4">
            <a:extLst>
              <a:ext uri="{FF2B5EF4-FFF2-40B4-BE49-F238E27FC236}">
                <a16:creationId xmlns:a16="http://schemas.microsoft.com/office/drawing/2014/main" id="{DA16CBE8-3637-48EE-8BB0-F294F03AAE46}"/>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1026" name="Picture 2" descr="Coins and a dollar bill on a table">
            <a:extLst>
              <a:ext uri="{FF2B5EF4-FFF2-40B4-BE49-F238E27FC236}">
                <a16:creationId xmlns:a16="http://schemas.microsoft.com/office/drawing/2014/main" id="{1D2DFF15-F561-45FA-9E05-0129D1A40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144" y="2456307"/>
            <a:ext cx="3373951" cy="224367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a:bodyPr>
          <a:lstStyle/>
          <a:p>
            <a:r>
              <a:rPr lang="en-US" sz="3200" dirty="0">
                <a:solidFill>
                  <a:srgbClr val="002060"/>
                </a:solidFill>
                <a:latin typeface="Times New Roman" panose="02020603050405020304" pitchFamily="18" charset="0"/>
                <a:cs typeface="Times New Roman" panose="02020603050405020304" pitchFamily="18" charset="0"/>
              </a:rPr>
              <a:t>Probleme</a:t>
            </a:r>
          </a:p>
        </p:txBody>
      </p:sp>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E6A76D59-EDB6-4CFC-83D0-4E1253CC0BE6}"/>
                  </a:ext>
                </a:extLst>
              </p:cNvPr>
              <p:cNvSpPr txBox="1"/>
              <p:nvPr/>
            </p:nvSpPr>
            <p:spPr>
              <a:xfrm>
                <a:off x="4581728" y="909636"/>
                <a:ext cx="7610272" cy="3246723"/>
              </a:xfrm>
              <a:prstGeom prst="rect">
                <a:avLst/>
              </a:prstGeom>
              <a:noFill/>
            </p:spPr>
            <p:txBody>
              <a:bodyPr wrap="square">
                <a:spAutoFit/>
              </a:bodyPr>
              <a:lstStyle/>
              <a:p>
                <a:pPr algn="just"/>
                <a:r>
                  <a:rPr lang="ro-RO" altLang="en-US" sz="1400" dirty="0">
                    <a:solidFill>
                      <a:srgbClr val="002060"/>
                    </a:solidFill>
                    <a:latin typeface="Palatino Linotype" panose="02040502050505030304" pitchFamily="18" charset="0"/>
                  </a:rPr>
                  <a:t>Problema 1. Se consideră o economie descrisă de următorul model:</a:t>
                </a: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𝐷</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𝐶</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𝐼</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𝐺</m:t>
                      </m:r>
                    </m:oMath>
                  </m:oMathPara>
                </a14:m>
                <a:endParaRPr lang="ro-RO" altLang="en-US" sz="140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𝐶</m:t>
                      </m:r>
                      <m:r>
                        <a:rPr lang="ro-RO" altLang="en-US" sz="1400" b="0" i="1" smtClean="0">
                          <a:solidFill>
                            <a:srgbClr val="002060"/>
                          </a:solidFill>
                          <a:latin typeface="Cambria Math" panose="02040503050406030204" pitchFamily="18" charset="0"/>
                        </a:rPr>
                        <m:t>=200+0,6 </m:t>
                      </m:r>
                      <m:d>
                        <m:dPr>
                          <m:ctrlPr>
                            <a:rPr lang="ro-RO" altLang="en-US" sz="1400" b="0" i="1" smtClean="0">
                              <a:solidFill>
                                <a:srgbClr val="002060"/>
                              </a:solidFill>
                              <a:latin typeface="Cambria Math" panose="02040503050406030204" pitchFamily="18" charset="0"/>
                            </a:rPr>
                          </m:ctrlPr>
                        </m:dPr>
                        <m:e>
                          <m:r>
                            <a:rPr lang="ro-RO" altLang="en-US" sz="1400" b="0" i="1" smtClean="0">
                              <a:solidFill>
                                <a:srgbClr val="002060"/>
                              </a:solidFill>
                              <a:latin typeface="Cambria Math" panose="02040503050406030204" pitchFamily="18" charset="0"/>
                            </a:rPr>
                            <m:t>𝑌</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𝑇</m:t>
                          </m:r>
                        </m:e>
                      </m:d>
                    </m:oMath>
                  </m:oMathPara>
                </a14:m>
                <a:endParaRPr lang="ro-RO" altLang="en-US" sz="1400" b="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𝑇</m:t>
                      </m:r>
                      <m:r>
                        <a:rPr lang="ro-RO" altLang="en-US" sz="1400" b="0" i="1" smtClean="0">
                          <a:solidFill>
                            <a:srgbClr val="002060"/>
                          </a:solidFill>
                          <a:latin typeface="Cambria Math" panose="02040503050406030204" pitchFamily="18" charset="0"/>
                        </a:rPr>
                        <m:t>=500+0,2 </m:t>
                      </m:r>
                      <m:r>
                        <a:rPr lang="ro-RO" altLang="en-US" sz="1400" b="0" i="1" smtClean="0">
                          <a:solidFill>
                            <a:srgbClr val="002060"/>
                          </a:solidFill>
                          <a:latin typeface="Cambria Math" panose="02040503050406030204" pitchFamily="18" charset="0"/>
                        </a:rPr>
                        <m:t>𝑌</m:t>
                      </m:r>
                    </m:oMath>
                  </m:oMathPara>
                </a14:m>
                <a:endParaRPr lang="ro-RO" altLang="en-US" sz="1400" b="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𝐼</m:t>
                      </m:r>
                      <m:r>
                        <a:rPr lang="ro-RO" altLang="en-US" sz="1400" b="0" i="1" smtClean="0">
                          <a:solidFill>
                            <a:srgbClr val="002060"/>
                          </a:solidFill>
                          <a:latin typeface="Cambria Math" panose="02040503050406030204" pitchFamily="18" charset="0"/>
                        </a:rPr>
                        <m:t>=300, </m:t>
                      </m:r>
                      <m:r>
                        <a:rPr lang="ro-RO" altLang="en-US" sz="1400" b="0" i="1" smtClean="0">
                          <a:solidFill>
                            <a:srgbClr val="002060"/>
                          </a:solidFill>
                          <a:latin typeface="Cambria Math" panose="02040503050406030204" pitchFamily="18" charset="0"/>
                        </a:rPr>
                        <m:t>𝐺</m:t>
                      </m:r>
                      <m:r>
                        <a:rPr lang="ro-RO" altLang="en-US" sz="1400" b="0" i="1" smtClean="0">
                          <a:solidFill>
                            <a:srgbClr val="002060"/>
                          </a:solidFill>
                          <a:latin typeface="Cambria Math" panose="02040503050406030204" pitchFamily="18" charset="0"/>
                        </a:rPr>
                        <m:t>=500</m:t>
                      </m:r>
                    </m:oMath>
                  </m:oMathPara>
                </a14:m>
                <a:endParaRPr lang="ro-RO" altLang="en-US" sz="140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𝑌</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𝐷</m:t>
                      </m:r>
                    </m:oMath>
                  </m:oMathPara>
                </a14:m>
                <a:endParaRPr lang="ro-RO" altLang="en-US" sz="1400" dirty="0">
                  <a:solidFill>
                    <a:srgbClr val="002060"/>
                  </a:solidFill>
                  <a:latin typeface="Palatino Linotype" panose="02040502050505030304" pitchFamily="18" charset="0"/>
                </a:endParaRPr>
              </a:p>
              <a:p>
                <a:pPr algn="just"/>
                <a:r>
                  <a:rPr lang="en-US" altLang="en-US" sz="1400" dirty="0">
                    <a:solidFill>
                      <a:srgbClr val="002060"/>
                    </a:solidFill>
                    <a:latin typeface="Palatino Linotype" panose="02040502050505030304" pitchFamily="18" charset="0"/>
                  </a:rPr>
                  <a:t>Rezolvare:</a:t>
                </a:r>
                <a:endParaRPr lang="ro-RO" altLang="en-US" sz="1400" dirty="0">
                  <a:solidFill>
                    <a:srgbClr val="002060"/>
                  </a:solidFill>
                  <a:latin typeface="Palatino Linotype" panose="02040502050505030304" pitchFamily="18" charset="0"/>
                </a:endParaRPr>
              </a:p>
              <a:p>
                <a:pPr marL="342900" indent="-342900" algn="just">
                  <a:buAutoNum type="alphaLcParenR"/>
                </a:pPr>
                <a:r>
                  <a:rPr lang="ro-RO" altLang="en-US" sz="1400" dirty="0">
                    <a:solidFill>
                      <a:srgbClr val="002060"/>
                    </a:solidFill>
                    <a:latin typeface="Palatino Linotype" panose="02040502050505030304" pitchFamily="18" charset="0"/>
                  </a:rPr>
                  <a:t>Calculați valoarea de echilibru a venitului și reprezentați-o grafic</a:t>
                </a:r>
                <a:r>
                  <a:rPr lang="en-US" altLang="en-US" sz="1400" dirty="0">
                    <a:solidFill>
                      <a:srgbClr val="002060"/>
                    </a:solidFill>
                    <a:latin typeface="Palatino Linotype" panose="02040502050505030304" pitchFamily="18" charset="0"/>
                  </a:rPr>
                  <a:t>;</a:t>
                </a:r>
                <a:endParaRPr lang="ro-RO" altLang="en-US" sz="140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sSup>
                        <m:sSupPr>
                          <m:ctrlPr>
                            <a:rPr lang="en-US" altLang="en-US" sz="1400" b="0" i="1" smtClean="0">
                              <a:solidFill>
                                <a:srgbClr val="002060"/>
                              </a:solidFill>
                              <a:latin typeface="Cambria Math" panose="02040503050406030204" pitchFamily="18" charset="0"/>
                            </a:rPr>
                          </m:ctrlPr>
                        </m:sSupPr>
                        <m:e>
                          <m:r>
                            <a:rPr lang="en-US" altLang="en-US" sz="1400" b="0" i="1" smtClean="0">
                              <a:solidFill>
                                <a:srgbClr val="002060"/>
                              </a:solidFill>
                              <a:latin typeface="Cambria Math" panose="02040503050406030204" pitchFamily="18" charset="0"/>
                            </a:rPr>
                            <m:t>𝑌</m:t>
                          </m:r>
                        </m:e>
                        <m:sup>
                          <m:r>
                            <a:rPr lang="en-US" altLang="en-US" sz="1400" b="0" i="1" smtClean="0">
                              <a:solidFill>
                                <a:srgbClr val="002060"/>
                              </a:solidFill>
                              <a:latin typeface="Cambria Math" panose="02040503050406030204" pitchFamily="18" charset="0"/>
                            </a:rPr>
                            <m:t>𝑒</m:t>
                          </m:r>
                        </m:sup>
                      </m:sSup>
                      <m:r>
                        <a:rPr lang="en-US" altLang="en-US" sz="1400" b="0" i="1" smtClean="0">
                          <a:solidFill>
                            <a:srgbClr val="002060"/>
                          </a:solidFill>
                          <a:latin typeface="Cambria Math" panose="02040503050406030204" pitchFamily="18" charset="0"/>
                        </a:rPr>
                        <m:t>=</m:t>
                      </m:r>
                      <m:r>
                        <a:rPr lang="en-US" altLang="en-US" sz="1400" b="0" i="1" smtClean="0">
                          <a:solidFill>
                            <a:srgbClr val="002060"/>
                          </a:solidFill>
                          <a:latin typeface="Cambria Math" panose="02040503050406030204" pitchFamily="18" charset="0"/>
                        </a:rPr>
                        <m:t>𝑘𝐴</m:t>
                      </m:r>
                    </m:oMath>
                  </m:oMathPara>
                </a14:m>
                <a:endParaRPr lang="en-US" altLang="en-US" sz="1400" b="0" dirty="0">
                  <a:solidFill>
                    <a:srgbClr val="002060"/>
                  </a:solidFill>
                  <a:latin typeface="Palatino Linotype" panose="02040502050505030304" pitchFamily="18" charset="0"/>
                </a:endParaRPr>
              </a:p>
              <a:p>
                <a:pPr algn="just"/>
                <a14:m>
                  <m:oMath xmlns:m="http://schemas.openxmlformats.org/officeDocument/2006/math">
                    <m:sSup>
                      <m:sSupPr>
                        <m:ctrlPr>
                          <a:rPr lang="en-US" altLang="en-US" sz="1400" b="0" i="1" smtClean="0">
                            <a:solidFill>
                              <a:srgbClr val="002060"/>
                            </a:solidFill>
                            <a:latin typeface="Cambria Math" panose="02040503050406030204" pitchFamily="18" charset="0"/>
                          </a:rPr>
                        </m:ctrlPr>
                      </m:sSupPr>
                      <m:e>
                        <m:r>
                          <a:rPr lang="en-US" altLang="en-US" sz="1400" b="0" i="1" smtClean="0">
                            <a:solidFill>
                              <a:srgbClr val="002060"/>
                            </a:solidFill>
                            <a:latin typeface="Cambria Math" panose="02040503050406030204" pitchFamily="18" charset="0"/>
                          </a:rPr>
                          <m:t>𝑌</m:t>
                        </m:r>
                      </m:e>
                      <m:sup>
                        <m:r>
                          <a:rPr lang="en-US" altLang="en-US" sz="1400" b="0" i="1" smtClean="0">
                            <a:solidFill>
                              <a:srgbClr val="002060"/>
                            </a:solidFill>
                            <a:latin typeface="Cambria Math" panose="02040503050406030204" pitchFamily="18" charset="0"/>
                          </a:rPr>
                          <m:t>𝑒</m:t>
                        </m:r>
                      </m:sup>
                    </m:sSup>
                    <m:r>
                      <a:rPr lang="en-US" altLang="en-US" sz="1400" b="0" i="0" smtClean="0">
                        <a:solidFill>
                          <a:srgbClr val="002060"/>
                        </a:solidFill>
                        <a:latin typeface="Cambria Math" panose="02040503050406030204" pitchFamily="18" charset="0"/>
                      </a:rPr>
                      <m:t>=</m:t>
                    </m:r>
                    <m:f>
                      <m:fPr>
                        <m:ctrlPr>
                          <a:rPr lang="en-US" altLang="en-US" sz="1400" b="0" i="1" smtClean="0">
                            <a:solidFill>
                              <a:srgbClr val="002060"/>
                            </a:solidFill>
                            <a:latin typeface="Cambria Math" panose="02040503050406030204" pitchFamily="18" charset="0"/>
                          </a:rPr>
                        </m:ctrlPr>
                      </m:fPr>
                      <m:num>
                        <m:r>
                          <a:rPr lang="en-US" altLang="en-US" sz="1400" b="0" i="1" smtClean="0">
                            <a:solidFill>
                              <a:srgbClr val="002060"/>
                            </a:solidFill>
                            <a:latin typeface="Cambria Math" panose="02040503050406030204" pitchFamily="18" charset="0"/>
                          </a:rPr>
                          <m:t>1</m:t>
                        </m:r>
                      </m:num>
                      <m:den>
                        <m:r>
                          <a:rPr lang="en-US" altLang="en-US" sz="1400" b="0" i="1" smtClean="0">
                            <a:solidFill>
                              <a:srgbClr val="002060"/>
                            </a:solidFill>
                            <a:latin typeface="Cambria Math" panose="02040503050406030204" pitchFamily="18" charset="0"/>
                          </a:rPr>
                          <m:t>1−</m:t>
                        </m:r>
                        <m:r>
                          <a:rPr lang="en-US" altLang="en-US" sz="1400" b="0" i="1" smtClean="0">
                            <a:solidFill>
                              <a:srgbClr val="002060"/>
                            </a:solidFill>
                            <a:latin typeface="Cambria Math" panose="02040503050406030204" pitchFamily="18" charset="0"/>
                          </a:rPr>
                          <m:t>𝑐</m:t>
                        </m:r>
                        <m:d>
                          <m:dPr>
                            <m:ctrlPr>
                              <a:rPr lang="en-US" altLang="en-US" sz="1400" b="0" i="1" smtClean="0">
                                <a:solidFill>
                                  <a:srgbClr val="002060"/>
                                </a:solidFill>
                                <a:latin typeface="Cambria Math" panose="02040503050406030204" pitchFamily="18" charset="0"/>
                              </a:rPr>
                            </m:ctrlPr>
                          </m:dPr>
                          <m:e>
                            <m:r>
                              <a:rPr lang="en-US" altLang="en-US" sz="1400" b="0" i="1" smtClean="0">
                                <a:solidFill>
                                  <a:srgbClr val="002060"/>
                                </a:solidFill>
                                <a:latin typeface="Cambria Math" panose="02040503050406030204" pitchFamily="18" charset="0"/>
                              </a:rPr>
                              <m:t>1−</m:t>
                            </m:r>
                            <m:sSub>
                              <m:sSubPr>
                                <m:ctrlPr>
                                  <a:rPr lang="en-US" altLang="en-US" sz="1400" b="0" i="1" smtClean="0">
                                    <a:solidFill>
                                      <a:srgbClr val="002060"/>
                                    </a:solidFill>
                                    <a:latin typeface="Cambria Math" panose="02040503050406030204" pitchFamily="18" charset="0"/>
                                  </a:rPr>
                                </m:ctrlPr>
                              </m:sSubPr>
                              <m:e>
                                <m:r>
                                  <a:rPr lang="en-US" altLang="en-US" sz="1400" b="0" i="1" smtClean="0">
                                    <a:solidFill>
                                      <a:srgbClr val="002060"/>
                                    </a:solidFill>
                                    <a:latin typeface="Cambria Math" panose="02040503050406030204" pitchFamily="18" charset="0"/>
                                  </a:rPr>
                                  <m:t>𝑡</m:t>
                                </m:r>
                              </m:e>
                              <m:sub>
                                <m:r>
                                  <a:rPr lang="en-US" altLang="en-US" sz="1400" b="0" i="1" smtClean="0">
                                    <a:solidFill>
                                      <a:srgbClr val="002060"/>
                                    </a:solidFill>
                                    <a:latin typeface="Cambria Math" panose="02040503050406030204" pitchFamily="18" charset="0"/>
                                  </a:rPr>
                                  <m:t>𝑦</m:t>
                                </m:r>
                              </m:sub>
                            </m:sSub>
                          </m:e>
                        </m:d>
                      </m:den>
                    </m:f>
                    <m:r>
                      <a:rPr lang="en-US" altLang="en-US" sz="1400" b="0" i="1" smtClean="0">
                        <a:solidFill>
                          <a:srgbClr val="002060"/>
                        </a:solidFill>
                        <a:latin typeface="Cambria Math" panose="02040503050406030204" pitchFamily="18" charset="0"/>
                      </a:rPr>
                      <m:t>(</m:t>
                    </m:r>
                    <m:sSub>
                      <m:sSubPr>
                        <m:ctrlPr>
                          <a:rPr lang="en-US" altLang="en-US" sz="1400" b="0" i="1" smtClean="0">
                            <a:solidFill>
                              <a:srgbClr val="002060"/>
                            </a:solidFill>
                            <a:latin typeface="Cambria Math" panose="02040503050406030204" pitchFamily="18" charset="0"/>
                          </a:rPr>
                        </m:ctrlPr>
                      </m:sSubPr>
                      <m:e>
                        <m:r>
                          <a:rPr lang="en-US" altLang="en-US" sz="1400" b="0" i="1" smtClean="0">
                            <a:solidFill>
                              <a:srgbClr val="002060"/>
                            </a:solidFill>
                            <a:latin typeface="Cambria Math" panose="02040503050406030204" pitchFamily="18" charset="0"/>
                          </a:rPr>
                          <m:t>𝐶</m:t>
                        </m:r>
                      </m:e>
                      <m:sub>
                        <m:r>
                          <a:rPr lang="en-US" altLang="en-US" sz="1400" b="0" i="1" smtClean="0">
                            <a:solidFill>
                              <a:srgbClr val="002060"/>
                            </a:solidFill>
                            <a:latin typeface="Cambria Math" panose="02040503050406030204" pitchFamily="18" charset="0"/>
                          </a:rPr>
                          <m:t>0</m:t>
                        </m:r>
                      </m:sub>
                    </m:sSub>
                    <m:r>
                      <a:rPr lang="en-US" altLang="en-US" sz="1400" b="0" i="1" smtClean="0">
                        <a:solidFill>
                          <a:srgbClr val="002060"/>
                        </a:solidFill>
                        <a:latin typeface="Cambria Math" panose="02040503050406030204" pitchFamily="18" charset="0"/>
                      </a:rPr>
                      <m:t>+</m:t>
                    </m:r>
                    <m:r>
                      <a:rPr lang="en-US" altLang="en-US" sz="1400" b="0" i="1" smtClean="0">
                        <a:solidFill>
                          <a:srgbClr val="002060"/>
                        </a:solidFill>
                        <a:latin typeface="Cambria Math" panose="02040503050406030204" pitchFamily="18" charset="0"/>
                      </a:rPr>
                      <m:t>𝐼</m:t>
                    </m:r>
                    <m:r>
                      <a:rPr lang="en-US" altLang="en-US" sz="1400" b="0" i="1" smtClean="0">
                        <a:solidFill>
                          <a:srgbClr val="002060"/>
                        </a:solidFill>
                        <a:latin typeface="Cambria Math" panose="02040503050406030204" pitchFamily="18" charset="0"/>
                      </a:rPr>
                      <m:t>+</m:t>
                    </m:r>
                    <m:r>
                      <a:rPr lang="en-US" altLang="en-US" sz="1400" b="0" i="1" smtClean="0">
                        <a:solidFill>
                          <a:srgbClr val="002060"/>
                        </a:solidFill>
                        <a:latin typeface="Cambria Math" panose="02040503050406030204" pitchFamily="18" charset="0"/>
                      </a:rPr>
                      <m:t>𝐺</m:t>
                    </m:r>
                    <m:r>
                      <a:rPr lang="en-US" altLang="en-US" sz="1400" b="0" i="1" smtClean="0">
                        <a:solidFill>
                          <a:srgbClr val="002060"/>
                        </a:solidFill>
                        <a:latin typeface="Cambria Math" panose="02040503050406030204" pitchFamily="18" charset="0"/>
                      </a:rPr>
                      <m:t>−</m:t>
                    </m:r>
                    <m:sSub>
                      <m:sSubPr>
                        <m:ctrlPr>
                          <a:rPr lang="en-US" altLang="en-US" sz="1400" b="0" i="1" smtClean="0">
                            <a:solidFill>
                              <a:srgbClr val="002060"/>
                            </a:solidFill>
                            <a:latin typeface="Cambria Math" panose="02040503050406030204" pitchFamily="18" charset="0"/>
                          </a:rPr>
                        </m:ctrlPr>
                      </m:sSubPr>
                      <m:e>
                        <m:r>
                          <a:rPr lang="en-US" altLang="en-US" sz="1400" b="0" i="1" smtClean="0">
                            <a:solidFill>
                              <a:srgbClr val="002060"/>
                            </a:solidFill>
                            <a:latin typeface="Cambria Math" panose="02040503050406030204" pitchFamily="18" charset="0"/>
                          </a:rPr>
                          <m:t>𝑐</m:t>
                        </m:r>
                      </m:e>
                      <m:sub>
                        <m:r>
                          <a:rPr lang="en-US" altLang="en-US" sz="1400" b="0" i="1" smtClean="0">
                            <a:solidFill>
                              <a:srgbClr val="002060"/>
                            </a:solidFill>
                            <a:latin typeface="Cambria Math" panose="02040503050406030204" pitchFamily="18" charset="0"/>
                          </a:rPr>
                          <m:t>𝑦</m:t>
                        </m:r>
                      </m:sub>
                    </m:sSub>
                    <m:sSub>
                      <m:sSubPr>
                        <m:ctrlPr>
                          <a:rPr lang="en-US" altLang="en-US" sz="1400" b="0" i="1" smtClean="0">
                            <a:solidFill>
                              <a:srgbClr val="002060"/>
                            </a:solidFill>
                            <a:latin typeface="Cambria Math" panose="02040503050406030204" pitchFamily="18" charset="0"/>
                          </a:rPr>
                        </m:ctrlPr>
                      </m:sSubPr>
                      <m:e>
                        <m:r>
                          <a:rPr lang="en-US" altLang="en-US" sz="1400" b="0" i="1" smtClean="0">
                            <a:solidFill>
                              <a:srgbClr val="002060"/>
                            </a:solidFill>
                            <a:latin typeface="Cambria Math" panose="02040503050406030204" pitchFamily="18" charset="0"/>
                          </a:rPr>
                          <m:t>𝑇</m:t>
                        </m:r>
                      </m:e>
                      <m:sub>
                        <m:r>
                          <a:rPr lang="en-US" altLang="en-US" sz="1400" b="0" i="1" smtClean="0">
                            <a:solidFill>
                              <a:srgbClr val="002060"/>
                            </a:solidFill>
                            <a:latin typeface="Cambria Math" panose="02040503050406030204" pitchFamily="18" charset="0"/>
                          </a:rPr>
                          <m:t>0</m:t>
                        </m:r>
                      </m:sub>
                    </m:sSub>
                    <m:r>
                      <a:rPr lang="en-US" altLang="en-US" sz="1400" b="0" i="1" smtClean="0">
                        <a:solidFill>
                          <a:srgbClr val="002060"/>
                        </a:solidFill>
                        <a:latin typeface="Cambria Math" panose="02040503050406030204" pitchFamily="18" charset="0"/>
                      </a:rPr>
                      <m:t>)</m:t>
                    </m:r>
                    <m:r>
                      <a:rPr lang="en-US" altLang="en-US" sz="1400" b="0" i="1" smtClean="0">
                        <a:solidFill>
                          <a:srgbClr val="002060"/>
                        </a:solidFill>
                        <a:latin typeface="Cambria Math" panose="02040503050406030204" pitchFamily="18" charset="0"/>
                        <a:ea typeface="Cambria Math" panose="02040503050406030204" pitchFamily="18" charset="0"/>
                      </a:rPr>
                      <m:t>⇒</m:t>
                    </m:r>
                  </m:oMath>
                </a14:m>
                <a:r>
                  <a:rPr lang="en-US" altLang="en-US" sz="1400" dirty="0">
                    <a:solidFill>
                      <a:srgbClr val="002060"/>
                    </a:solidFill>
                  </a:rPr>
                  <a:t> </a:t>
                </a:r>
                <a14:m>
                  <m:oMath xmlns:m="http://schemas.openxmlformats.org/officeDocument/2006/math">
                    <m:sSup>
                      <m:sSupPr>
                        <m:ctrlPr>
                          <a:rPr lang="en-US" altLang="en-US" sz="1400" i="1">
                            <a:solidFill>
                              <a:srgbClr val="002060"/>
                            </a:solidFill>
                            <a:latin typeface="Cambria Math" panose="02040503050406030204" pitchFamily="18" charset="0"/>
                          </a:rPr>
                        </m:ctrlPr>
                      </m:sSupPr>
                      <m:e>
                        <m:r>
                          <a:rPr lang="en-US" altLang="en-US" sz="1400" i="1">
                            <a:solidFill>
                              <a:srgbClr val="002060"/>
                            </a:solidFill>
                            <a:latin typeface="Cambria Math" panose="02040503050406030204" pitchFamily="18" charset="0"/>
                          </a:rPr>
                          <m:t>𝑌</m:t>
                        </m:r>
                      </m:e>
                      <m:sup>
                        <m:r>
                          <a:rPr lang="en-US" altLang="en-US" sz="1400" i="1">
                            <a:solidFill>
                              <a:srgbClr val="002060"/>
                            </a:solidFill>
                            <a:latin typeface="Cambria Math" panose="02040503050406030204" pitchFamily="18" charset="0"/>
                          </a:rPr>
                          <m:t>𝑒</m:t>
                        </m:r>
                      </m:sup>
                    </m:sSup>
                    <m:r>
                      <a:rPr lang="en-US" altLang="en-US" sz="1400" b="0" i="1" smtClean="0">
                        <a:solidFill>
                          <a:srgbClr val="002060"/>
                        </a:solidFill>
                        <a:latin typeface="Cambria Math" panose="02040503050406030204" pitchFamily="18" charset="0"/>
                      </a:rPr>
                      <m:t>=</m:t>
                    </m:r>
                    <m:f>
                      <m:fPr>
                        <m:ctrlPr>
                          <a:rPr lang="en-US" altLang="en-US" sz="1400" b="0" i="1" smtClean="0">
                            <a:solidFill>
                              <a:srgbClr val="002060"/>
                            </a:solidFill>
                            <a:latin typeface="Cambria Math" panose="02040503050406030204" pitchFamily="18" charset="0"/>
                          </a:rPr>
                        </m:ctrlPr>
                      </m:fPr>
                      <m:num>
                        <m:r>
                          <a:rPr lang="en-US" altLang="en-US" sz="1400" b="0" i="1" smtClean="0">
                            <a:solidFill>
                              <a:srgbClr val="002060"/>
                            </a:solidFill>
                            <a:latin typeface="Cambria Math" panose="02040503050406030204" pitchFamily="18" charset="0"/>
                          </a:rPr>
                          <m:t>1</m:t>
                        </m:r>
                      </m:num>
                      <m:den>
                        <m:r>
                          <a:rPr lang="en-US" altLang="en-US" sz="1400" b="0" i="1" smtClean="0">
                            <a:solidFill>
                              <a:srgbClr val="002060"/>
                            </a:solidFill>
                            <a:latin typeface="Cambria Math" panose="02040503050406030204" pitchFamily="18" charset="0"/>
                          </a:rPr>
                          <m:t>1−0.6</m:t>
                        </m:r>
                        <m:d>
                          <m:dPr>
                            <m:ctrlPr>
                              <a:rPr lang="en-US" altLang="en-US" sz="1400" b="0" i="1" smtClean="0">
                                <a:solidFill>
                                  <a:srgbClr val="002060"/>
                                </a:solidFill>
                                <a:latin typeface="Cambria Math" panose="02040503050406030204" pitchFamily="18" charset="0"/>
                              </a:rPr>
                            </m:ctrlPr>
                          </m:dPr>
                          <m:e>
                            <m:r>
                              <a:rPr lang="en-US" altLang="en-US" sz="1400" b="0" i="1" smtClean="0">
                                <a:solidFill>
                                  <a:srgbClr val="002060"/>
                                </a:solidFill>
                                <a:latin typeface="Cambria Math" panose="02040503050406030204" pitchFamily="18" charset="0"/>
                              </a:rPr>
                              <m:t>1−0.2</m:t>
                            </m:r>
                          </m:e>
                        </m:d>
                      </m:den>
                    </m:f>
                    <m:r>
                      <a:rPr lang="en-US" altLang="en-US" sz="1400" b="0" i="1" smtClean="0">
                        <a:solidFill>
                          <a:srgbClr val="002060"/>
                        </a:solidFill>
                        <a:latin typeface="Cambria Math" panose="02040503050406030204" pitchFamily="18" charset="0"/>
                      </a:rPr>
                      <m:t>∗</m:t>
                    </m:r>
                    <m:d>
                      <m:dPr>
                        <m:ctrlPr>
                          <a:rPr lang="en-US" altLang="en-US" sz="1400" b="0" i="1" smtClean="0">
                            <a:solidFill>
                              <a:srgbClr val="002060"/>
                            </a:solidFill>
                            <a:latin typeface="Cambria Math" panose="02040503050406030204" pitchFamily="18" charset="0"/>
                          </a:rPr>
                        </m:ctrlPr>
                      </m:dPr>
                      <m:e>
                        <m:r>
                          <a:rPr lang="en-US" altLang="en-US" sz="1400" b="0" i="1" smtClean="0">
                            <a:solidFill>
                              <a:srgbClr val="002060"/>
                            </a:solidFill>
                            <a:latin typeface="Cambria Math" panose="02040503050406030204" pitchFamily="18" charset="0"/>
                          </a:rPr>
                          <m:t>200+300+500−0.6∗500</m:t>
                        </m:r>
                      </m:e>
                    </m:d>
                    <m:r>
                      <a:rPr lang="en-US" altLang="en-US" sz="1400" b="0" i="1" smtClean="0">
                        <a:solidFill>
                          <a:srgbClr val="002060"/>
                        </a:solidFill>
                        <a:latin typeface="Cambria Math" panose="02040503050406030204" pitchFamily="18" charset="0"/>
                      </a:rPr>
                      <m:t>⇒</m:t>
                    </m:r>
                  </m:oMath>
                </a14:m>
                <a:endParaRPr lang="en-US" altLang="en-US" sz="1400" b="0" i="1" dirty="0">
                  <a:solidFill>
                    <a:srgbClr val="002060"/>
                  </a:solidFill>
                  <a:latin typeface="Cambria Math" panose="02040503050406030204" pitchFamily="18" charset="0"/>
                </a:endParaRPr>
              </a:p>
              <a:p>
                <a:pPr algn="just"/>
                <a:endParaRPr lang="en-US" altLang="en-US" sz="1400" b="0" i="1" dirty="0">
                  <a:solidFill>
                    <a:srgbClr val="002060"/>
                  </a:solidFill>
                  <a:latin typeface="Cambria Math" panose="02040503050406030204" pitchFamily="18" charset="0"/>
                </a:endParaRPr>
              </a:p>
              <a:p>
                <a:pPr algn="just"/>
                <a14:m>
                  <m:oMathPara xmlns:m="http://schemas.openxmlformats.org/officeDocument/2006/math">
                    <m:oMathParaPr>
                      <m:jc m:val="centerGroup"/>
                    </m:oMathParaPr>
                    <m:oMath xmlns:m="http://schemas.openxmlformats.org/officeDocument/2006/math">
                      <m:r>
                        <a:rPr lang="en-US" altLang="en-US" sz="1400" b="0" i="1" smtClean="0">
                          <a:solidFill>
                            <a:srgbClr val="002060"/>
                          </a:solidFill>
                          <a:latin typeface="Cambria Math" panose="02040503050406030204" pitchFamily="18" charset="0"/>
                        </a:rPr>
                        <m:t>⇒</m:t>
                      </m:r>
                      <m:sSup>
                        <m:sSupPr>
                          <m:ctrlPr>
                            <a:rPr lang="en-US" altLang="en-US" sz="1400" i="1">
                              <a:solidFill>
                                <a:srgbClr val="002060"/>
                              </a:solidFill>
                              <a:latin typeface="Cambria Math" panose="02040503050406030204" pitchFamily="18" charset="0"/>
                            </a:rPr>
                          </m:ctrlPr>
                        </m:sSupPr>
                        <m:e>
                          <m:r>
                            <a:rPr lang="en-US" altLang="en-US" sz="1400" i="1">
                              <a:solidFill>
                                <a:srgbClr val="002060"/>
                              </a:solidFill>
                              <a:latin typeface="Cambria Math" panose="02040503050406030204" pitchFamily="18" charset="0"/>
                            </a:rPr>
                            <m:t>𝑌</m:t>
                          </m:r>
                        </m:e>
                        <m:sup>
                          <m:r>
                            <a:rPr lang="en-US" altLang="en-US" sz="1400" i="1">
                              <a:solidFill>
                                <a:srgbClr val="002060"/>
                              </a:solidFill>
                              <a:latin typeface="Cambria Math" panose="02040503050406030204" pitchFamily="18" charset="0"/>
                            </a:rPr>
                            <m:t>𝑒</m:t>
                          </m:r>
                        </m:sup>
                      </m:sSup>
                      <m:r>
                        <a:rPr lang="en-US" altLang="en-US" sz="1400" b="0" i="1" smtClean="0">
                          <a:solidFill>
                            <a:srgbClr val="002060"/>
                          </a:solidFill>
                          <a:latin typeface="Cambria Math" panose="02040503050406030204" pitchFamily="18" charset="0"/>
                        </a:rPr>
                        <m:t>=1346,1</m:t>
                      </m:r>
                    </m:oMath>
                  </m:oMathPara>
                </a14:m>
                <a:endParaRPr lang="en-US" altLang="en-US" sz="1400" b="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p:txBody>
          </p:sp>
        </mc:Choice>
        <mc:Fallback>
          <p:sp>
            <p:nvSpPr>
              <p:cNvPr id="9" name="TextBox 8">
                <a:extLst>
                  <a:ext uri="{FF2B5EF4-FFF2-40B4-BE49-F238E27FC236}">
                    <a16:creationId xmlns:a16="http://schemas.microsoft.com/office/drawing/2014/main" id="{E6A76D59-EDB6-4CFC-83D0-4E1253CC0BE6}"/>
                  </a:ext>
                </a:extLst>
              </p:cNvPr>
              <p:cNvSpPr txBox="1">
                <a:spLocks noRot="1" noChangeAspect="1" noMove="1" noResize="1" noEditPoints="1" noAdjustHandles="1" noChangeArrowheads="1" noChangeShapeType="1" noTextEdit="1"/>
              </p:cNvSpPr>
              <p:nvPr/>
            </p:nvSpPr>
            <p:spPr>
              <a:xfrm>
                <a:off x="4581728" y="909636"/>
                <a:ext cx="7610272" cy="3246723"/>
              </a:xfrm>
              <a:prstGeom prst="rect">
                <a:avLst/>
              </a:prstGeom>
              <a:blipFill>
                <a:blip r:embed="rId3"/>
                <a:stretch>
                  <a:fillRect l="-401" t="-375"/>
                </a:stretch>
              </a:blipFill>
            </p:spPr>
            <p:txBody>
              <a:bodyPr/>
              <a:lstStyle/>
              <a:p>
                <a:r>
                  <a:rPr lang="en-US">
                    <a:noFill/>
                  </a:rPr>
                  <a:t> </a:t>
                </a:r>
              </a:p>
            </p:txBody>
          </p:sp>
        </mc:Fallback>
      </mc:AlternateContent>
      <p:pic>
        <p:nvPicPr>
          <p:cNvPr id="11" name="Picture 2" descr="Bookish | Funny emoji, Smiley, Emoticons emojis">
            <a:extLst>
              <a:ext uri="{FF2B5EF4-FFF2-40B4-BE49-F238E27FC236}">
                <a16:creationId xmlns:a16="http://schemas.microsoft.com/office/drawing/2014/main" id="{04F4D02E-320E-46DC-AF49-FDFA540A23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74515" y="743862"/>
            <a:ext cx="1606063" cy="160606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BFEC509-8AD3-417E-BA3F-348C26640D7E}"/>
              </a:ext>
            </a:extLst>
          </p:cNvPr>
          <p:cNvSpPr txBox="1"/>
          <p:nvPr/>
        </p:nvSpPr>
        <p:spPr>
          <a:xfrm>
            <a:off x="5627802" y="3002437"/>
            <a:ext cx="65" cy="276999"/>
          </a:xfrm>
          <a:prstGeom prst="rect">
            <a:avLst/>
          </a:prstGeom>
          <a:noFill/>
        </p:spPr>
        <p:txBody>
          <a:bodyPr wrap="square" lIns="0" tIns="0" rIns="0" bIns="0" rtlCol="0">
            <a:spAutoFit/>
          </a:bodyPr>
          <a:lstStyle/>
          <a:p>
            <a:endParaRPr lang="en-US" dirty="0"/>
          </a:p>
        </p:txBody>
      </p:sp>
      <p:pic>
        <p:nvPicPr>
          <p:cNvPr id="5" name="Picture 4">
            <a:extLst>
              <a:ext uri="{FF2B5EF4-FFF2-40B4-BE49-F238E27FC236}">
                <a16:creationId xmlns:a16="http://schemas.microsoft.com/office/drawing/2014/main" id="{7FA3822C-91B7-4ACF-80A2-4135C92B1F2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96000" y="3688079"/>
            <a:ext cx="4200525" cy="3028950"/>
          </a:xfrm>
          <a:prstGeom prst="rect">
            <a:avLst/>
          </a:prstGeom>
        </p:spPr>
      </p:pic>
    </p:spTree>
    <p:extLst>
      <p:ext uri="{BB962C8B-B14F-4D97-AF65-F5344CB8AC3E}">
        <p14:creationId xmlns:p14="http://schemas.microsoft.com/office/powerpoint/2010/main" val="638262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D375D62-6106-4D1B-8553-26D76AADB88F}"/>
              </a:ext>
            </a:extLst>
          </p:cNvPr>
          <p:cNvSpPr txBox="1"/>
          <p:nvPr/>
        </p:nvSpPr>
        <p:spPr>
          <a:xfrm>
            <a:off x="6265569" y="140971"/>
            <a:ext cx="4206601" cy="369332"/>
          </a:xfrm>
          <a:prstGeom prst="rect">
            <a:avLst/>
          </a:prstGeom>
          <a:noFill/>
        </p:spPr>
        <p:txBody>
          <a:bodyPr wrap="none" rtlCol="0">
            <a:spAutoFit/>
          </a:bodyPr>
          <a:lstStyle/>
          <a:p>
            <a:pPr algn="ctr"/>
            <a:r>
              <a:rPr lang="ro-RO" b="1" i="1" dirty="0">
                <a:latin typeface="Palatino Linotype" panose="02040502050505030304" pitchFamily="18" charset="0"/>
                <a:cs typeface="Times New Roman" panose="02020603050405020304" pitchFamily="18" charset="0"/>
              </a:rPr>
              <a:t>Modelarea bazată pe ecuații: Aplicații.</a:t>
            </a:r>
            <a:endParaRPr lang="en-US" i="1" dirty="0">
              <a:latin typeface="Palatino Linotype" panose="02040502050505030304" pitchFamily="18" charset="0"/>
              <a:cs typeface="Times New Roman" panose="02020603050405020304" pitchFamily="18" charset="0"/>
            </a:endParaRPr>
          </a:p>
        </p:txBody>
      </p:sp>
      <p:sp>
        <p:nvSpPr>
          <p:cNvPr id="8" name="Footer Placeholder 4">
            <a:extLst>
              <a:ext uri="{FF2B5EF4-FFF2-40B4-BE49-F238E27FC236}">
                <a16:creationId xmlns:a16="http://schemas.microsoft.com/office/drawing/2014/main" id="{DA16CBE8-3637-48EE-8BB0-F294F03AAE46}"/>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1026" name="Picture 2" descr="Coins and a dollar bill on a table">
            <a:extLst>
              <a:ext uri="{FF2B5EF4-FFF2-40B4-BE49-F238E27FC236}">
                <a16:creationId xmlns:a16="http://schemas.microsoft.com/office/drawing/2014/main" id="{1D2DFF15-F561-45FA-9E05-0129D1A40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144" y="2456307"/>
            <a:ext cx="3373951" cy="224367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a:bodyPr>
          <a:lstStyle/>
          <a:p>
            <a:r>
              <a:rPr lang="en-US" sz="3200" dirty="0">
                <a:solidFill>
                  <a:srgbClr val="002060"/>
                </a:solidFill>
                <a:latin typeface="Times New Roman" panose="02020603050405020304" pitchFamily="18" charset="0"/>
                <a:cs typeface="Times New Roman" panose="02020603050405020304" pitchFamily="18" charset="0"/>
              </a:rPr>
              <a:t>Probleme</a:t>
            </a:r>
          </a:p>
        </p:txBody>
      </p:sp>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E6A76D59-EDB6-4CFC-83D0-4E1253CC0BE6}"/>
                  </a:ext>
                </a:extLst>
              </p:cNvPr>
              <p:cNvSpPr txBox="1"/>
              <p:nvPr/>
            </p:nvSpPr>
            <p:spPr>
              <a:xfrm>
                <a:off x="4581728" y="1635540"/>
                <a:ext cx="7610272" cy="3751540"/>
              </a:xfrm>
              <a:prstGeom prst="rect">
                <a:avLst/>
              </a:prstGeom>
              <a:noFill/>
            </p:spPr>
            <p:txBody>
              <a:bodyPr wrap="square">
                <a:spAutoFit/>
              </a:bodyPr>
              <a:lstStyle/>
              <a:p>
                <a:pPr algn="just"/>
                <a:r>
                  <a:rPr lang="ro-RO" altLang="en-US" sz="1400" dirty="0">
                    <a:solidFill>
                      <a:srgbClr val="002060"/>
                    </a:solidFill>
                    <a:latin typeface="Palatino Linotype" panose="02040502050505030304" pitchFamily="18" charset="0"/>
                  </a:rPr>
                  <a:t>Problema 1. Se consideră o economie descrisă de următorul model:</a:t>
                </a: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𝐷</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𝐶</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𝐼</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𝐺</m:t>
                      </m:r>
                    </m:oMath>
                  </m:oMathPara>
                </a14:m>
                <a:endParaRPr lang="ro-RO" altLang="en-US" sz="140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𝐶</m:t>
                      </m:r>
                      <m:r>
                        <a:rPr lang="ro-RO" altLang="en-US" sz="1400" b="0" i="1" smtClean="0">
                          <a:solidFill>
                            <a:srgbClr val="002060"/>
                          </a:solidFill>
                          <a:latin typeface="Cambria Math" panose="02040503050406030204" pitchFamily="18" charset="0"/>
                        </a:rPr>
                        <m:t>=200+0,6 </m:t>
                      </m:r>
                      <m:d>
                        <m:dPr>
                          <m:ctrlPr>
                            <a:rPr lang="ro-RO" altLang="en-US" sz="1400" b="0" i="1" smtClean="0">
                              <a:solidFill>
                                <a:srgbClr val="002060"/>
                              </a:solidFill>
                              <a:latin typeface="Cambria Math" panose="02040503050406030204" pitchFamily="18" charset="0"/>
                            </a:rPr>
                          </m:ctrlPr>
                        </m:dPr>
                        <m:e>
                          <m:r>
                            <a:rPr lang="ro-RO" altLang="en-US" sz="1400" b="0" i="1" smtClean="0">
                              <a:solidFill>
                                <a:srgbClr val="002060"/>
                              </a:solidFill>
                              <a:latin typeface="Cambria Math" panose="02040503050406030204" pitchFamily="18" charset="0"/>
                            </a:rPr>
                            <m:t>𝑌</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𝑇</m:t>
                          </m:r>
                        </m:e>
                      </m:d>
                    </m:oMath>
                  </m:oMathPara>
                </a14:m>
                <a:endParaRPr lang="ro-RO" altLang="en-US" sz="1400" b="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𝑇</m:t>
                      </m:r>
                      <m:r>
                        <a:rPr lang="ro-RO" altLang="en-US" sz="1400" b="0" i="1" smtClean="0">
                          <a:solidFill>
                            <a:srgbClr val="002060"/>
                          </a:solidFill>
                          <a:latin typeface="Cambria Math" panose="02040503050406030204" pitchFamily="18" charset="0"/>
                        </a:rPr>
                        <m:t>=500+0,2 </m:t>
                      </m:r>
                      <m:r>
                        <a:rPr lang="ro-RO" altLang="en-US" sz="1400" b="0" i="1" smtClean="0">
                          <a:solidFill>
                            <a:srgbClr val="002060"/>
                          </a:solidFill>
                          <a:latin typeface="Cambria Math" panose="02040503050406030204" pitchFamily="18" charset="0"/>
                        </a:rPr>
                        <m:t>𝑌</m:t>
                      </m:r>
                    </m:oMath>
                  </m:oMathPara>
                </a14:m>
                <a:endParaRPr lang="ro-RO" altLang="en-US" sz="1400" b="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𝐼</m:t>
                      </m:r>
                      <m:r>
                        <a:rPr lang="ro-RO" altLang="en-US" sz="1400" b="0" i="1" smtClean="0">
                          <a:solidFill>
                            <a:srgbClr val="002060"/>
                          </a:solidFill>
                          <a:latin typeface="Cambria Math" panose="02040503050406030204" pitchFamily="18" charset="0"/>
                        </a:rPr>
                        <m:t>=300, </m:t>
                      </m:r>
                      <m:r>
                        <a:rPr lang="ro-RO" altLang="en-US" sz="1400" b="0" i="1" smtClean="0">
                          <a:solidFill>
                            <a:srgbClr val="002060"/>
                          </a:solidFill>
                          <a:latin typeface="Cambria Math" panose="02040503050406030204" pitchFamily="18" charset="0"/>
                        </a:rPr>
                        <m:t>𝐺</m:t>
                      </m:r>
                      <m:r>
                        <a:rPr lang="ro-RO" altLang="en-US" sz="1400" b="0" i="1" smtClean="0">
                          <a:solidFill>
                            <a:srgbClr val="002060"/>
                          </a:solidFill>
                          <a:latin typeface="Cambria Math" panose="02040503050406030204" pitchFamily="18" charset="0"/>
                        </a:rPr>
                        <m:t>=500</m:t>
                      </m:r>
                    </m:oMath>
                  </m:oMathPara>
                </a14:m>
                <a:endParaRPr lang="ro-RO" altLang="en-US" sz="140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𝑌</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𝐷</m:t>
                      </m:r>
                    </m:oMath>
                  </m:oMathPara>
                </a14:m>
                <a:endParaRPr lang="ro-RO" altLang="en-US" sz="1400" dirty="0">
                  <a:solidFill>
                    <a:srgbClr val="002060"/>
                  </a:solidFill>
                  <a:latin typeface="Palatino Linotype" panose="02040502050505030304" pitchFamily="18" charset="0"/>
                </a:endParaRPr>
              </a:p>
              <a:p>
                <a:pPr algn="just"/>
                <a:r>
                  <a:rPr lang="en-US" altLang="en-US" sz="1400" dirty="0">
                    <a:solidFill>
                      <a:srgbClr val="002060"/>
                    </a:solidFill>
                    <a:latin typeface="Palatino Linotype" panose="02040502050505030304" pitchFamily="18" charset="0"/>
                  </a:rPr>
                  <a:t>Rezolvare:</a:t>
                </a:r>
                <a:endParaRPr lang="ro-RO" altLang="en-US" sz="1400" dirty="0">
                  <a:solidFill>
                    <a:srgbClr val="002060"/>
                  </a:solidFill>
                  <a:latin typeface="Palatino Linotype" panose="02040502050505030304" pitchFamily="18" charset="0"/>
                </a:endParaRPr>
              </a:p>
              <a:p>
                <a:pPr marL="342900" indent="-342900" algn="just">
                  <a:buAutoNum type="alphaLcParenR"/>
                </a:pPr>
                <a:r>
                  <a:rPr lang="ro-RO" altLang="en-US" sz="1400" dirty="0">
                    <a:solidFill>
                      <a:srgbClr val="002060"/>
                    </a:solidFill>
                    <a:latin typeface="Palatino Linotype" panose="02040502050505030304" pitchFamily="18" charset="0"/>
                  </a:rPr>
                  <a:t>Calculați valoarea de echilibru a venitului și reprezentați-o grafic</a:t>
                </a:r>
                <a:r>
                  <a:rPr lang="en-US" altLang="en-US" sz="1400" dirty="0">
                    <a:solidFill>
                      <a:srgbClr val="002060"/>
                    </a:solidFill>
                    <a:latin typeface="Palatino Linotype" panose="02040502050505030304" pitchFamily="18" charset="0"/>
                  </a:rPr>
                  <a:t>;</a:t>
                </a:r>
                <a:endParaRPr lang="ro-RO" altLang="en-US" sz="140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en-US" altLang="en-US" sz="1400" b="0" i="1" smtClean="0">
                          <a:solidFill>
                            <a:srgbClr val="002060"/>
                          </a:solidFill>
                          <a:latin typeface="Cambria Math" panose="02040503050406030204" pitchFamily="18" charset="0"/>
                        </a:rPr>
                        <m:t>𝐷</m:t>
                      </m:r>
                      <m:r>
                        <a:rPr lang="en-US" altLang="en-US" sz="1400" b="0" i="1" smtClean="0">
                          <a:solidFill>
                            <a:srgbClr val="002060"/>
                          </a:solidFill>
                          <a:latin typeface="Cambria Math" panose="02040503050406030204" pitchFamily="18" charset="0"/>
                        </a:rPr>
                        <m:t>=200+0,6∗</m:t>
                      </m:r>
                      <m:d>
                        <m:dPr>
                          <m:ctrlPr>
                            <a:rPr lang="en-US" altLang="en-US" sz="1400" b="0" i="1" smtClean="0">
                              <a:solidFill>
                                <a:srgbClr val="002060"/>
                              </a:solidFill>
                              <a:latin typeface="Cambria Math" panose="02040503050406030204" pitchFamily="18" charset="0"/>
                            </a:rPr>
                          </m:ctrlPr>
                        </m:dPr>
                        <m:e>
                          <m:r>
                            <a:rPr lang="en-US" altLang="en-US" sz="1400" b="0" i="1" smtClean="0">
                              <a:solidFill>
                                <a:srgbClr val="002060"/>
                              </a:solidFill>
                              <a:latin typeface="Cambria Math" panose="02040503050406030204" pitchFamily="18" charset="0"/>
                            </a:rPr>
                            <m:t>𝑌</m:t>
                          </m:r>
                          <m:r>
                            <a:rPr lang="en-US" altLang="en-US" sz="1400" b="0" i="1" smtClean="0">
                              <a:solidFill>
                                <a:srgbClr val="002060"/>
                              </a:solidFill>
                              <a:latin typeface="Cambria Math" panose="02040503050406030204" pitchFamily="18" charset="0"/>
                            </a:rPr>
                            <m:t>−500−0,2</m:t>
                          </m:r>
                          <m:r>
                            <a:rPr lang="en-US" altLang="en-US" sz="1400" b="0" i="1" smtClean="0">
                              <a:solidFill>
                                <a:srgbClr val="002060"/>
                              </a:solidFill>
                              <a:latin typeface="Cambria Math" panose="02040503050406030204" pitchFamily="18" charset="0"/>
                            </a:rPr>
                            <m:t>𝑌</m:t>
                          </m:r>
                        </m:e>
                      </m:d>
                      <m:r>
                        <a:rPr lang="en-US" altLang="en-US" sz="1400" b="0" i="1" smtClean="0">
                          <a:solidFill>
                            <a:srgbClr val="002060"/>
                          </a:solidFill>
                          <a:latin typeface="Cambria Math" panose="02040503050406030204" pitchFamily="18" charset="0"/>
                        </a:rPr>
                        <m:t>+300+500⇒</m:t>
                      </m:r>
                    </m:oMath>
                  </m:oMathPara>
                </a14:m>
                <a:endParaRPr lang="en-US" altLang="en-US" sz="1400" b="0" i="1" dirty="0">
                  <a:solidFill>
                    <a:srgbClr val="002060"/>
                  </a:solidFill>
                  <a:latin typeface="Cambria Math" panose="02040503050406030204" pitchFamily="18" charset="0"/>
                </a:endParaRPr>
              </a:p>
              <a:p>
                <a:pPr algn="just"/>
                <a14:m>
                  <m:oMathPara xmlns:m="http://schemas.openxmlformats.org/officeDocument/2006/math">
                    <m:oMathParaPr>
                      <m:jc m:val="centerGroup"/>
                    </m:oMathParaPr>
                    <m:oMath xmlns:m="http://schemas.openxmlformats.org/officeDocument/2006/math">
                      <m:r>
                        <a:rPr lang="en-US" altLang="en-US" sz="1400" b="0" i="1" smtClean="0">
                          <a:solidFill>
                            <a:srgbClr val="002060"/>
                          </a:solidFill>
                          <a:latin typeface="Cambria Math" panose="02040503050406030204" pitchFamily="18" charset="0"/>
                        </a:rPr>
                        <m:t>⇒</m:t>
                      </m:r>
                      <m:r>
                        <a:rPr lang="en-US" altLang="en-US" sz="1400" b="0" i="1" smtClean="0">
                          <a:solidFill>
                            <a:srgbClr val="002060"/>
                          </a:solidFill>
                          <a:latin typeface="Cambria Math" panose="02040503050406030204" pitchFamily="18" charset="0"/>
                        </a:rPr>
                        <m:t>𝐷</m:t>
                      </m:r>
                      <m:r>
                        <a:rPr lang="en-US" altLang="en-US" sz="1400" b="0" i="1" smtClean="0">
                          <a:solidFill>
                            <a:srgbClr val="002060"/>
                          </a:solidFill>
                          <a:latin typeface="Cambria Math" panose="02040503050406030204" pitchFamily="18" charset="0"/>
                        </a:rPr>
                        <m:t>=700+0,48∗</m:t>
                      </m:r>
                      <m:r>
                        <a:rPr lang="en-US" altLang="en-US" sz="1400" b="0" i="1" smtClean="0">
                          <a:solidFill>
                            <a:srgbClr val="002060"/>
                          </a:solidFill>
                          <a:latin typeface="Cambria Math" panose="02040503050406030204" pitchFamily="18" charset="0"/>
                        </a:rPr>
                        <m:t>𝑌</m:t>
                      </m:r>
                    </m:oMath>
                  </m:oMathPara>
                </a14:m>
                <a:endParaRPr lang="en-US" altLang="en-US" sz="1400" b="0" dirty="0">
                  <a:solidFill>
                    <a:srgbClr val="002060"/>
                  </a:solidFill>
                  <a:latin typeface="Palatino Linotype" panose="02040502050505030304" pitchFamily="18" charset="0"/>
                </a:endParaRPr>
              </a:p>
              <a:p>
                <a:pPr marL="342900" indent="-342900" algn="just">
                  <a:buAutoNum type="alphaLcParenR" startAt="2"/>
                </a:pPr>
                <a:r>
                  <a:rPr lang="ro-RO" altLang="en-US" sz="1400" dirty="0">
                    <a:solidFill>
                      <a:srgbClr val="002060"/>
                    </a:solidFill>
                    <a:latin typeface="Palatino Linotype" panose="02040502050505030304" pitchFamily="18" charset="0"/>
                  </a:rPr>
                  <a:t>Determinați valoarea multiplicatorului k</a:t>
                </a:r>
                <a:r>
                  <a:rPr lang="en-US" altLang="en-US" sz="1400" dirty="0">
                    <a:solidFill>
                      <a:srgbClr val="002060"/>
                    </a:solidFill>
                    <a:latin typeface="Palatino Linotype" panose="02040502050505030304" pitchFamily="18" charset="0"/>
                  </a:rPr>
                  <a:t>;</a:t>
                </a:r>
              </a:p>
              <a:p>
                <a:pPr marL="342900" indent="-342900" algn="just">
                  <a:buAutoNum type="alphaLcParenR" startAt="2"/>
                </a:pPr>
                <a:endParaRPr lang="en-US" altLang="en-US" sz="140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en-US" altLang="en-US" sz="1400" b="0" i="1" smtClean="0">
                          <a:solidFill>
                            <a:srgbClr val="002060"/>
                          </a:solidFill>
                          <a:latin typeface="Cambria Math" panose="02040503050406030204" pitchFamily="18" charset="0"/>
                        </a:rPr>
                        <m:t>𝑘</m:t>
                      </m:r>
                      <m:r>
                        <a:rPr lang="en-US" altLang="en-US" sz="1400" b="0" i="1" smtClean="0">
                          <a:solidFill>
                            <a:srgbClr val="002060"/>
                          </a:solidFill>
                          <a:latin typeface="Cambria Math" panose="02040503050406030204" pitchFamily="18" charset="0"/>
                        </a:rPr>
                        <m:t>=</m:t>
                      </m:r>
                      <m:f>
                        <m:fPr>
                          <m:ctrlPr>
                            <a:rPr lang="en-US" altLang="en-US" sz="1400" b="0" i="1" smtClean="0">
                              <a:solidFill>
                                <a:srgbClr val="002060"/>
                              </a:solidFill>
                              <a:latin typeface="Cambria Math" panose="02040503050406030204" pitchFamily="18" charset="0"/>
                            </a:rPr>
                          </m:ctrlPr>
                        </m:fPr>
                        <m:num>
                          <m:r>
                            <a:rPr lang="en-US" altLang="en-US" sz="1400" b="0" i="1" smtClean="0">
                              <a:solidFill>
                                <a:srgbClr val="002060"/>
                              </a:solidFill>
                              <a:latin typeface="Cambria Math" panose="02040503050406030204" pitchFamily="18" charset="0"/>
                            </a:rPr>
                            <m:t>1</m:t>
                          </m:r>
                        </m:num>
                        <m:den>
                          <m:r>
                            <a:rPr lang="en-US" altLang="en-US" sz="1400" b="0" i="1" smtClean="0">
                              <a:solidFill>
                                <a:srgbClr val="002060"/>
                              </a:solidFill>
                              <a:latin typeface="Cambria Math" panose="02040503050406030204" pitchFamily="18" charset="0"/>
                            </a:rPr>
                            <m:t>0,52</m:t>
                          </m:r>
                        </m:den>
                      </m:f>
                      <m:r>
                        <a:rPr lang="en-US" altLang="en-US" sz="1400" b="0" i="1" smtClean="0">
                          <a:solidFill>
                            <a:srgbClr val="002060"/>
                          </a:solidFill>
                          <a:latin typeface="Cambria Math" panose="02040503050406030204" pitchFamily="18" charset="0"/>
                        </a:rPr>
                        <m:t>=1,923</m:t>
                      </m:r>
                    </m:oMath>
                  </m:oMathPara>
                </a14:m>
                <a:endParaRPr lang="en-US" altLang="en-US" sz="140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p:txBody>
          </p:sp>
        </mc:Choice>
        <mc:Fallback>
          <p:sp>
            <p:nvSpPr>
              <p:cNvPr id="9" name="TextBox 8">
                <a:extLst>
                  <a:ext uri="{FF2B5EF4-FFF2-40B4-BE49-F238E27FC236}">
                    <a16:creationId xmlns:a16="http://schemas.microsoft.com/office/drawing/2014/main" id="{E6A76D59-EDB6-4CFC-83D0-4E1253CC0BE6}"/>
                  </a:ext>
                </a:extLst>
              </p:cNvPr>
              <p:cNvSpPr txBox="1">
                <a:spLocks noRot="1" noChangeAspect="1" noMove="1" noResize="1" noEditPoints="1" noAdjustHandles="1" noChangeArrowheads="1" noChangeShapeType="1" noTextEdit="1"/>
              </p:cNvSpPr>
              <p:nvPr/>
            </p:nvSpPr>
            <p:spPr>
              <a:xfrm>
                <a:off x="4581728" y="1635540"/>
                <a:ext cx="7610272" cy="3751540"/>
              </a:xfrm>
              <a:prstGeom prst="rect">
                <a:avLst/>
              </a:prstGeom>
              <a:blipFill>
                <a:blip r:embed="rId3"/>
                <a:stretch>
                  <a:fillRect l="-401" t="-162"/>
                </a:stretch>
              </a:blipFill>
            </p:spPr>
            <p:txBody>
              <a:bodyPr/>
              <a:lstStyle/>
              <a:p>
                <a:r>
                  <a:rPr lang="en-US">
                    <a:noFill/>
                  </a:rPr>
                  <a:t> </a:t>
                </a:r>
              </a:p>
            </p:txBody>
          </p:sp>
        </mc:Fallback>
      </mc:AlternateContent>
      <p:pic>
        <p:nvPicPr>
          <p:cNvPr id="11" name="Picture 2" descr="Bookish | Funny emoji, Smiley, Emoticons emojis">
            <a:extLst>
              <a:ext uri="{FF2B5EF4-FFF2-40B4-BE49-F238E27FC236}">
                <a16:creationId xmlns:a16="http://schemas.microsoft.com/office/drawing/2014/main" id="{04F4D02E-320E-46DC-AF49-FDFA540A23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74515" y="743862"/>
            <a:ext cx="1606063" cy="160606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BFEC509-8AD3-417E-BA3F-348C26640D7E}"/>
              </a:ext>
            </a:extLst>
          </p:cNvPr>
          <p:cNvSpPr txBox="1"/>
          <p:nvPr/>
        </p:nvSpPr>
        <p:spPr>
          <a:xfrm>
            <a:off x="5627802" y="3002437"/>
            <a:ext cx="65" cy="276999"/>
          </a:xfrm>
          <a:prstGeom prst="rect">
            <a:avLst/>
          </a:prstGeom>
          <a:noFill/>
        </p:spPr>
        <p:txBody>
          <a:bodyPr wrap="square" lIns="0" tIns="0" rIns="0" bIns="0" rtlCol="0">
            <a:spAutoFit/>
          </a:bodyPr>
          <a:lstStyle/>
          <a:p>
            <a:endParaRPr lang="en-US" dirty="0"/>
          </a:p>
        </p:txBody>
      </p:sp>
    </p:spTree>
    <p:extLst>
      <p:ext uri="{BB962C8B-B14F-4D97-AF65-F5344CB8AC3E}">
        <p14:creationId xmlns:p14="http://schemas.microsoft.com/office/powerpoint/2010/main" val="2080490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D375D62-6106-4D1B-8553-26D76AADB88F}"/>
              </a:ext>
            </a:extLst>
          </p:cNvPr>
          <p:cNvSpPr txBox="1"/>
          <p:nvPr/>
        </p:nvSpPr>
        <p:spPr>
          <a:xfrm>
            <a:off x="6265569" y="140971"/>
            <a:ext cx="4206601" cy="369332"/>
          </a:xfrm>
          <a:prstGeom prst="rect">
            <a:avLst/>
          </a:prstGeom>
          <a:noFill/>
        </p:spPr>
        <p:txBody>
          <a:bodyPr wrap="none" rtlCol="0">
            <a:spAutoFit/>
          </a:bodyPr>
          <a:lstStyle/>
          <a:p>
            <a:pPr algn="ctr"/>
            <a:r>
              <a:rPr lang="ro-RO" b="1" i="1" dirty="0">
                <a:latin typeface="Palatino Linotype" panose="02040502050505030304" pitchFamily="18" charset="0"/>
                <a:cs typeface="Times New Roman" panose="02020603050405020304" pitchFamily="18" charset="0"/>
              </a:rPr>
              <a:t>Modelarea bazată pe ecuații: Aplicații.</a:t>
            </a:r>
            <a:endParaRPr lang="en-US" i="1" dirty="0">
              <a:latin typeface="Palatino Linotype" panose="02040502050505030304" pitchFamily="18" charset="0"/>
              <a:cs typeface="Times New Roman" panose="02020603050405020304" pitchFamily="18" charset="0"/>
            </a:endParaRPr>
          </a:p>
        </p:txBody>
      </p:sp>
      <p:sp>
        <p:nvSpPr>
          <p:cNvPr id="8" name="Footer Placeholder 4">
            <a:extLst>
              <a:ext uri="{FF2B5EF4-FFF2-40B4-BE49-F238E27FC236}">
                <a16:creationId xmlns:a16="http://schemas.microsoft.com/office/drawing/2014/main" id="{DA16CBE8-3637-48EE-8BB0-F294F03AAE46}"/>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1026" name="Picture 2" descr="Coins and a dollar bill on a table">
            <a:extLst>
              <a:ext uri="{FF2B5EF4-FFF2-40B4-BE49-F238E27FC236}">
                <a16:creationId xmlns:a16="http://schemas.microsoft.com/office/drawing/2014/main" id="{1D2DFF15-F561-45FA-9E05-0129D1A40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144" y="2456307"/>
            <a:ext cx="3373951" cy="224367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a:bodyPr>
          <a:lstStyle/>
          <a:p>
            <a:r>
              <a:rPr lang="en-US" sz="3200" dirty="0">
                <a:solidFill>
                  <a:srgbClr val="002060"/>
                </a:solidFill>
                <a:latin typeface="Times New Roman" panose="02020603050405020304" pitchFamily="18" charset="0"/>
                <a:cs typeface="Times New Roman" panose="02020603050405020304" pitchFamily="18" charset="0"/>
              </a:rPr>
              <a:t>Probleme</a:t>
            </a:r>
          </a:p>
        </p:txBody>
      </p:sp>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E6A76D59-EDB6-4CFC-83D0-4E1253CC0BE6}"/>
                  </a:ext>
                </a:extLst>
              </p:cNvPr>
              <p:cNvSpPr txBox="1"/>
              <p:nvPr/>
            </p:nvSpPr>
            <p:spPr>
              <a:xfrm>
                <a:off x="4581728" y="909636"/>
                <a:ext cx="7610272" cy="2677656"/>
              </a:xfrm>
              <a:prstGeom prst="rect">
                <a:avLst/>
              </a:prstGeom>
              <a:noFill/>
            </p:spPr>
            <p:txBody>
              <a:bodyPr wrap="square">
                <a:spAutoFit/>
              </a:bodyPr>
              <a:lstStyle/>
              <a:p>
                <a:pPr algn="just"/>
                <a:r>
                  <a:rPr lang="en-US" altLang="en-US" sz="1400" dirty="0">
                    <a:solidFill>
                      <a:srgbClr val="002060"/>
                    </a:solidFill>
                    <a:latin typeface="Palatino Linotype" panose="02040502050505030304" pitchFamily="18" charset="0"/>
                  </a:rPr>
                  <a:t>Rezolvare:</a:t>
                </a:r>
                <a:endParaRPr lang="ro-RO" altLang="en-US" sz="1400" dirty="0">
                  <a:solidFill>
                    <a:srgbClr val="002060"/>
                  </a:solidFill>
                  <a:latin typeface="Palatino Linotype" panose="02040502050505030304" pitchFamily="18" charset="0"/>
                </a:endParaRPr>
              </a:p>
              <a:p>
                <a:pPr algn="just"/>
                <a:r>
                  <a:rPr lang="en-US" altLang="en-US" sz="1400" dirty="0">
                    <a:solidFill>
                      <a:srgbClr val="002060"/>
                    </a:solidFill>
                    <a:latin typeface="Palatino Linotype" panose="02040502050505030304" pitchFamily="18" charset="0"/>
                  </a:rPr>
                  <a:t>c)     </a:t>
                </a:r>
                <a:r>
                  <a:rPr lang="ro-RO" altLang="en-US" sz="1400" dirty="0">
                    <a:solidFill>
                      <a:srgbClr val="002060"/>
                    </a:solidFill>
                    <a:latin typeface="Palatino Linotype" panose="02040502050505030304" pitchFamily="18" charset="0"/>
                  </a:rPr>
                  <a:t>Ce fel de decalaj există între venitul de echilibru și venitul </a:t>
                </a:r>
                <a14:m>
                  <m:oMath xmlns:m="http://schemas.openxmlformats.org/officeDocument/2006/math">
                    <m:sSup>
                      <m:sSupPr>
                        <m:ctrlPr>
                          <a:rPr lang="ro-RO" altLang="en-US" sz="1400" i="1" smtClean="0">
                            <a:solidFill>
                              <a:srgbClr val="002060"/>
                            </a:solidFill>
                            <a:latin typeface="Cambria Math" panose="02040503050406030204" pitchFamily="18" charset="0"/>
                          </a:rPr>
                        </m:ctrlPr>
                      </m:sSupPr>
                      <m:e>
                        <m:r>
                          <a:rPr lang="ro-RO" altLang="en-US" sz="1400" b="0" i="1" smtClean="0">
                            <a:solidFill>
                              <a:srgbClr val="002060"/>
                            </a:solidFill>
                            <a:latin typeface="Cambria Math" panose="02040503050406030204" pitchFamily="18" charset="0"/>
                          </a:rPr>
                          <m:t>𝑌</m:t>
                        </m:r>
                      </m:e>
                      <m:sup>
                        <m:r>
                          <a:rPr lang="ro-RO" altLang="en-US" sz="1400" b="0" i="1" smtClean="0">
                            <a:solidFill>
                              <a:srgbClr val="002060"/>
                            </a:solidFill>
                            <a:latin typeface="Cambria Math" panose="02040503050406030204" pitchFamily="18" charset="0"/>
                          </a:rPr>
                          <m:t>∗</m:t>
                        </m:r>
                      </m:sup>
                    </m:sSup>
                    <m:r>
                      <a:rPr lang="ro-RO" altLang="en-US" sz="1400" b="0" i="1" smtClean="0">
                        <a:solidFill>
                          <a:srgbClr val="002060"/>
                        </a:solidFill>
                        <a:latin typeface="Cambria Math" panose="02040503050406030204" pitchFamily="18" charset="0"/>
                      </a:rPr>
                      <m:t>=4000</m:t>
                    </m:r>
                  </m:oMath>
                </a14:m>
                <a:r>
                  <a:rPr lang="ro-RO" altLang="en-US" sz="1400" dirty="0">
                    <a:solidFill>
                      <a:srgbClr val="002060"/>
                    </a:solidFill>
                    <a:latin typeface="Palatino Linotype" panose="02040502050505030304" pitchFamily="18" charset="0"/>
                  </a:rPr>
                  <a:t> ? Ce efect va avea acest decalaj asupra cererii și ofertei?</a:t>
                </a:r>
                <a:r>
                  <a:rPr lang="en-US" altLang="en-US" sz="1400" dirty="0">
                    <a:solidFill>
                      <a:srgbClr val="002060"/>
                    </a:solidFill>
                    <a:latin typeface="Palatino Linotype" panose="02040502050505030304" pitchFamily="18" charset="0"/>
                  </a:rPr>
                  <a:t>;</a:t>
                </a:r>
                <a:endParaRPr lang="ro-RO" altLang="en-US" sz="140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sSup>
                        <m:sSupPr>
                          <m:ctrlPr>
                            <a:rPr lang="en-US" altLang="en-US" sz="1400" b="0" i="1" smtClean="0">
                              <a:solidFill>
                                <a:srgbClr val="002060"/>
                              </a:solidFill>
                              <a:latin typeface="Cambria Math" panose="02040503050406030204" pitchFamily="18" charset="0"/>
                            </a:rPr>
                          </m:ctrlPr>
                        </m:sSupPr>
                        <m:e>
                          <m:r>
                            <a:rPr lang="en-US" altLang="en-US" sz="1400" b="0" i="1" smtClean="0">
                              <a:solidFill>
                                <a:srgbClr val="002060"/>
                              </a:solidFill>
                              <a:latin typeface="Cambria Math" panose="02040503050406030204" pitchFamily="18" charset="0"/>
                            </a:rPr>
                            <m:t>𝑌</m:t>
                          </m:r>
                        </m:e>
                        <m:sup>
                          <m:r>
                            <a:rPr lang="en-US" altLang="en-US" sz="1400" b="0" i="1" smtClean="0">
                              <a:solidFill>
                                <a:srgbClr val="002060"/>
                              </a:solidFill>
                              <a:latin typeface="Cambria Math" panose="02040503050406030204" pitchFamily="18" charset="0"/>
                            </a:rPr>
                            <m:t>𝑒</m:t>
                          </m:r>
                        </m:sup>
                      </m:sSup>
                      <m:r>
                        <a:rPr lang="en-US" altLang="en-US" sz="1400" b="0" i="1" smtClean="0">
                          <a:solidFill>
                            <a:srgbClr val="002060"/>
                          </a:solidFill>
                          <a:latin typeface="Cambria Math" panose="02040503050406030204" pitchFamily="18" charset="0"/>
                        </a:rPr>
                        <m:t>=1346,1</m:t>
                      </m:r>
                    </m:oMath>
                  </m:oMathPara>
                </a14:m>
                <a:endParaRPr lang="en-US" altLang="en-US" sz="1400" b="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sSup>
                        <m:sSupPr>
                          <m:ctrlPr>
                            <a:rPr lang="en-US" altLang="en-US" sz="1400" b="0" i="1" smtClean="0">
                              <a:solidFill>
                                <a:srgbClr val="002060"/>
                              </a:solidFill>
                              <a:latin typeface="Cambria Math" panose="02040503050406030204" pitchFamily="18" charset="0"/>
                            </a:rPr>
                          </m:ctrlPr>
                        </m:sSupPr>
                        <m:e>
                          <m:r>
                            <a:rPr lang="en-US" altLang="en-US" sz="1400" b="0" i="1" smtClean="0">
                              <a:solidFill>
                                <a:srgbClr val="002060"/>
                              </a:solidFill>
                              <a:latin typeface="Cambria Math" panose="02040503050406030204" pitchFamily="18" charset="0"/>
                            </a:rPr>
                            <m:t>𝑌</m:t>
                          </m:r>
                        </m:e>
                        <m:sup>
                          <m:r>
                            <a:rPr lang="en-US" altLang="en-US" sz="1400" b="0" i="1" smtClean="0">
                              <a:solidFill>
                                <a:srgbClr val="002060"/>
                              </a:solidFill>
                              <a:latin typeface="Cambria Math" panose="02040503050406030204" pitchFamily="18" charset="0"/>
                            </a:rPr>
                            <m:t>∗</m:t>
                          </m:r>
                        </m:sup>
                      </m:sSup>
                      <m:r>
                        <a:rPr lang="en-US" altLang="en-US" sz="1400" b="0" i="1" smtClean="0">
                          <a:solidFill>
                            <a:srgbClr val="002060"/>
                          </a:solidFill>
                          <a:latin typeface="Cambria Math" panose="02040503050406030204" pitchFamily="18" charset="0"/>
                        </a:rPr>
                        <m:t>=4000</m:t>
                      </m:r>
                    </m:oMath>
                  </m:oMathPara>
                </a14:m>
                <a:endParaRPr lang="ro-RO" altLang="en-US" sz="1400" b="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a:p>
                <a:pPr algn="just"/>
                <a14:m>
                  <m:oMath xmlns:m="http://schemas.openxmlformats.org/officeDocument/2006/math">
                    <m:r>
                      <a:rPr lang="en-US" altLang="en-US" sz="1400" b="0" i="1" smtClean="0">
                        <a:solidFill>
                          <a:srgbClr val="002060"/>
                        </a:solidFill>
                        <a:latin typeface="Cambria Math" panose="02040503050406030204" pitchFamily="18" charset="0"/>
                      </a:rPr>
                      <m:t>⇒</m:t>
                    </m:r>
                  </m:oMath>
                </a14:m>
                <a:r>
                  <a:rPr lang="en-US" altLang="en-US" sz="1400" b="0" dirty="0">
                    <a:solidFill>
                      <a:srgbClr val="002060"/>
                    </a:solidFill>
                    <a:latin typeface="Palatino Linotype" panose="02040502050505030304" pitchFamily="18" charset="0"/>
                  </a:rPr>
                  <a:t> punctul </a:t>
                </a:r>
                <a14:m>
                  <m:oMath xmlns:m="http://schemas.openxmlformats.org/officeDocument/2006/math">
                    <m:sSup>
                      <m:sSupPr>
                        <m:ctrlPr>
                          <a:rPr lang="en-US" sz="1400" i="1">
                            <a:latin typeface="Cambria Math" panose="02040503050406030204" pitchFamily="18" charset="0"/>
                          </a:rPr>
                        </m:ctrlPr>
                      </m:sSupPr>
                      <m:e>
                        <m:r>
                          <a:rPr lang="en-US" sz="1400" i="1">
                            <a:latin typeface="Cambria Math" panose="02040503050406030204" pitchFamily="18" charset="0"/>
                          </a:rPr>
                          <m:t>𝑌</m:t>
                        </m:r>
                      </m:e>
                      <m:sup>
                        <m:r>
                          <a:rPr lang="en-US" sz="1400" i="1">
                            <a:latin typeface="Cambria Math" panose="02040503050406030204" pitchFamily="18" charset="0"/>
                          </a:rPr>
                          <m:t>∗</m:t>
                        </m:r>
                      </m:sup>
                    </m:sSup>
                  </m:oMath>
                </a14:m>
                <a:r>
                  <a:rPr lang="en-US" altLang="en-US" sz="1400" b="0" dirty="0">
                    <a:solidFill>
                      <a:srgbClr val="002060"/>
                    </a:solidFill>
                    <a:latin typeface="Palatino Linotype" panose="02040502050505030304" pitchFamily="18" charset="0"/>
                  </a:rPr>
                  <a:t> se situeaz</a:t>
                </a:r>
                <a:r>
                  <a:rPr lang="ro-RO" altLang="en-US" sz="1400" dirty="0">
                    <a:solidFill>
                      <a:srgbClr val="002060"/>
                    </a:solidFill>
                    <a:latin typeface="Palatino Linotype" panose="02040502050505030304" pitchFamily="18" charset="0"/>
                  </a:rPr>
                  <a:t>ă în semiplanul din dreapta lui </a:t>
                </a:r>
                <a14:m>
                  <m:oMath xmlns:m="http://schemas.openxmlformats.org/officeDocument/2006/math">
                    <m:sSup>
                      <m:sSupPr>
                        <m:ctrlPr>
                          <a:rPr lang="en-US" sz="1400" i="1">
                            <a:latin typeface="Cambria Math" panose="02040503050406030204" pitchFamily="18" charset="0"/>
                          </a:rPr>
                        </m:ctrlPr>
                      </m:sSupPr>
                      <m:e>
                        <m:r>
                          <a:rPr lang="en-US" sz="1400" i="1">
                            <a:latin typeface="Cambria Math" panose="02040503050406030204" pitchFamily="18" charset="0"/>
                          </a:rPr>
                          <m:t>𝑌</m:t>
                        </m:r>
                      </m:e>
                      <m:sup>
                        <m:r>
                          <a:rPr lang="ro-RO" sz="1400" b="0" i="1" smtClean="0">
                            <a:latin typeface="Cambria Math" panose="02040503050406030204" pitchFamily="18" charset="0"/>
                          </a:rPr>
                          <m:t>𝑒</m:t>
                        </m:r>
                      </m:sup>
                    </m:sSup>
                    <m:r>
                      <a:rPr lang="ro-RO" sz="1400" b="0" i="1" smtClean="0">
                        <a:latin typeface="Cambria Math" panose="02040503050406030204" pitchFamily="18" charset="0"/>
                      </a:rPr>
                      <m:t>⇒</m:t>
                    </m:r>
                  </m:oMath>
                </a14:m>
                <a:r>
                  <a:rPr lang="en-US" altLang="en-US" sz="1400" b="0" dirty="0">
                    <a:solidFill>
                      <a:srgbClr val="002060"/>
                    </a:solidFill>
                    <a:latin typeface="Palatino Linotype" panose="02040502050505030304" pitchFamily="18" charset="0"/>
                  </a:rPr>
                  <a:t> decalaj recesionist</a:t>
                </a:r>
                <a:r>
                  <a:rPr lang="ro-RO" altLang="en-US" sz="1400" b="0" dirty="0">
                    <a:solidFill>
                      <a:srgbClr val="002060"/>
                    </a:solidFill>
                    <a:latin typeface="Palatino Linotype" panose="02040502050505030304" pitchFamily="18" charset="0"/>
                  </a:rPr>
                  <a:t> (cererea </a:t>
                </a:r>
                <a:r>
                  <a:rPr lang="en-US" altLang="en-US" sz="1400" b="0" dirty="0">
                    <a:solidFill>
                      <a:srgbClr val="002060"/>
                    </a:solidFill>
                    <a:latin typeface="Palatino Linotype" panose="02040502050505030304" pitchFamily="18" charset="0"/>
                  </a:rPr>
                  <a:t>&lt; </a:t>
                </a:r>
                <a:r>
                  <a:rPr lang="ro-RO" altLang="en-US" sz="1400" b="0" dirty="0">
                    <a:solidFill>
                      <a:srgbClr val="002060"/>
                    </a:solidFill>
                    <a:latin typeface="Palatino Linotype" panose="02040502050505030304" pitchFamily="18" charset="0"/>
                  </a:rPr>
                  <a:t>o</a:t>
                </a:r>
                <a:r>
                  <a:rPr lang="en-US" altLang="en-US" sz="1400" b="0" dirty="0">
                    <a:solidFill>
                      <a:srgbClr val="002060"/>
                    </a:solidFill>
                    <a:latin typeface="Palatino Linotype" panose="02040502050505030304" pitchFamily="18" charset="0"/>
                  </a:rPr>
                  <a:t>ferta) </a:t>
                </a:r>
                <a14:m>
                  <m:oMath xmlns:m="http://schemas.openxmlformats.org/officeDocument/2006/math">
                    <m:r>
                      <a:rPr lang="ro-RO" sz="1400" i="1">
                        <a:latin typeface="Cambria Math" panose="02040503050406030204" pitchFamily="18" charset="0"/>
                      </a:rPr>
                      <m:t>⇒</m:t>
                    </m:r>
                  </m:oMath>
                </a14:m>
                <a:r>
                  <a:rPr lang="en-US" altLang="en-US" sz="1400" b="0" dirty="0">
                    <a:solidFill>
                      <a:srgbClr val="002060"/>
                    </a:solidFill>
                    <a:latin typeface="Palatino Linotype" panose="02040502050505030304" pitchFamily="18" charset="0"/>
                  </a:rPr>
                  <a:t> exist</a:t>
                </a:r>
                <a:r>
                  <a:rPr lang="ro-RO" altLang="en-US" sz="1400" b="0" dirty="0">
                    <a:solidFill>
                      <a:srgbClr val="002060"/>
                    </a:solidFill>
                    <a:latin typeface="Palatino Linotype" panose="02040502050505030304" pitchFamily="18" charset="0"/>
                  </a:rPr>
                  <a:t>ă stocuri </a:t>
                </a:r>
                <a14:m>
                  <m:oMath xmlns:m="http://schemas.openxmlformats.org/officeDocument/2006/math">
                    <m:r>
                      <a:rPr lang="ro-RO" sz="1400" i="1">
                        <a:latin typeface="Cambria Math" panose="02040503050406030204" pitchFamily="18" charset="0"/>
                      </a:rPr>
                      <m:t>⇒</m:t>
                    </m:r>
                  </m:oMath>
                </a14:m>
                <a:r>
                  <a:rPr lang="ro-RO" altLang="en-US" sz="1400" b="0" dirty="0">
                    <a:solidFill>
                      <a:srgbClr val="002060"/>
                    </a:solidFill>
                    <a:latin typeface="Palatino Linotype" panose="02040502050505030304" pitchFamily="18" charset="0"/>
                  </a:rPr>
                  <a:t> firmele își scad sau își suprimă producția până când vând stocurile </a:t>
                </a:r>
                <a14:m>
                  <m:oMath xmlns:m="http://schemas.openxmlformats.org/officeDocument/2006/math">
                    <m:r>
                      <a:rPr lang="ro-RO" sz="1400" i="1">
                        <a:latin typeface="Cambria Math" panose="02040503050406030204" pitchFamily="18" charset="0"/>
                      </a:rPr>
                      <m:t>⇒</m:t>
                    </m:r>
                  </m:oMath>
                </a14:m>
                <a:r>
                  <a:rPr lang="ro-RO" altLang="en-US" sz="1400" b="0" dirty="0">
                    <a:solidFill>
                      <a:srgbClr val="002060"/>
                    </a:solidFill>
                    <a:latin typeface="Palatino Linotype" panose="02040502050505030304" pitchFamily="18" charset="0"/>
                  </a:rPr>
                  <a:t> disponibilizarea forței de muncă </a:t>
                </a:r>
                <a14:m>
                  <m:oMath xmlns:m="http://schemas.openxmlformats.org/officeDocument/2006/math">
                    <m:r>
                      <a:rPr lang="ro-RO" sz="1400" i="1">
                        <a:latin typeface="Cambria Math" panose="02040503050406030204" pitchFamily="18" charset="0"/>
                      </a:rPr>
                      <m:t>⇒</m:t>
                    </m:r>
                  </m:oMath>
                </a14:m>
                <a:r>
                  <a:rPr lang="ro-RO" altLang="en-US" sz="1400" b="0" dirty="0">
                    <a:solidFill>
                      <a:srgbClr val="002060"/>
                    </a:solidFill>
                    <a:latin typeface="Palatino Linotype" panose="02040502050505030304" pitchFamily="18" charset="0"/>
                  </a:rPr>
                  <a:t> șomaj </a:t>
                </a:r>
                <a14:m>
                  <m:oMath xmlns:m="http://schemas.openxmlformats.org/officeDocument/2006/math">
                    <m:r>
                      <a:rPr lang="ro-RO" sz="1400" i="1">
                        <a:latin typeface="Cambria Math" panose="02040503050406030204" pitchFamily="18" charset="0"/>
                      </a:rPr>
                      <m:t>⇒</m:t>
                    </m:r>
                  </m:oMath>
                </a14:m>
                <a:r>
                  <a:rPr lang="ro-RO" altLang="en-US" sz="1400" b="0" dirty="0">
                    <a:solidFill>
                      <a:srgbClr val="002060"/>
                    </a:solidFill>
                    <a:latin typeface="Palatino Linotype" panose="02040502050505030304" pitchFamily="18" charset="0"/>
                  </a:rPr>
                  <a:t> pe piața bunurilor și serviciilor cererea scade </a:t>
                </a:r>
                <a14:m>
                  <m:oMath xmlns:m="http://schemas.openxmlformats.org/officeDocument/2006/math">
                    <m:r>
                      <a:rPr lang="ro-RO" sz="1400" i="1">
                        <a:latin typeface="Cambria Math" panose="02040503050406030204" pitchFamily="18" charset="0"/>
                      </a:rPr>
                      <m:t>⇒</m:t>
                    </m:r>
                  </m:oMath>
                </a14:m>
                <a:r>
                  <a:rPr lang="ro-RO" altLang="en-US" sz="1400" b="0" dirty="0">
                    <a:solidFill>
                      <a:srgbClr val="002060"/>
                    </a:solidFill>
                    <a:latin typeface="Palatino Linotype" panose="02040502050505030304" pitchFamily="18" charset="0"/>
                  </a:rPr>
                  <a:t> firmele își restrând activitatea </a:t>
                </a:r>
                <a14:m>
                  <m:oMath xmlns:m="http://schemas.openxmlformats.org/officeDocument/2006/math">
                    <m:r>
                      <a:rPr lang="ro-RO" sz="1400" i="1">
                        <a:latin typeface="Cambria Math" panose="02040503050406030204" pitchFamily="18" charset="0"/>
                      </a:rPr>
                      <m:t>⇒</m:t>
                    </m:r>
                  </m:oMath>
                </a14:m>
                <a:r>
                  <a:rPr lang="ro-RO" altLang="en-US" sz="1400" b="0" dirty="0">
                    <a:solidFill>
                      <a:srgbClr val="002060"/>
                    </a:solidFill>
                    <a:latin typeface="Palatino Linotype" panose="02040502050505030304" pitchFamily="18" charset="0"/>
                  </a:rPr>
                  <a:t> șomajul crește în continuare </a:t>
                </a:r>
                <a14:m>
                  <m:oMath xmlns:m="http://schemas.openxmlformats.org/officeDocument/2006/math">
                    <m:r>
                      <a:rPr lang="ro-RO" sz="1400" i="1">
                        <a:latin typeface="Cambria Math" panose="02040503050406030204" pitchFamily="18" charset="0"/>
                      </a:rPr>
                      <m:t>⇒</m:t>
                    </m:r>
                  </m:oMath>
                </a14:m>
                <a:r>
                  <a:rPr lang="ro-RO" altLang="en-US" sz="1400" b="0" dirty="0">
                    <a:solidFill>
                      <a:srgbClr val="002060"/>
                    </a:solidFill>
                    <a:latin typeface="Palatino Linotype" panose="02040502050505030304" pitchFamily="18" charset="0"/>
                  </a:rPr>
                  <a:t> cererea scade până când se atinge punctul de echilibru.</a:t>
                </a:r>
                <a:endParaRPr lang="en-US" altLang="en-US" sz="1400" b="0" dirty="0">
                  <a:solidFill>
                    <a:srgbClr val="002060"/>
                  </a:solidFill>
                  <a:latin typeface="Palatino Linotype" panose="02040502050505030304" pitchFamily="18" charset="0"/>
                </a:endParaRPr>
              </a:p>
            </p:txBody>
          </p:sp>
        </mc:Choice>
        <mc:Fallback>
          <p:sp>
            <p:nvSpPr>
              <p:cNvPr id="9" name="TextBox 8">
                <a:extLst>
                  <a:ext uri="{FF2B5EF4-FFF2-40B4-BE49-F238E27FC236}">
                    <a16:creationId xmlns:a16="http://schemas.microsoft.com/office/drawing/2014/main" id="{E6A76D59-EDB6-4CFC-83D0-4E1253CC0BE6}"/>
                  </a:ext>
                </a:extLst>
              </p:cNvPr>
              <p:cNvSpPr txBox="1">
                <a:spLocks noRot="1" noChangeAspect="1" noMove="1" noResize="1" noEditPoints="1" noAdjustHandles="1" noChangeArrowheads="1" noChangeShapeType="1" noTextEdit="1"/>
              </p:cNvSpPr>
              <p:nvPr/>
            </p:nvSpPr>
            <p:spPr>
              <a:xfrm>
                <a:off x="4581728" y="909636"/>
                <a:ext cx="7610272" cy="2677656"/>
              </a:xfrm>
              <a:prstGeom prst="rect">
                <a:avLst/>
              </a:prstGeom>
              <a:blipFill>
                <a:blip r:embed="rId3"/>
                <a:stretch>
                  <a:fillRect l="-240" t="-456" r="-240" b="-1595"/>
                </a:stretch>
              </a:blipFill>
            </p:spPr>
            <p:txBody>
              <a:bodyPr/>
              <a:lstStyle/>
              <a:p>
                <a:r>
                  <a:rPr lang="en-US">
                    <a:noFill/>
                  </a:rPr>
                  <a:t> </a:t>
                </a:r>
              </a:p>
            </p:txBody>
          </p:sp>
        </mc:Fallback>
      </mc:AlternateContent>
      <p:pic>
        <p:nvPicPr>
          <p:cNvPr id="11" name="Picture 2" descr="Bookish | Funny emoji, Smiley, Emoticons emojis">
            <a:extLst>
              <a:ext uri="{FF2B5EF4-FFF2-40B4-BE49-F238E27FC236}">
                <a16:creationId xmlns:a16="http://schemas.microsoft.com/office/drawing/2014/main" id="{04F4D02E-320E-46DC-AF49-FDFA540A23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74515" y="743862"/>
            <a:ext cx="1606063" cy="160606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BFEC509-8AD3-417E-BA3F-348C26640D7E}"/>
              </a:ext>
            </a:extLst>
          </p:cNvPr>
          <p:cNvSpPr txBox="1"/>
          <p:nvPr/>
        </p:nvSpPr>
        <p:spPr>
          <a:xfrm>
            <a:off x="5627802" y="3002437"/>
            <a:ext cx="65" cy="276999"/>
          </a:xfrm>
          <a:prstGeom prst="rect">
            <a:avLst/>
          </a:prstGeom>
          <a:noFill/>
        </p:spPr>
        <p:txBody>
          <a:bodyPr wrap="square" lIns="0" tIns="0" rIns="0" bIns="0" rtlCol="0">
            <a:spAutoFit/>
          </a:bodyPr>
          <a:lstStyle/>
          <a:p>
            <a:endParaRPr lang="en-US" dirty="0"/>
          </a:p>
        </p:txBody>
      </p:sp>
      <p:cxnSp>
        <p:nvCxnSpPr>
          <p:cNvPr id="5" name="Straight Connector 4">
            <a:extLst>
              <a:ext uri="{FF2B5EF4-FFF2-40B4-BE49-F238E27FC236}">
                <a16:creationId xmlns:a16="http://schemas.microsoft.com/office/drawing/2014/main" id="{3A376508-F95B-4146-B320-BE8755B359B0}"/>
              </a:ext>
            </a:extLst>
          </p:cNvPr>
          <p:cNvCxnSpPr>
            <a:cxnSpLocks/>
          </p:cNvCxnSpPr>
          <p:nvPr/>
        </p:nvCxnSpPr>
        <p:spPr>
          <a:xfrm>
            <a:off x="8946037" y="1506380"/>
            <a:ext cx="0" cy="648093"/>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8D2F8B07-5E1D-45EA-9A5D-969F4D04F935}"/>
                  </a:ext>
                </a:extLst>
              </p:cNvPr>
              <p:cNvSpPr txBox="1"/>
              <p:nvPr/>
            </p:nvSpPr>
            <p:spPr>
              <a:xfrm>
                <a:off x="8946037" y="1616443"/>
                <a:ext cx="1253765" cy="307777"/>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 </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𝑌</m:t>
                          </m:r>
                        </m:e>
                        <m:sup>
                          <m:r>
                            <a:rPr lang="en-US" sz="1400" b="0" i="1" smtClean="0">
                              <a:latin typeface="Cambria Math" panose="02040503050406030204" pitchFamily="18" charset="0"/>
                            </a:rPr>
                            <m:t>𝑒</m:t>
                          </m:r>
                        </m:sup>
                      </m:sSup>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𝑌</m:t>
                          </m:r>
                        </m:e>
                        <m:sup>
                          <m:r>
                            <a:rPr lang="en-US" sz="1400" b="0" i="1" smtClean="0">
                              <a:latin typeface="Cambria Math" panose="02040503050406030204" pitchFamily="18" charset="0"/>
                            </a:rPr>
                            <m:t>∗</m:t>
                          </m:r>
                        </m:sup>
                      </m:sSup>
                      <m:r>
                        <a:rPr lang="en-US" sz="1400" b="0" i="1" smtClean="0">
                          <a:latin typeface="Cambria Math" panose="02040503050406030204" pitchFamily="18" charset="0"/>
                        </a:rPr>
                        <m:t>⇒</m:t>
                      </m:r>
                    </m:oMath>
                  </m:oMathPara>
                </a14:m>
                <a:endParaRPr lang="en-US" sz="1400" dirty="0"/>
              </a:p>
            </p:txBody>
          </p:sp>
        </mc:Choice>
        <mc:Fallback>
          <p:sp>
            <p:nvSpPr>
              <p:cNvPr id="12" name="TextBox 11">
                <a:extLst>
                  <a:ext uri="{FF2B5EF4-FFF2-40B4-BE49-F238E27FC236}">
                    <a16:creationId xmlns:a16="http://schemas.microsoft.com/office/drawing/2014/main" id="{8D2F8B07-5E1D-45EA-9A5D-969F4D04F935}"/>
                  </a:ext>
                </a:extLst>
              </p:cNvPr>
              <p:cNvSpPr txBox="1">
                <a:spLocks noRot="1" noChangeAspect="1" noMove="1" noResize="1" noEditPoints="1" noAdjustHandles="1" noChangeArrowheads="1" noChangeShapeType="1" noTextEdit="1"/>
              </p:cNvSpPr>
              <p:nvPr/>
            </p:nvSpPr>
            <p:spPr>
              <a:xfrm>
                <a:off x="8946037" y="1616443"/>
                <a:ext cx="1253765" cy="307777"/>
              </a:xfrm>
              <a:prstGeom prst="rect">
                <a:avLst/>
              </a:prstGeom>
              <a:blipFill>
                <a:blip r:embed="rId5"/>
                <a:stretch>
                  <a:fillRect/>
                </a:stretch>
              </a:blipFill>
            </p:spPr>
            <p:txBody>
              <a:bodyPr/>
              <a:lstStyle/>
              <a:p>
                <a:r>
                  <a:rPr lang="en-US">
                    <a:noFill/>
                  </a:rPr>
                  <a:t> </a:t>
                </a:r>
              </a:p>
            </p:txBody>
          </p:sp>
        </mc:Fallback>
      </mc:AlternateContent>
      <p:pic>
        <p:nvPicPr>
          <p:cNvPr id="14" name="Picture 13">
            <a:extLst>
              <a:ext uri="{FF2B5EF4-FFF2-40B4-BE49-F238E27FC236}">
                <a16:creationId xmlns:a16="http://schemas.microsoft.com/office/drawing/2014/main" id="{7AD69F32-AA7B-4C15-8390-119002E542A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96000" y="3584528"/>
            <a:ext cx="4200525" cy="3028950"/>
          </a:xfrm>
          <a:prstGeom prst="rect">
            <a:avLst/>
          </a:prstGeom>
        </p:spPr>
      </p:pic>
    </p:spTree>
    <p:extLst>
      <p:ext uri="{BB962C8B-B14F-4D97-AF65-F5344CB8AC3E}">
        <p14:creationId xmlns:p14="http://schemas.microsoft.com/office/powerpoint/2010/main" val="3424507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en-US" dirty="0">
                <a:latin typeface="Palatino Linotype" panose="02040502050505030304" pitchFamily="18" charset="0"/>
              </a:rPr>
              <a:t>Modelarea bazat</a:t>
            </a:r>
            <a:r>
              <a:rPr lang="ro-RO" dirty="0">
                <a:latin typeface="Palatino Linotype" panose="02040502050505030304" pitchFamily="18" charset="0"/>
              </a:rPr>
              <a:t>ă pe ecuații</a:t>
            </a:r>
            <a:endParaRPr lang="en-US" dirty="0">
              <a:latin typeface="Palatino Linotype" panose="02040502050505030304" pitchFamily="18" charset="0"/>
            </a:endParaRPr>
          </a:p>
        </p:txBody>
      </p:sp>
      <p:sp>
        <p:nvSpPr>
          <p:cNvPr id="3" name="Content Placeholder 2">
            <a:extLst>
              <a:ext uri="{FF2B5EF4-FFF2-40B4-BE49-F238E27FC236}">
                <a16:creationId xmlns:a16="http://schemas.microsoft.com/office/drawing/2014/main" id="{436E5CE1-4130-4A08-B691-D65C87E08BA2}"/>
              </a:ext>
            </a:extLst>
          </p:cNvPr>
          <p:cNvSpPr>
            <a:spLocks noGrp="1"/>
          </p:cNvSpPr>
          <p:nvPr>
            <p:ph idx="1"/>
          </p:nvPr>
        </p:nvSpPr>
        <p:spPr/>
        <p:txBody>
          <a:bodyPr/>
          <a:lstStyle/>
          <a:p>
            <a:r>
              <a:rPr lang="ro-RO" dirty="0"/>
              <a:t>Modelarea matematică vs economică</a:t>
            </a:r>
          </a:p>
          <a:p>
            <a:r>
              <a:rPr lang="ro-RO" dirty="0"/>
              <a:t>Curba Lorenz și Coeficientul Gini</a:t>
            </a:r>
          </a:p>
          <a:p>
            <a:r>
              <a:rPr lang="ro-RO" dirty="0"/>
              <a:t>Modelul de determinare a venitului de echilibru</a:t>
            </a:r>
          </a:p>
          <a:p>
            <a:r>
              <a:rPr lang="ro-RO" dirty="0"/>
              <a:t>Mecanismul multiplicator Keynes</a:t>
            </a:r>
          </a:p>
          <a:p>
            <a:endParaRPr lang="en-US" dirty="0"/>
          </a:p>
        </p:txBody>
      </p:sp>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spTree>
    <p:extLst>
      <p:ext uri="{BB962C8B-B14F-4D97-AF65-F5344CB8AC3E}">
        <p14:creationId xmlns:p14="http://schemas.microsoft.com/office/powerpoint/2010/main" val="3471313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D375D62-6106-4D1B-8553-26D76AADB88F}"/>
              </a:ext>
            </a:extLst>
          </p:cNvPr>
          <p:cNvSpPr txBox="1"/>
          <p:nvPr/>
        </p:nvSpPr>
        <p:spPr>
          <a:xfrm>
            <a:off x="6265569" y="140971"/>
            <a:ext cx="4206601" cy="369332"/>
          </a:xfrm>
          <a:prstGeom prst="rect">
            <a:avLst/>
          </a:prstGeom>
          <a:noFill/>
        </p:spPr>
        <p:txBody>
          <a:bodyPr wrap="none" rtlCol="0">
            <a:spAutoFit/>
          </a:bodyPr>
          <a:lstStyle/>
          <a:p>
            <a:pPr algn="ctr"/>
            <a:r>
              <a:rPr lang="ro-RO" b="1" i="1" dirty="0">
                <a:latin typeface="Palatino Linotype" panose="02040502050505030304" pitchFamily="18" charset="0"/>
                <a:cs typeface="Times New Roman" panose="02020603050405020304" pitchFamily="18" charset="0"/>
              </a:rPr>
              <a:t>Modelarea bazată pe ecuații: Aplicații.</a:t>
            </a:r>
            <a:endParaRPr lang="en-US" i="1" dirty="0">
              <a:latin typeface="Palatino Linotype" panose="02040502050505030304" pitchFamily="18" charset="0"/>
              <a:cs typeface="Times New Roman" panose="02020603050405020304" pitchFamily="18" charset="0"/>
            </a:endParaRPr>
          </a:p>
        </p:txBody>
      </p:sp>
      <p:sp>
        <p:nvSpPr>
          <p:cNvPr id="8" name="Footer Placeholder 4">
            <a:extLst>
              <a:ext uri="{FF2B5EF4-FFF2-40B4-BE49-F238E27FC236}">
                <a16:creationId xmlns:a16="http://schemas.microsoft.com/office/drawing/2014/main" id="{DA16CBE8-3637-48EE-8BB0-F294F03AAE46}"/>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1026" name="Picture 2" descr="Coins and a dollar bill on a table">
            <a:extLst>
              <a:ext uri="{FF2B5EF4-FFF2-40B4-BE49-F238E27FC236}">
                <a16:creationId xmlns:a16="http://schemas.microsoft.com/office/drawing/2014/main" id="{1D2DFF15-F561-45FA-9E05-0129D1A40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144" y="2456307"/>
            <a:ext cx="3373951" cy="224367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a:bodyPr>
          <a:lstStyle/>
          <a:p>
            <a:r>
              <a:rPr lang="en-US" sz="3200" dirty="0">
                <a:solidFill>
                  <a:srgbClr val="002060"/>
                </a:solidFill>
                <a:latin typeface="Times New Roman" panose="02020603050405020304" pitchFamily="18" charset="0"/>
                <a:cs typeface="Times New Roman" panose="02020603050405020304" pitchFamily="18" charset="0"/>
              </a:rPr>
              <a:t>Probleme</a:t>
            </a:r>
          </a:p>
        </p:txBody>
      </p:sp>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E6A76D59-EDB6-4CFC-83D0-4E1253CC0BE6}"/>
                  </a:ext>
                </a:extLst>
              </p:cNvPr>
              <p:cNvSpPr txBox="1"/>
              <p:nvPr/>
            </p:nvSpPr>
            <p:spPr>
              <a:xfrm>
                <a:off x="4581728" y="909636"/>
                <a:ext cx="7610272" cy="4927952"/>
              </a:xfrm>
              <a:prstGeom prst="rect">
                <a:avLst/>
              </a:prstGeom>
              <a:noFill/>
            </p:spPr>
            <p:txBody>
              <a:bodyPr wrap="square">
                <a:spAutoFit/>
              </a:bodyPr>
              <a:lstStyle/>
              <a:p>
                <a:pPr algn="just"/>
                <a:r>
                  <a:rPr lang="en-US" altLang="en-US" sz="1400" dirty="0">
                    <a:solidFill>
                      <a:srgbClr val="002060"/>
                    </a:solidFill>
                    <a:latin typeface="Palatino Linotype" panose="02040502050505030304" pitchFamily="18" charset="0"/>
                  </a:rPr>
                  <a:t>Rezolvare:</a:t>
                </a:r>
                <a:endParaRPr lang="ro-RO" altLang="en-US" sz="1400" dirty="0">
                  <a:solidFill>
                    <a:srgbClr val="002060"/>
                  </a:solidFill>
                  <a:latin typeface="Palatino Linotype" panose="02040502050505030304" pitchFamily="18" charset="0"/>
                </a:endParaRPr>
              </a:p>
              <a:p>
                <a:pPr algn="just"/>
                <a:r>
                  <a:rPr lang="ro-RO" altLang="en-US" sz="1400" dirty="0">
                    <a:solidFill>
                      <a:srgbClr val="002060"/>
                    </a:solidFill>
                    <a:latin typeface="Palatino Linotype" panose="02040502050505030304" pitchFamily="18" charset="0"/>
                  </a:rPr>
                  <a:t>d)   Calculați deficitul bugetar în fiecare dintre cauzele de mai sus </a:t>
                </a:r>
                <a14:m>
                  <m:oMath xmlns:m="http://schemas.openxmlformats.org/officeDocument/2006/math">
                    <m:sSup>
                      <m:sSupPr>
                        <m:ctrlPr>
                          <a:rPr lang="ro-RO" altLang="en-US" sz="1400" i="1">
                            <a:solidFill>
                              <a:srgbClr val="002060"/>
                            </a:solidFill>
                            <a:latin typeface="Cambria Math" panose="02040503050406030204" pitchFamily="18" charset="0"/>
                          </a:rPr>
                        </m:ctrlPr>
                      </m:sSupPr>
                      <m:e>
                        <m:r>
                          <a:rPr lang="ro-RO" altLang="en-US" sz="1400" i="1">
                            <a:solidFill>
                              <a:srgbClr val="002060"/>
                            </a:solidFill>
                            <a:latin typeface="Cambria Math" panose="02040503050406030204" pitchFamily="18" charset="0"/>
                          </a:rPr>
                          <m:t>𝑌</m:t>
                        </m:r>
                      </m:e>
                      <m:sup>
                        <m:r>
                          <a:rPr lang="ro-RO" altLang="en-US" sz="1400" i="1">
                            <a:solidFill>
                              <a:srgbClr val="002060"/>
                            </a:solidFill>
                            <a:latin typeface="Cambria Math" panose="02040503050406030204" pitchFamily="18" charset="0"/>
                          </a:rPr>
                          <m:t>𝑒</m:t>
                        </m:r>
                      </m:sup>
                    </m:sSup>
                  </m:oMath>
                </a14:m>
                <a:r>
                  <a:rPr lang="ro-RO" altLang="en-US" sz="1400" dirty="0">
                    <a:solidFill>
                      <a:srgbClr val="002060"/>
                    </a:solidFill>
                    <a:latin typeface="Palatino Linotype" panose="02040502050505030304" pitchFamily="18" charset="0"/>
                  </a:rPr>
                  <a:t> și </a:t>
                </a:r>
                <a14:m>
                  <m:oMath xmlns:m="http://schemas.openxmlformats.org/officeDocument/2006/math">
                    <m:sSup>
                      <m:sSupPr>
                        <m:ctrlPr>
                          <a:rPr lang="ro-RO" altLang="en-US" sz="1400" i="1">
                            <a:solidFill>
                              <a:srgbClr val="002060"/>
                            </a:solidFill>
                            <a:latin typeface="Cambria Math" panose="02040503050406030204" pitchFamily="18" charset="0"/>
                          </a:rPr>
                        </m:ctrlPr>
                      </m:sSupPr>
                      <m:e>
                        <m:r>
                          <a:rPr lang="ro-RO" altLang="en-US" sz="1400" i="1">
                            <a:solidFill>
                              <a:srgbClr val="002060"/>
                            </a:solidFill>
                            <a:latin typeface="Cambria Math" panose="02040503050406030204" pitchFamily="18" charset="0"/>
                          </a:rPr>
                          <m:t>𝑌</m:t>
                        </m:r>
                      </m:e>
                      <m:sup>
                        <m:r>
                          <a:rPr lang="ro-RO" altLang="en-US" sz="1400" i="1">
                            <a:solidFill>
                              <a:srgbClr val="002060"/>
                            </a:solidFill>
                            <a:latin typeface="Cambria Math" panose="02040503050406030204" pitchFamily="18" charset="0"/>
                          </a:rPr>
                          <m:t>∗</m:t>
                        </m:r>
                      </m:sup>
                    </m:sSup>
                    <m:r>
                      <a:rPr lang="en-US" altLang="en-US" sz="1400">
                        <a:solidFill>
                          <a:srgbClr val="002060"/>
                        </a:solidFill>
                        <a:latin typeface="Cambria Math" panose="02040503050406030204" pitchFamily="18" charset="0"/>
                      </a:rPr>
                      <m:t>;</m:t>
                    </m:r>
                  </m:oMath>
                </a14:m>
                <a:endParaRPr lang="ro-RO" altLang="en-US" sz="1400" dirty="0">
                  <a:solidFill>
                    <a:srgbClr val="002060"/>
                  </a:solidFill>
                  <a:latin typeface="Palatino Linotype" panose="02040502050505030304" pitchFamily="18" charset="0"/>
                </a:endParaRPr>
              </a:p>
              <a:p>
                <a:pPr algn="just"/>
                <a14:m>
                  <m:oMath xmlns:m="http://schemas.openxmlformats.org/officeDocument/2006/math">
                    <m:r>
                      <a:rPr lang="ro-RO" altLang="en-US" sz="1400" i="1" smtClean="0">
                        <a:solidFill>
                          <a:srgbClr val="002060"/>
                        </a:solidFill>
                        <a:latin typeface="Cambria Math" panose="02040503050406030204" pitchFamily="18" charset="0"/>
                        <a:ea typeface="Cambria Math" panose="02040503050406030204" pitchFamily="18" charset="0"/>
                      </a:rPr>
                      <m:t>∆</m:t>
                    </m:r>
                    <m:r>
                      <a:rPr lang="ro-RO" altLang="en-US" sz="1400" b="0" i="1" smtClean="0">
                        <a:solidFill>
                          <a:srgbClr val="002060"/>
                        </a:solidFill>
                        <a:latin typeface="Cambria Math" panose="02040503050406030204" pitchFamily="18" charset="0"/>
                        <a:ea typeface="Cambria Math" panose="02040503050406030204" pitchFamily="18" charset="0"/>
                      </a:rPr>
                      <m:t>𝐵</m:t>
                    </m:r>
                    <m:r>
                      <a:rPr lang="ro-RO" altLang="en-US" sz="1400" b="0" i="1" smtClean="0">
                        <a:solidFill>
                          <a:srgbClr val="002060"/>
                        </a:solidFill>
                        <a:latin typeface="Cambria Math" panose="02040503050406030204" pitchFamily="18" charset="0"/>
                        <a:ea typeface="Cambria Math" panose="02040503050406030204" pitchFamily="18" charset="0"/>
                      </a:rPr>
                      <m:t>=</m:t>
                    </m:r>
                    <m:r>
                      <a:rPr lang="ro-RO" altLang="en-US" sz="1400" b="0" i="1" smtClean="0">
                        <a:solidFill>
                          <a:srgbClr val="002060"/>
                        </a:solidFill>
                        <a:latin typeface="Cambria Math" panose="02040503050406030204" pitchFamily="18" charset="0"/>
                        <a:ea typeface="Cambria Math" panose="02040503050406030204" pitchFamily="18" charset="0"/>
                      </a:rPr>
                      <m:t>𝑇</m:t>
                    </m:r>
                    <m:r>
                      <a:rPr lang="ro-RO" altLang="en-US" sz="1400" b="0" i="1" smtClean="0">
                        <a:solidFill>
                          <a:srgbClr val="002060"/>
                        </a:solidFill>
                        <a:latin typeface="Cambria Math" panose="02040503050406030204" pitchFamily="18" charset="0"/>
                        <a:ea typeface="Cambria Math" panose="02040503050406030204" pitchFamily="18" charset="0"/>
                      </a:rPr>
                      <m:t>−</m:t>
                    </m:r>
                    <m:r>
                      <a:rPr lang="ro-RO" altLang="en-US" sz="1400" b="0" i="1" smtClean="0">
                        <a:solidFill>
                          <a:srgbClr val="002060"/>
                        </a:solidFill>
                        <a:latin typeface="Cambria Math" panose="02040503050406030204" pitchFamily="18" charset="0"/>
                        <a:ea typeface="Cambria Math" panose="02040503050406030204" pitchFamily="18" charset="0"/>
                      </a:rPr>
                      <m:t>𝐺</m:t>
                    </m:r>
                  </m:oMath>
                </a14:m>
                <a:r>
                  <a:rPr lang="ro-RO" altLang="en-US" sz="1400" dirty="0">
                    <a:solidFill>
                      <a:srgbClr val="002060"/>
                    </a:solidFill>
                    <a:latin typeface="Palatino Linotype" panose="02040502050505030304" pitchFamily="18" charset="0"/>
                  </a:rPr>
                  <a:t>  pentru </a:t>
                </a:r>
                <a14:m>
                  <m:oMath xmlns:m="http://schemas.openxmlformats.org/officeDocument/2006/math">
                    <m:sSup>
                      <m:sSupPr>
                        <m:ctrlPr>
                          <a:rPr lang="ro-RO" altLang="en-US" sz="1400" i="1">
                            <a:solidFill>
                              <a:srgbClr val="002060"/>
                            </a:solidFill>
                            <a:latin typeface="Cambria Math" panose="02040503050406030204" pitchFamily="18" charset="0"/>
                          </a:rPr>
                        </m:ctrlPr>
                      </m:sSupPr>
                      <m:e>
                        <m:r>
                          <a:rPr lang="ro-RO" altLang="en-US" sz="1400" b="0" i="1" smtClean="0">
                            <a:solidFill>
                              <a:srgbClr val="002060"/>
                            </a:solidFill>
                            <a:latin typeface="Cambria Math" panose="02040503050406030204" pitchFamily="18" charset="0"/>
                          </a:rPr>
                          <m:t>𝑌</m:t>
                        </m:r>
                        <m:r>
                          <a:rPr lang="ro-RO" altLang="en-US" sz="1400" b="0" i="1" smtClean="0">
                            <a:solidFill>
                              <a:srgbClr val="002060"/>
                            </a:solidFill>
                            <a:latin typeface="Cambria Math" panose="02040503050406030204" pitchFamily="18" charset="0"/>
                          </a:rPr>
                          <m:t>=</m:t>
                        </m:r>
                        <m:r>
                          <a:rPr lang="ro-RO" altLang="en-US" sz="1400" i="1">
                            <a:solidFill>
                              <a:srgbClr val="002060"/>
                            </a:solidFill>
                            <a:latin typeface="Cambria Math" panose="02040503050406030204" pitchFamily="18" charset="0"/>
                          </a:rPr>
                          <m:t>𝑌</m:t>
                        </m:r>
                      </m:e>
                      <m:sup>
                        <m:r>
                          <a:rPr lang="ro-RO" altLang="en-US" sz="1400" i="1">
                            <a:solidFill>
                              <a:srgbClr val="002060"/>
                            </a:solidFill>
                            <a:latin typeface="Cambria Math" panose="02040503050406030204" pitchFamily="18" charset="0"/>
                          </a:rPr>
                          <m:t>𝑒</m:t>
                        </m:r>
                      </m:sup>
                    </m:sSup>
                  </m:oMath>
                </a14:m>
                <a:r>
                  <a:rPr lang="ro-RO" altLang="en-US" sz="1400" dirty="0">
                    <a:solidFill>
                      <a:srgbClr val="002060"/>
                    </a:solidFill>
                    <a:latin typeface="Palatino Linotype" panose="02040502050505030304" pitchFamily="18" charset="0"/>
                  </a:rPr>
                  <a:t> și </a:t>
                </a:r>
                <a14:m>
                  <m:oMath xmlns:m="http://schemas.openxmlformats.org/officeDocument/2006/math">
                    <m:sSup>
                      <m:sSupPr>
                        <m:ctrlPr>
                          <a:rPr lang="ro-RO" altLang="en-US" sz="1400" i="1">
                            <a:solidFill>
                              <a:srgbClr val="002060"/>
                            </a:solidFill>
                            <a:latin typeface="Cambria Math" panose="02040503050406030204" pitchFamily="18" charset="0"/>
                          </a:rPr>
                        </m:ctrlPr>
                      </m:sSupPr>
                      <m:e>
                        <m:r>
                          <a:rPr lang="ro-RO" altLang="en-US" sz="1400" b="0" i="1" smtClean="0">
                            <a:solidFill>
                              <a:srgbClr val="002060"/>
                            </a:solidFill>
                            <a:latin typeface="Cambria Math" panose="02040503050406030204" pitchFamily="18" charset="0"/>
                          </a:rPr>
                          <m:t>𝑌</m:t>
                        </m:r>
                        <m:r>
                          <a:rPr lang="ro-RO" altLang="en-US" sz="1400" b="0" i="1" smtClean="0">
                            <a:solidFill>
                              <a:srgbClr val="002060"/>
                            </a:solidFill>
                            <a:latin typeface="Cambria Math" panose="02040503050406030204" pitchFamily="18" charset="0"/>
                          </a:rPr>
                          <m:t>=</m:t>
                        </m:r>
                        <m:r>
                          <a:rPr lang="ro-RO" altLang="en-US" sz="1400" i="1">
                            <a:solidFill>
                              <a:srgbClr val="002060"/>
                            </a:solidFill>
                            <a:latin typeface="Cambria Math" panose="02040503050406030204" pitchFamily="18" charset="0"/>
                          </a:rPr>
                          <m:t>𝑌</m:t>
                        </m:r>
                      </m:e>
                      <m:sup>
                        <m:r>
                          <a:rPr lang="ro-RO" altLang="en-US" sz="1400" b="0" i="1" smtClean="0">
                            <a:solidFill>
                              <a:srgbClr val="002060"/>
                            </a:solidFill>
                            <a:latin typeface="Cambria Math" panose="02040503050406030204" pitchFamily="18" charset="0"/>
                          </a:rPr>
                          <m:t>∗</m:t>
                        </m:r>
                      </m:sup>
                    </m:sSup>
                  </m:oMath>
                </a14:m>
                <a:endParaRPr lang="ro-RO" altLang="en-US" sz="140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i="1" smtClean="0">
                          <a:solidFill>
                            <a:srgbClr val="002060"/>
                          </a:solidFill>
                          <a:latin typeface="Cambria Math" panose="02040503050406030204" pitchFamily="18" charset="0"/>
                          <a:ea typeface="Cambria Math" panose="02040503050406030204" pitchFamily="18" charset="0"/>
                        </a:rPr>
                        <m:t>∆</m:t>
                      </m:r>
                      <m:r>
                        <a:rPr lang="ro-RO" altLang="en-US" sz="1400" b="0" i="1" smtClean="0">
                          <a:solidFill>
                            <a:srgbClr val="002060"/>
                          </a:solidFill>
                          <a:latin typeface="Cambria Math" panose="02040503050406030204" pitchFamily="18" charset="0"/>
                          <a:ea typeface="Cambria Math" panose="02040503050406030204" pitchFamily="18" charset="0"/>
                        </a:rPr>
                        <m:t>𝐵</m:t>
                      </m:r>
                      <m:r>
                        <a:rPr lang="ro-RO" altLang="en-US" sz="1400" b="0" i="1" smtClean="0">
                          <a:solidFill>
                            <a:srgbClr val="002060"/>
                          </a:solidFill>
                          <a:latin typeface="Cambria Math" panose="02040503050406030204" pitchFamily="18" charset="0"/>
                          <a:ea typeface="Cambria Math" panose="02040503050406030204" pitchFamily="18" charset="0"/>
                        </a:rPr>
                        <m:t>=500+0,2</m:t>
                      </m:r>
                      <m:r>
                        <a:rPr lang="ro-RO" altLang="en-US" sz="1400" b="0" i="1" smtClean="0">
                          <a:solidFill>
                            <a:srgbClr val="002060"/>
                          </a:solidFill>
                          <a:latin typeface="Cambria Math" panose="02040503050406030204" pitchFamily="18" charset="0"/>
                          <a:ea typeface="Cambria Math" panose="02040503050406030204" pitchFamily="18" charset="0"/>
                        </a:rPr>
                        <m:t>𝑌</m:t>
                      </m:r>
                      <m:r>
                        <a:rPr lang="ro-RO" altLang="en-US" sz="1400" b="0" i="1" smtClean="0">
                          <a:solidFill>
                            <a:srgbClr val="002060"/>
                          </a:solidFill>
                          <a:latin typeface="Cambria Math" panose="02040503050406030204" pitchFamily="18" charset="0"/>
                          <a:ea typeface="Cambria Math" panose="02040503050406030204" pitchFamily="18" charset="0"/>
                        </a:rPr>
                        <m:t>−500=0,2</m:t>
                      </m:r>
                      <m:r>
                        <a:rPr lang="ro-RO" altLang="en-US" sz="1400" b="0" i="1" smtClean="0">
                          <a:solidFill>
                            <a:srgbClr val="002060"/>
                          </a:solidFill>
                          <a:latin typeface="Cambria Math" panose="02040503050406030204" pitchFamily="18" charset="0"/>
                          <a:ea typeface="Cambria Math" panose="02040503050406030204" pitchFamily="18" charset="0"/>
                        </a:rPr>
                        <m:t>𝑌</m:t>
                      </m:r>
                      <m:r>
                        <a:rPr lang="ro-RO" altLang="en-US" sz="1400" b="0" i="1" smtClean="0">
                          <a:solidFill>
                            <a:srgbClr val="002060"/>
                          </a:solidFill>
                          <a:latin typeface="Cambria Math" panose="02040503050406030204" pitchFamily="18" charset="0"/>
                          <a:ea typeface="Cambria Math" panose="02040503050406030204" pitchFamily="18" charset="0"/>
                        </a:rPr>
                        <m:t>⇒0,2</m:t>
                      </m:r>
                      <m:r>
                        <a:rPr lang="en-US" altLang="en-US" sz="1400" b="0" i="1" smtClean="0">
                          <a:solidFill>
                            <a:srgbClr val="002060"/>
                          </a:solidFill>
                          <a:latin typeface="Cambria Math" panose="02040503050406030204" pitchFamily="18" charset="0"/>
                          <a:ea typeface="Cambria Math" panose="02040503050406030204" pitchFamily="18" charset="0"/>
                        </a:rPr>
                        <m:t>𝑌</m:t>
                      </m:r>
                      <m:r>
                        <a:rPr lang="en-US" altLang="en-US" sz="1400" b="0" i="1" smtClean="0">
                          <a:solidFill>
                            <a:srgbClr val="002060"/>
                          </a:solidFill>
                          <a:latin typeface="Cambria Math" panose="02040503050406030204" pitchFamily="18" charset="0"/>
                          <a:ea typeface="Cambria Math" panose="02040503050406030204" pitchFamily="18" charset="0"/>
                        </a:rPr>
                        <m:t>⇒</m:t>
                      </m:r>
                    </m:oMath>
                  </m:oMathPara>
                </a14:m>
                <a:endParaRPr lang="en-US" altLang="en-US" sz="1400" dirty="0">
                  <a:solidFill>
                    <a:srgbClr val="002060"/>
                  </a:solidFill>
                  <a:latin typeface="Palatino Linotype" panose="02040502050505030304" pitchFamily="18" charset="0"/>
                </a:endParaRPr>
              </a:p>
              <a:p>
                <a:pPr algn="just"/>
                <a14:m>
                  <m:oMath xmlns:m="http://schemas.openxmlformats.org/officeDocument/2006/math">
                    <m:r>
                      <a:rPr lang="en-US" altLang="en-US" sz="1400" b="0" i="1" smtClean="0">
                        <a:solidFill>
                          <a:srgbClr val="002060"/>
                        </a:solidFill>
                        <a:latin typeface="Cambria Math" panose="02040503050406030204" pitchFamily="18" charset="0"/>
                        <a:ea typeface="Cambria Math" panose="02040503050406030204" pitchFamily="18" charset="0"/>
                      </a:rPr>
                      <m:t>⇒ </m:t>
                    </m:r>
                  </m:oMath>
                </a14:m>
                <a:r>
                  <a:rPr lang="en-US" altLang="en-US" sz="1400" dirty="0">
                    <a:solidFill>
                      <a:srgbClr val="002060"/>
                    </a:solidFill>
                    <a:latin typeface="Palatino Linotype" panose="02040502050505030304" pitchFamily="18" charset="0"/>
                  </a:rPr>
                  <a:t>pentru </a:t>
                </a:r>
                <a14:m>
                  <m:oMath xmlns:m="http://schemas.openxmlformats.org/officeDocument/2006/math">
                    <m:sSup>
                      <m:sSupPr>
                        <m:ctrlPr>
                          <a:rPr lang="ro-RO" altLang="en-US" sz="1400" i="1">
                            <a:solidFill>
                              <a:srgbClr val="002060"/>
                            </a:solidFill>
                            <a:latin typeface="Cambria Math" panose="02040503050406030204" pitchFamily="18" charset="0"/>
                          </a:rPr>
                        </m:ctrlPr>
                      </m:sSupPr>
                      <m:e>
                        <m:r>
                          <a:rPr lang="ro-RO" altLang="en-US" sz="1400" i="1">
                            <a:solidFill>
                              <a:srgbClr val="002060"/>
                            </a:solidFill>
                            <a:latin typeface="Cambria Math" panose="02040503050406030204" pitchFamily="18" charset="0"/>
                          </a:rPr>
                          <m:t>𝑌</m:t>
                        </m:r>
                        <m:r>
                          <a:rPr lang="ro-RO" altLang="en-US" sz="1400" i="1">
                            <a:solidFill>
                              <a:srgbClr val="002060"/>
                            </a:solidFill>
                            <a:latin typeface="Cambria Math" panose="02040503050406030204" pitchFamily="18" charset="0"/>
                          </a:rPr>
                          <m:t>=</m:t>
                        </m:r>
                        <m:r>
                          <a:rPr lang="ro-RO" altLang="en-US" sz="1400" i="1">
                            <a:solidFill>
                              <a:srgbClr val="002060"/>
                            </a:solidFill>
                            <a:latin typeface="Cambria Math" panose="02040503050406030204" pitchFamily="18" charset="0"/>
                          </a:rPr>
                          <m:t>𝑌</m:t>
                        </m:r>
                      </m:e>
                      <m:sup>
                        <m:r>
                          <a:rPr lang="ro-RO" altLang="en-US" sz="1400" i="1">
                            <a:solidFill>
                              <a:srgbClr val="002060"/>
                            </a:solidFill>
                            <a:latin typeface="Cambria Math" panose="02040503050406030204" pitchFamily="18" charset="0"/>
                          </a:rPr>
                          <m:t>𝑒</m:t>
                        </m:r>
                      </m:sup>
                    </m:sSup>
                    <m:r>
                      <a:rPr lang="en-US" altLang="en-US" sz="1400" b="0" i="1" smtClean="0">
                        <a:solidFill>
                          <a:srgbClr val="002060"/>
                        </a:solidFill>
                        <a:latin typeface="Cambria Math" panose="02040503050406030204" pitchFamily="18" charset="0"/>
                      </a:rPr>
                      <m:t>=1346,1</m:t>
                    </m:r>
                    <m:r>
                      <a:rPr lang="ro-RO" altLang="en-US" sz="1400" b="0" i="1" smtClean="0">
                        <a:solidFill>
                          <a:srgbClr val="002060"/>
                        </a:solidFill>
                        <a:latin typeface="Cambria Math" panose="02040503050406030204" pitchFamily="18" charset="0"/>
                      </a:rPr>
                      <m:t> </m:t>
                    </m:r>
                    <m:r>
                      <a:rPr lang="ro-RO" altLang="en-US" sz="1400" b="0" i="1" smtClean="0">
                        <a:solidFill>
                          <a:srgbClr val="002060"/>
                        </a:solidFill>
                        <a:latin typeface="Cambria Math" panose="02040503050406030204" pitchFamily="18" charset="0"/>
                      </a:rPr>
                      <m:t>𝑢</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𝑚</m:t>
                    </m:r>
                    <m:r>
                      <a:rPr lang="ro-RO" altLang="en-US" sz="1400" b="0" i="1" smtClean="0">
                        <a:solidFill>
                          <a:srgbClr val="002060"/>
                        </a:solidFill>
                        <a:latin typeface="Cambria Math" panose="02040503050406030204" pitchFamily="18" charset="0"/>
                      </a:rPr>
                      <m:t>.⇒</m:t>
                    </m:r>
                  </m:oMath>
                </a14:m>
                <a:r>
                  <a:rPr lang="ro-RO" altLang="en-US" sz="1400" dirty="0">
                    <a:solidFill>
                      <a:srgbClr val="002060"/>
                    </a:solidFill>
                    <a:latin typeface="Palatino Linotype" panose="02040502050505030304" pitchFamily="18" charset="0"/>
                  </a:rPr>
                  <a:t> </a:t>
                </a:r>
                <a14:m>
                  <m:oMath xmlns:m="http://schemas.openxmlformats.org/officeDocument/2006/math">
                    <m:r>
                      <a:rPr lang="ro-RO" altLang="en-US" sz="1400" i="1">
                        <a:solidFill>
                          <a:srgbClr val="002060"/>
                        </a:solidFill>
                        <a:latin typeface="Cambria Math" panose="02040503050406030204" pitchFamily="18" charset="0"/>
                        <a:ea typeface="Cambria Math" panose="02040503050406030204" pitchFamily="18" charset="0"/>
                      </a:rPr>
                      <m:t>∆</m:t>
                    </m:r>
                    <m:r>
                      <a:rPr lang="ro-RO" altLang="en-US" sz="1400" i="1">
                        <a:solidFill>
                          <a:srgbClr val="002060"/>
                        </a:solidFill>
                        <a:latin typeface="Cambria Math" panose="02040503050406030204" pitchFamily="18" charset="0"/>
                        <a:ea typeface="Cambria Math" panose="02040503050406030204" pitchFamily="18" charset="0"/>
                      </a:rPr>
                      <m:t>𝐵</m:t>
                    </m:r>
                    <m:r>
                      <a:rPr lang="en-US" altLang="en-US" sz="1400" b="0" i="1" smtClean="0">
                        <a:solidFill>
                          <a:srgbClr val="002060"/>
                        </a:solidFill>
                        <a:latin typeface="Cambria Math" panose="02040503050406030204" pitchFamily="18" charset="0"/>
                        <a:ea typeface="Cambria Math" panose="02040503050406030204" pitchFamily="18" charset="0"/>
                      </a:rPr>
                      <m:t>=269,23</m:t>
                    </m:r>
                    <m:r>
                      <a:rPr lang="ro-RO" altLang="en-US" sz="1400" b="0" i="1" smtClean="0">
                        <a:solidFill>
                          <a:srgbClr val="002060"/>
                        </a:solidFill>
                        <a:latin typeface="Cambria Math" panose="02040503050406030204" pitchFamily="18" charset="0"/>
                        <a:ea typeface="Cambria Math" panose="02040503050406030204" pitchFamily="18" charset="0"/>
                      </a:rPr>
                      <m:t> </m:t>
                    </m:r>
                    <m:r>
                      <a:rPr lang="ro-RO" altLang="en-US" sz="1400" b="0" i="1" smtClean="0">
                        <a:solidFill>
                          <a:srgbClr val="002060"/>
                        </a:solidFill>
                        <a:latin typeface="Cambria Math" panose="02040503050406030204" pitchFamily="18" charset="0"/>
                        <a:ea typeface="Cambria Math" panose="02040503050406030204" pitchFamily="18" charset="0"/>
                      </a:rPr>
                      <m:t>𝑢</m:t>
                    </m:r>
                    <m:r>
                      <a:rPr lang="ro-RO" altLang="en-US" sz="1400" b="0" i="1" smtClean="0">
                        <a:solidFill>
                          <a:srgbClr val="002060"/>
                        </a:solidFill>
                        <a:latin typeface="Cambria Math" panose="02040503050406030204" pitchFamily="18" charset="0"/>
                        <a:ea typeface="Cambria Math" panose="02040503050406030204" pitchFamily="18" charset="0"/>
                      </a:rPr>
                      <m:t>.</m:t>
                    </m:r>
                    <m:r>
                      <a:rPr lang="ro-RO" altLang="en-US" sz="1400" b="0" i="1" smtClean="0">
                        <a:solidFill>
                          <a:srgbClr val="002060"/>
                        </a:solidFill>
                        <a:latin typeface="Cambria Math" panose="02040503050406030204" pitchFamily="18" charset="0"/>
                        <a:ea typeface="Cambria Math" panose="02040503050406030204" pitchFamily="18" charset="0"/>
                      </a:rPr>
                      <m:t>𝑚</m:t>
                    </m:r>
                    <m:r>
                      <a:rPr lang="ro-RO" altLang="en-US" sz="1400" b="0" i="1" smtClean="0">
                        <a:solidFill>
                          <a:srgbClr val="002060"/>
                        </a:solidFill>
                        <a:latin typeface="Cambria Math" panose="02040503050406030204" pitchFamily="18" charset="0"/>
                        <a:ea typeface="Cambria Math" panose="02040503050406030204" pitchFamily="18" charset="0"/>
                      </a:rPr>
                      <m:t>.</m:t>
                    </m:r>
                  </m:oMath>
                </a14:m>
                <a:r>
                  <a:rPr lang="en-US" altLang="en-US" sz="1400" dirty="0">
                    <a:solidFill>
                      <a:srgbClr val="002060"/>
                    </a:solidFill>
                    <a:latin typeface="Palatino Linotype" panose="02040502050505030304" pitchFamily="18" charset="0"/>
                  </a:rPr>
                  <a:t> nu este un deficit ci un excedent</a:t>
                </a:r>
              </a:p>
              <a:p>
                <a:pPr algn="just"/>
                <a:r>
                  <a:rPr lang="en-US" altLang="en-US" sz="1400" dirty="0">
                    <a:solidFill>
                      <a:srgbClr val="002060"/>
                    </a:solidFill>
                    <a:latin typeface="Palatino Linotype" panose="02040502050505030304" pitchFamily="18" charset="0"/>
                  </a:rPr>
                  <a:t>bugetar.</a:t>
                </a:r>
              </a:p>
              <a:p>
                <a:pPr algn="just"/>
                <a14:m>
                  <m:oMath xmlns:m="http://schemas.openxmlformats.org/officeDocument/2006/math">
                    <m:sSup>
                      <m:sSupPr>
                        <m:ctrlPr>
                          <a:rPr lang="ro-RO" altLang="en-US" sz="1400" i="1" smtClean="0">
                            <a:solidFill>
                              <a:srgbClr val="002060"/>
                            </a:solidFill>
                            <a:latin typeface="Cambria Math" panose="02040503050406030204" pitchFamily="18" charset="0"/>
                          </a:rPr>
                        </m:ctrlPr>
                      </m:sSupPr>
                      <m:e>
                        <m:r>
                          <a:rPr lang="ro-RO" altLang="en-US" sz="1400" b="0" i="1" smtClean="0">
                            <a:solidFill>
                              <a:srgbClr val="002060"/>
                            </a:solidFill>
                            <a:latin typeface="Cambria Math" panose="02040503050406030204" pitchFamily="18" charset="0"/>
                          </a:rPr>
                          <m:t>𝑌</m:t>
                        </m:r>
                        <m:r>
                          <a:rPr lang="ro-RO" altLang="en-US" sz="1400" b="0" i="1" smtClean="0">
                            <a:solidFill>
                              <a:srgbClr val="002060"/>
                            </a:solidFill>
                            <a:latin typeface="Cambria Math" panose="02040503050406030204" pitchFamily="18" charset="0"/>
                          </a:rPr>
                          <m:t>=</m:t>
                        </m:r>
                        <m:r>
                          <a:rPr lang="ro-RO" altLang="en-US" sz="1400" i="1">
                            <a:solidFill>
                              <a:srgbClr val="002060"/>
                            </a:solidFill>
                            <a:latin typeface="Cambria Math" panose="02040503050406030204" pitchFamily="18" charset="0"/>
                          </a:rPr>
                          <m:t>𝑌</m:t>
                        </m:r>
                      </m:e>
                      <m:sup>
                        <m:r>
                          <a:rPr lang="ro-RO" altLang="en-US" sz="1400" b="0" i="1" smtClean="0">
                            <a:solidFill>
                              <a:srgbClr val="002060"/>
                            </a:solidFill>
                            <a:latin typeface="Cambria Math" panose="02040503050406030204" pitchFamily="18" charset="0"/>
                          </a:rPr>
                          <m:t>∗</m:t>
                        </m:r>
                      </m:sup>
                    </m:sSup>
                    <m:r>
                      <a:rPr lang="en-US" altLang="en-US" sz="1400" b="0" i="1" smtClean="0">
                        <a:solidFill>
                          <a:srgbClr val="002060"/>
                        </a:solidFill>
                        <a:latin typeface="Cambria Math" panose="02040503050406030204" pitchFamily="18" charset="0"/>
                      </a:rPr>
                      <m:t>=4000</m:t>
                    </m:r>
                    <m:r>
                      <a:rPr lang="ro-RO" altLang="en-US" sz="1400" b="0" i="1" smtClean="0">
                        <a:solidFill>
                          <a:srgbClr val="002060"/>
                        </a:solidFill>
                        <a:latin typeface="Cambria Math" panose="02040503050406030204" pitchFamily="18" charset="0"/>
                      </a:rPr>
                      <m:t> </m:t>
                    </m:r>
                    <m:r>
                      <a:rPr lang="ro-RO" altLang="en-US" sz="1400" b="0" i="1" smtClean="0">
                        <a:solidFill>
                          <a:srgbClr val="002060"/>
                        </a:solidFill>
                        <a:latin typeface="Cambria Math" panose="02040503050406030204" pitchFamily="18" charset="0"/>
                      </a:rPr>
                      <m:t>𝑢</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𝑚</m:t>
                    </m:r>
                    <m:r>
                      <a:rPr lang="ro-RO" altLang="en-US" sz="1400" b="0" i="1" smtClean="0">
                        <a:solidFill>
                          <a:srgbClr val="002060"/>
                        </a:solidFill>
                        <a:latin typeface="Cambria Math" panose="02040503050406030204" pitchFamily="18" charset="0"/>
                      </a:rPr>
                      <m:t>.⇒</m:t>
                    </m:r>
                  </m:oMath>
                </a14:m>
                <a:r>
                  <a:rPr lang="ro-RO" altLang="en-US" sz="1400" dirty="0">
                    <a:solidFill>
                      <a:srgbClr val="002060"/>
                    </a:solidFill>
                    <a:ea typeface="Cambria Math" panose="02040503050406030204" pitchFamily="18" charset="0"/>
                  </a:rPr>
                  <a:t> </a:t>
                </a:r>
                <a14:m>
                  <m:oMath xmlns:m="http://schemas.openxmlformats.org/officeDocument/2006/math">
                    <m:r>
                      <a:rPr lang="ro-RO" altLang="en-US" sz="1400" i="1">
                        <a:solidFill>
                          <a:srgbClr val="002060"/>
                        </a:solidFill>
                        <a:latin typeface="Cambria Math" panose="02040503050406030204" pitchFamily="18" charset="0"/>
                        <a:ea typeface="Cambria Math" panose="02040503050406030204" pitchFamily="18" charset="0"/>
                      </a:rPr>
                      <m:t>∆</m:t>
                    </m:r>
                    <m:r>
                      <a:rPr lang="ro-RO" altLang="en-US" sz="1400" i="1">
                        <a:solidFill>
                          <a:srgbClr val="002060"/>
                        </a:solidFill>
                        <a:latin typeface="Cambria Math" panose="02040503050406030204" pitchFamily="18" charset="0"/>
                        <a:ea typeface="Cambria Math" panose="02040503050406030204" pitchFamily="18" charset="0"/>
                      </a:rPr>
                      <m:t>𝐵</m:t>
                    </m:r>
                    <m:r>
                      <a:rPr lang="en-US" altLang="en-US" sz="1400" b="0" i="1" smtClean="0">
                        <a:solidFill>
                          <a:srgbClr val="002060"/>
                        </a:solidFill>
                        <a:latin typeface="Cambria Math" panose="02040503050406030204" pitchFamily="18" charset="0"/>
                        <a:ea typeface="Cambria Math" panose="02040503050406030204" pitchFamily="18" charset="0"/>
                      </a:rPr>
                      <m:t>=800</m:t>
                    </m:r>
                    <m:r>
                      <a:rPr lang="ro-RO" altLang="en-US" sz="1400" b="0" i="1" smtClean="0">
                        <a:solidFill>
                          <a:srgbClr val="002060"/>
                        </a:solidFill>
                        <a:latin typeface="Cambria Math" panose="02040503050406030204" pitchFamily="18" charset="0"/>
                        <a:ea typeface="Cambria Math" panose="02040503050406030204" pitchFamily="18" charset="0"/>
                      </a:rPr>
                      <m:t> </m:t>
                    </m:r>
                    <m:r>
                      <a:rPr lang="ro-RO" altLang="en-US" sz="1400" b="0" i="1" smtClean="0">
                        <a:solidFill>
                          <a:srgbClr val="002060"/>
                        </a:solidFill>
                        <a:latin typeface="Cambria Math" panose="02040503050406030204" pitchFamily="18" charset="0"/>
                        <a:ea typeface="Cambria Math" panose="02040503050406030204" pitchFamily="18" charset="0"/>
                      </a:rPr>
                      <m:t>𝑢</m:t>
                    </m:r>
                    <m:r>
                      <a:rPr lang="ro-RO" altLang="en-US" sz="1400" b="0" i="1" smtClean="0">
                        <a:solidFill>
                          <a:srgbClr val="002060"/>
                        </a:solidFill>
                        <a:latin typeface="Cambria Math" panose="02040503050406030204" pitchFamily="18" charset="0"/>
                        <a:ea typeface="Cambria Math" panose="02040503050406030204" pitchFamily="18" charset="0"/>
                      </a:rPr>
                      <m:t>.</m:t>
                    </m:r>
                    <m:r>
                      <a:rPr lang="ro-RO" altLang="en-US" sz="1400" b="0" i="1" smtClean="0">
                        <a:solidFill>
                          <a:srgbClr val="002060"/>
                        </a:solidFill>
                        <a:latin typeface="Cambria Math" panose="02040503050406030204" pitchFamily="18" charset="0"/>
                        <a:ea typeface="Cambria Math" panose="02040503050406030204" pitchFamily="18" charset="0"/>
                      </a:rPr>
                      <m:t>𝑚</m:t>
                    </m:r>
                    <m:r>
                      <a:rPr lang="ro-RO" altLang="en-US" sz="1400" b="0" i="1" smtClean="0">
                        <a:solidFill>
                          <a:srgbClr val="002060"/>
                        </a:solidFill>
                        <a:latin typeface="Cambria Math" panose="02040503050406030204" pitchFamily="18" charset="0"/>
                        <a:ea typeface="Cambria Math" panose="02040503050406030204" pitchFamily="18" charset="0"/>
                      </a:rPr>
                      <m:t>.</m:t>
                    </m:r>
                  </m:oMath>
                </a14:m>
                <a:r>
                  <a:rPr lang="en-US" altLang="en-US" sz="1400" dirty="0">
                    <a:solidFill>
                      <a:srgbClr val="002060"/>
                    </a:solidFill>
                    <a:latin typeface="Palatino Linotype" panose="02040502050505030304" pitchFamily="18" charset="0"/>
                  </a:rPr>
                  <a:t> avem tot excedent bugetar.</a:t>
                </a:r>
              </a:p>
              <a:p>
                <a:pPr algn="just"/>
                <a:endParaRPr lang="en-US" altLang="en-US" sz="1400" dirty="0">
                  <a:solidFill>
                    <a:srgbClr val="002060"/>
                  </a:solidFill>
                  <a:latin typeface="Palatino Linotype" panose="02040502050505030304" pitchFamily="18" charset="0"/>
                </a:endParaRPr>
              </a:p>
              <a:p>
                <a:pPr algn="just"/>
                <a:r>
                  <a:rPr lang="en-US" altLang="en-US" sz="1400" dirty="0">
                    <a:solidFill>
                      <a:srgbClr val="002060"/>
                    </a:solidFill>
                    <a:latin typeface="Palatino Linotype" panose="02040502050505030304" pitchFamily="18" charset="0"/>
                  </a:rPr>
                  <a:t>e)</a:t>
                </a:r>
                <a:r>
                  <a:rPr lang="ro-RO" altLang="en-US" sz="1400" dirty="0">
                    <a:solidFill>
                      <a:srgbClr val="002060"/>
                    </a:solidFill>
                    <a:latin typeface="Palatino Linotype" panose="02040502050505030304" pitchFamily="18" charset="0"/>
                  </a:rPr>
                  <a:t> Considerăm că echilibrul se găsește în </a:t>
                </a:r>
                <a14:m>
                  <m:oMath xmlns:m="http://schemas.openxmlformats.org/officeDocument/2006/math">
                    <m:sSup>
                      <m:sSupPr>
                        <m:ctrlPr>
                          <a:rPr lang="ro-RO" altLang="en-US" sz="1400" i="1" smtClean="0">
                            <a:solidFill>
                              <a:srgbClr val="002060"/>
                            </a:solidFill>
                            <a:latin typeface="Cambria Math" panose="02040503050406030204" pitchFamily="18" charset="0"/>
                          </a:rPr>
                        </m:ctrlPr>
                      </m:sSupPr>
                      <m:e>
                        <m:r>
                          <a:rPr lang="ro-RO" altLang="en-US" sz="1400" b="0" i="1" smtClean="0">
                            <a:solidFill>
                              <a:srgbClr val="002060"/>
                            </a:solidFill>
                            <a:latin typeface="Cambria Math" panose="02040503050406030204" pitchFamily="18" charset="0"/>
                          </a:rPr>
                          <m:t>𝑌</m:t>
                        </m:r>
                      </m:e>
                      <m:sup>
                        <m:r>
                          <a:rPr lang="en-US" altLang="en-US" sz="1400" b="0" i="1" smtClean="0">
                            <a:solidFill>
                              <a:srgbClr val="002060"/>
                            </a:solidFill>
                            <a:latin typeface="Cambria Math" panose="02040503050406030204" pitchFamily="18" charset="0"/>
                          </a:rPr>
                          <m:t>′</m:t>
                        </m:r>
                      </m:sup>
                    </m:sSup>
                    <m:r>
                      <a:rPr lang="en-US" altLang="en-US" sz="1400" b="0" i="1" smtClean="0">
                        <a:solidFill>
                          <a:srgbClr val="002060"/>
                        </a:solidFill>
                        <a:latin typeface="Cambria Math" panose="02040503050406030204" pitchFamily="18" charset="0"/>
                      </a:rPr>
                      <m:t>=1000</m:t>
                    </m:r>
                  </m:oMath>
                </a14:m>
                <a:r>
                  <a:rPr lang="en-US" altLang="en-US" sz="1400" dirty="0">
                    <a:solidFill>
                      <a:srgbClr val="002060"/>
                    </a:solidFill>
                    <a:latin typeface="Palatino Linotype" panose="02040502050505030304" pitchFamily="18" charset="0"/>
                  </a:rPr>
                  <a:t>. </a:t>
                </a:r>
                <a:r>
                  <a:rPr lang="ro-RO" altLang="en-US" sz="1400" dirty="0">
                    <a:solidFill>
                      <a:srgbClr val="002060"/>
                    </a:solidFill>
                    <a:latin typeface="Palatino Linotype" panose="02040502050505030304" pitchFamily="18" charset="0"/>
                  </a:rPr>
                  <a:t>Determinați o politică fiscală  care să readucă economia în punctul de echilibru al problemei.</a:t>
                </a:r>
              </a:p>
              <a:p>
                <a:pPr algn="just"/>
                <a:r>
                  <a:rPr lang="en-US" altLang="en-US" sz="1400" dirty="0">
                    <a:solidFill>
                      <a:srgbClr val="002060"/>
                    </a:solidFill>
                    <a:latin typeface="Palatino Linotype" panose="02040502050505030304" pitchFamily="18" charset="0"/>
                  </a:rPr>
                  <a:t> </a:t>
                </a:r>
                <a:endParaRPr lang="ro-RO" altLang="en-US" sz="1400" dirty="0">
                  <a:solidFill>
                    <a:srgbClr val="002060"/>
                  </a:solidFill>
                  <a:latin typeface="Palatino Linotype" panose="02040502050505030304" pitchFamily="18" charset="0"/>
                </a:endParaRPr>
              </a:p>
              <a:p>
                <a:pPr algn="just"/>
                <a14:m>
                  <m:oMath xmlns:m="http://schemas.openxmlformats.org/officeDocument/2006/math">
                    <m:sSup>
                      <m:sSupPr>
                        <m:ctrlPr>
                          <a:rPr lang="ro-RO" altLang="en-US" sz="1400" i="1" smtClean="0">
                            <a:solidFill>
                              <a:srgbClr val="002060"/>
                            </a:solidFill>
                            <a:latin typeface="Cambria Math" panose="02040503050406030204" pitchFamily="18" charset="0"/>
                          </a:rPr>
                        </m:ctrlPr>
                      </m:sSupPr>
                      <m:e>
                        <m:r>
                          <a:rPr lang="ro-RO" altLang="en-US" sz="1400" i="1">
                            <a:solidFill>
                              <a:srgbClr val="002060"/>
                            </a:solidFill>
                            <a:latin typeface="Cambria Math" panose="02040503050406030204" pitchFamily="18" charset="0"/>
                          </a:rPr>
                          <m:t>𝑌</m:t>
                        </m:r>
                      </m:e>
                      <m:sup>
                        <m:r>
                          <a:rPr lang="en-US" altLang="en-US" sz="1400" b="0" i="1" smtClean="0">
                            <a:solidFill>
                              <a:srgbClr val="002060"/>
                            </a:solidFill>
                            <a:latin typeface="Cambria Math" panose="02040503050406030204" pitchFamily="18" charset="0"/>
                          </a:rPr>
                          <m:t>′</m:t>
                        </m:r>
                      </m:sup>
                    </m:sSup>
                    <m:r>
                      <a:rPr lang="en-US" altLang="en-US" sz="1400" b="0" i="1" smtClean="0">
                        <a:solidFill>
                          <a:srgbClr val="002060"/>
                        </a:solidFill>
                        <a:latin typeface="Cambria Math" panose="02040503050406030204" pitchFamily="18" charset="0"/>
                      </a:rPr>
                      <m:t>=1000</m:t>
                    </m:r>
                    <m:r>
                      <a:rPr lang="ro-RO" altLang="en-US" sz="1400" b="0" i="1" smtClean="0">
                        <a:solidFill>
                          <a:srgbClr val="002060"/>
                        </a:solidFill>
                        <a:latin typeface="Cambria Math" panose="02040503050406030204" pitchFamily="18" charset="0"/>
                      </a:rPr>
                      <m:t> </m:t>
                    </m:r>
                    <m:r>
                      <a:rPr lang="ro-RO" altLang="en-US" sz="1400" b="0" i="1" smtClean="0">
                        <a:solidFill>
                          <a:srgbClr val="002060"/>
                        </a:solidFill>
                        <a:latin typeface="Cambria Math" panose="02040503050406030204" pitchFamily="18" charset="0"/>
                      </a:rPr>
                      <m:t>𝑢</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𝑚</m:t>
                    </m:r>
                    <m:r>
                      <a:rPr lang="ro-RO" altLang="en-US" sz="1400" b="0" i="1" smtClean="0">
                        <a:solidFill>
                          <a:srgbClr val="002060"/>
                        </a:solidFill>
                        <a:latin typeface="Cambria Math" panose="02040503050406030204" pitchFamily="18" charset="0"/>
                      </a:rPr>
                      <m:t>.; </m:t>
                    </m:r>
                    <m:sSup>
                      <m:sSupPr>
                        <m:ctrlPr>
                          <a:rPr lang="ro-RO" altLang="en-US" sz="1400" i="1">
                            <a:solidFill>
                              <a:srgbClr val="002060"/>
                            </a:solidFill>
                            <a:latin typeface="Cambria Math" panose="02040503050406030204" pitchFamily="18" charset="0"/>
                          </a:rPr>
                        </m:ctrlPr>
                      </m:sSupPr>
                      <m:e>
                        <m:r>
                          <a:rPr lang="ro-RO" altLang="en-US" sz="1400" i="1">
                            <a:solidFill>
                              <a:srgbClr val="002060"/>
                            </a:solidFill>
                            <a:latin typeface="Cambria Math" panose="02040503050406030204" pitchFamily="18" charset="0"/>
                          </a:rPr>
                          <m:t>𝑌</m:t>
                        </m:r>
                      </m:e>
                      <m:sup>
                        <m:r>
                          <a:rPr lang="en-US" altLang="en-US" sz="1400" b="0" i="1" smtClean="0">
                            <a:solidFill>
                              <a:srgbClr val="002060"/>
                            </a:solidFill>
                            <a:latin typeface="Cambria Math" panose="02040503050406030204" pitchFamily="18" charset="0"/>
                          </a:rPr>
                          <m:t>𝑒</m:t>
                        </m:r>
                      </m:sup>
                    </m:sSup>
                    <m:r>
                      <a:rPr lang="en-US" altLang="en-US" sz="1400" b="0" i="1" smtClean="0">
                        <a:solidFill>
                          <a:srgbClr val="002060"/>
                        </a:solidFill>
                        <a:latin typeface="Cambria Math" panose="02040503050406030204" pitchFamily="18" charset="0"/>
                      </a:rPr>
                      <m:t>=1346,1</m:t>
                    </m:r>
                    <m:r>
                      <a:rPr lang="ro-RO" altLang="en-US" sz="1400" b="0" i="1" smtClean="0">
                        <a:solidFill>
                          <a:srgbClr val="002060"/>
                        </a:solidFill>
                        <a:latin typeface="Cambria Math" panose="02040503050406030204" pitchFamily="18" charset="0"/>
                      </a:rPr>
                      <m:t> </m:t>
                    </m:r>
                    <m:r>
                      <a:rPr lang="ro-RO" altLang="en-US" sz="1400" b="0" i="1" smtClean="0">
                        <a:solidFill>
                          <a:srgbClr val="002060"/>
                        </a:solidFill>
                        <a:latin typeface="Cambria Math" panose="02040503050406030204" pitchFamily="18" charset="0"/>
                      </a:rPr>
                      <m:t>𝑢</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𝑚</m:t>
                    </m:r>
                    <m:r>
                      <a:rPr lang="ro-RO" altLang="en-US" sz="1400" b="0" i="1" smtClean="0">
                        <a:solidFill>
                          <a:srgbClr val="002060"/>
                        </a:solidFill>
                        <a:latin typeface="Cambria Math" panose="02040503050406030204" pitchFamily="18" charset="0"/>
                      </a:rPr>
                      <m:t>.</m:t>
                    </m:r>
                  </m:oMath>
                </a14:m>
                <a:r>
                  <a:rPr lang="en-US" altLang="en-US" sz="1400" dirty="0">
                    <a:solidFill>
                      <a:srgbClr val="002060"/>
                    </a:solidFill>
                    <a:latin typeface="Palatino Linotype" panose="02040502050505030304" pitchFamily="18" charset="0"/>
                  </a:rPr>
                  <a:t> deci</a:t>
                </a:r>
              </a:p>
              <a:p>
                <a:pPr algn="just"/>
                <a14:m>
                  <m:oMath xmlns:m="http://schemas.openxmlformats.org/officeDocument/2006/math">
                    <m:r>
                      <a:rPr lang="ro-RO" altLang="en-US" sz="1400" i="1" smtClean="0">
                        <a:solidFill>
                          <a:srgbClr val="002060"/>
                        </a:solidFill>
                        <a:latin typeface="Cambria Math" panose="02040503050406030204" pitchFamily="18" charset="0"/>
                        <a:ea typeface="Cambria Math" panose="02040503050406030204" pitchFamily="18" charset="0"/>
                      </a:rPr>
                      <m:t>∆</m:t>
                    </m:r>
                    <m:r>
                      <a:rPr lang="en-US" altLang="en-US" sz="1400" b="0" i="1" smtClean="0">
                        <a:solidFill>
                          <a:srgbClr val="002060"/>
                        </a:solidFill>
                        <a:latin typeface="Cambria Math" panose="02040503050406030204" pitchFamily="18" charset="0"/>
                        <a:ea typeface="Cambria Math" panose="02040503050406030204" pitchFamily="18" charset="0"/>
                      </a:rPr>
                      <m:t>𝑌</m:t>
                    </m:r>
                    <m:r>
                      <a:rPr lang="en-US" altLang="en-US" sz="1400" b="0" i="1" smtClean="0">
                        <a:solidFill>
                          <a:srgbClr val="002060"/>
                        </a:solidFill>
                        <a:latin typeface="Cambria Math" panose="02040503050406030204" pitchFamily="18" charset="0"/>
                        <a:ea typeface="Cambria Math" panose="02040503050406030204" pitchFamily="18" charset="0"/>
                      </a:rPr>
                      <m:t>=</m:t>
                    </m:r>
                  </m:oMath>
                </a14:m>
                <a:r>
                  <a:rPr lang="ro-RO" altLang="en-US" sz="1400" dirty="0">
                    <a:solidFill>
                      <a:srgbClr val="002060"/>
                    </a:solidFill>
                  </a:rPr>
                  <a:t> </a:t>
                </a:r>
                <a14:m>
                  <m:oMath xmlns:m="http://schemas.openxmlformats.org/officeDocument/2006/math">
                    <m:sSup>
                      <m:sSupPr>
                        <m:ctrlPr>
                          <a:rPr lang="ro-RO" altLang="en-US" sz="1400" i="1">
                            <a:solidFill>
                              <a:srgbClr val="002060"/>
                            </a:solidFill>
                            <a:latin typeface="Cambria Math" panose="02040503050406030204" pitchFamily="18" charset="0"/>
                          </a:rPr>
                        </m:ctrlPr>
                      </m:sSupPr>
                      <m:e>
                        <m:r>
                          <a:rPr lang="ro-RO" altLang="en-US" sz="1400" i="1">
                            <a:solidFill>
                              <a:srgbClr val="002060"/>
                            </a:solidFill>
                            <a:latin typeface="Cambria Math" panose="02040503050406030204" pitchFamily="18" charset="0"/>
                          </a:rPr>
                          <m:t>𝑌</m:t>
                        </m:r>
                      </m:e>
                      <m:sup>
                        <m:r>
                          <a:rPr lang="en-US" altLang="en-US" sz="1400" i="1">
                            <a:solidFill>
                              <a:srgbClr val="002060"/>
                            </a:solidFill>
                            <a:latin typeface="Cambria Math" panose="02040503050406030204" pitchFamily="18" charset="0"/>
                          </a:rPr>
                          <m:t>𝑒</m:t>
                        </m:r>
                      </m:sup>
                    </m:sSup>
                  </m:oMath>
                </a14:m>
                <a:r>
                  <a:rPr lang="en-US" altLang="en-US" sz="1400" dirty="0">
                    <a:solidFill>
                      <a:srgbClr val="002060"/>
                    </a:solidFill>
                    <a:latin typeface="Palatino Linotype" panose="02040502050505030304" pitchFamily="18" charset="0"/>
                  </a:rPr>
                  <a:t>-</a:t>
                </a:r>
                <a:r>
                  <a:rPr lang="ro-RO" altLang="en-US" sz="1400" dirty="0">
                    <a:solidFill>
                      <a:srgbClr val="002060"/>
                    </a:solidFill>
                  </a:rPr>
                  <a:t> </a:t>
                </a:r>
                <a14:m>
                  <m:oMath xmlns:m="http://schemas.openxmlformats.org/officeDocument/2006/math">
                    <m:sSup>
                      <m:sSupPr>
                        <m:ctrlPr>
                          <a:rPr lang="ro-RO" altLang="en-US" sz="1400" i="1">
                            <a:solidFill>
                              <a:srgbClr val="002060"/>
                            </a:solidFill>
                            <a:latin typeface="Cambria Math" panose="02040503050406030204" pitchFamily="18" charset="0"/>
                          </a:rPr>
                        </m:ctrlPr>
                      </m:sSupPr>
                      <m:e>
                        <m:r>
                          <a:rPr lang="ro-RO" altLang="en-US" sz="1400" i="1">
                            <a:solidFill>
                              <a:srgbClr val="002060"/>
                            </a:solidFill>
                            <a:latin typeface="Cambria Math" panose="02040503050406030204" pitchFamily="18" charset="0"/>
                          </a:rPr>
                          <m:t>𝑌</m:t>
                        </m:r>
                      </m:e>
                      <m:sup>
                        <m:r>
                          <a:rPr lang="en-US" altLang="en-US" sz="1400" b="0" i="1" smtClean="0">
                            <a:solidFill>
                              <a:srgbClr val="002060"/>
                            </a:solidFill>
                            <a:latin typeface="Cambria Math" panose="02040503050406030204" pitchFamily="18" charset="0"/>
                          </a:rPr>
                          <m:t>′</m:t>
                        </m:r>
                      </m:sup>
                    </m:sSup>
                    <m:r>
                      <a:rPr lang="en-US" altLang="en-US" sz="1400" b="0" i="1" smtClean="0">
                        <a:solidFill>
                          <a:srgbClr val="002060"/>
                        </a:solidFill>
                        <a:latin typeface="Cambria Math" panose="02040503050406030204" pitchFamily="18" charset="0"/>
                      </a:rPr>
                      <m:t>=1346,1−1000=346,1</m:t>
                    </m:r>
                    <m:r>
                      <a:rPr lang="ro-RO" altLang="en-US" sz="1400" b="0" i="1" smtClean="0">
                        <a:solidFill>
                          <a:srgbClr val="002060"/>
                        </a:solidFill>
                        <a:latin typeface="Cambria Math" panose="02040503050406030204" pitchFamily="18" charset="0"/>
                      </a:rPr>
                      <m:t> </m:t>
                    </m:r>
                    <m:r>
                      <a:rPr lang="ro-RO" altLang="en-US" sz="1400" b="0" i="1" smtClean="0">
                        <a:solidFill>
                          <a:srgbClr val="002060"/>
                        </a:solidFill>
                        <a:latin typeface="Cambria Math" panose="02040503050406030204" pitchFamily="18" charset="0"/>
                      </a:rPr>
                      <m:t>𝑢</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𝑚</m:t>
                    </m:r>
                    <m:r>
                      <a:rPr lang="ro-RO" altLang="en-US" sz="1400" b="0" i="1" smtClean="0">
                        <a:solidFill>
                          <a:srgbClr val="002060"/>
                        </a:solidFill>
                        <a:latin typeface="Cambria Math" panose="02040503050406030204" pitchFamily="18" charset="0"/>
                      </a:rPr>
                      <m:t>.⇒</m:t>
                    </m:r>
                  </m:oMath>
                </a14:m>
                <a:r>
                  <a:rPr lang="en-US" altLang="en-US" sz="1400" dirty="0">
                    <a:solidFill>
                      <a:srgbClr val="002060"/>
                    </a:solidFill>
                    <a:latin typeface="Palatino Linotype" panose="02040502050505030304" pitchFamily="18" charset="0"/>
                  </a:rPr>
                  <a:t> trebuie s</a:t>
                </a:r>
                <a:r>
                  <a:rPr lang="ro-RO" altLang="en-US" sz="1400" dirty="0">
                    <a:solidFill>
                      <a:srgbClr val="002060"/>
                    </a:solidFill>
                    <a:latin typeface="Palatino Linotype" panose="02040502050505030304" pitchFamily="18" charset="0"/>
                  </a:rPr>
                  <a:t>ă crească cererea </a:t>
                </a:r>
                <a14:m>
                  <m:oMath xmlns:m="http://schemas.openxmlformats.org/officeDocument/2006/math">
                    <m:r>
                      <a:rPr lang="en-US" altLang="en-US" sz="1400" i="1">
                        <a:solidFill>
                          <a:srgbClr val="002060"/>
                        </a:solidFill>
                        <a:latin typeface="Cambria Math" panose="02040503050406030204" pitchFamily="18" charset="0"/>
                      </a:rPr>
                      <m:t>⇒</m:t>
                    </m:r>
                  </m:oMath>
                </a14:m>
                <a:r>
                  <a:rPr lang="ro-RO" altLang="en-US" sz="1400" dirty="0">
                    <a:solidFill>
                      <a:srgbClr val="002060"/>
                    </a:solidFill>
                    <a:latin typeface="Palatino Linotype" panose="02040502050505030304" pitchFamily="18" charset="0"/>
                  </a:rPr>
                  <a:t> creștem cheltuielile guvernamentale sau scădem taxele.</a:t>
                </a:r>
              </a:p>
              <a:p>
                <a:pPr marL="285750" indent="-285750" algn="just">
                  <a:buFont typeface="Wingdings" panose="05000000000000000000" pitchFamily="2" charset="2"/>
                  <a:buChar char="Ø"/>
                </a:pPr>
                <a:r>
                  <a:rPr lang="ro-RO" altLang="en-US" sz="1400" dirty="0">
                    <a:solidFill>
                      <a:srgbClr val="002060"/>
                    </a:solidFill>
                    <a:latin typeface="Palatino Linotype" panose="02040502050505030304" pitchFamily="18" charset="0"/>
                  </a:rPr>
                  <a:t>Modificăm G: </a:t>
                </a:r>
                <a14:m>
                  <m:oMath xmlns:m="http://schemas.openxmlformats.org/officeDocument/2006/math">
                    <m:r>
                      <a:rPr lang="ro-RO" altLang="en-US" sz="1400" i="1" smtClean="0">
                        <a:solidFill>
                          <a:srgbClr val="002060"/>
                        </a:solidFill>
                        <a:latin typeface="Cambria Math" panose="02040503050406030204" pitchFamily="18" charset="0"/>
                        <a:ea typeface="Cambria Math" panose="02040503050406030204" pitchFamily="18" charset="0"/>
                      </a:rPr>
                      <m:t>∆</m:t>
                    </m:r>
                    <m:r>
                      <a:rPr lang="ro-RO" altLang="en-US" sz="1400" b="0" i="1" smtClean="0">
                        <a:solidFill>
                          <a:srgbClr val="002060"/>
                        </a:solidFill>
                        <a:latin typeface="Cambria Math" panose="02040503050406030204" pitchFamily="18" charset="0"/>
                        <a:ea typeface="Cambria Math" panose="02040503050406030204" pitchFamily="18" charset="0"/>
                      </a:rPr>
                      <m:t>𝑌</m:t>
                    </m:r>
                    <m:r>
                      <a:rPr lang="ro-RO" altLang="en-US" sz="1400" b="0" i="1" smtClean="0">
                        <a:solidFill>
                          <a:srgbClr val="002060"/>
                        </a:solidFill>
                        <a:latin typeface="Cambria Math" panose="02040503050406030204" pitchFamily="18" charset="0"/>
                        <a:ea typeface="Cambria Math" panose="02040503050406030204" pitchFamily="18" charset="0"/>
                      </a:rPr>
                      <m:t>=</m:t>
                    </m:r>
                    <m:r>
                      <a:rPr lang="ro-RO" altLang="en-US" sz="1400" b="0" i="1" smtClean="0">
                        <a:solidFill>
                          <a:srgbClr val="002060"/>
                        </a:solidFill>
                        <a:latin typeface="Cambria Math" panose="02040503050406030204" pitchFamily="18" charset="0"/>
                        <a:ea typeface="Cambria Math" panose="02040503050406030204" pitchFamily="18" charset="0"/>
                      </a:rPr>
                      <m:t>𝑘</m:t>
                    </m:r>
                    <m:r>
                      <a:rPr lang="ro-RO" altLang="en-US" sz="1400" i="1">
                        <a:solidFill>
                          <a:srgbClr val="002060"/>
                        </a:solidFill>
                        <a:latin typeface="Cambria Math" panose="02040503050406030204" pitchFamily="18" charset="0"/>
                        <a:ea typeface="Cambria Math" panose="02040503050406030204" pitchFamily="18" charset="0"/>
                      </a:rPr>
                      <m:t>∆</m:t>
                    </m:r>
                    <m:r>
                      <a:rPr lang="ro-RO" altLang="en-US" sz="1400" b="0" i="1" smtClean="0">
                        <a:solidFill>
                          <a:srgbClr val="002060"/>
                        </a:solidFill>
                        <a:latin typeface="Cambria Math" panose="02040503050406030204" pitchFamily="18" charset="0"/>
                        <a:ea typeface="Cambria Math" panose="02040503050406030204" pitchFamily="18" charset="0"/>
                      </a:rPr>
                      <m:t>𝐺</m:t>
                    </m:r>
                    <m:r>
                      <a:rPr lang="ro-RO" altLang="en-US" sz="1400" b="0" i="1" smtClean="0">
                        <a:solidFill>
                          <a:srgbClr val="002060"/>
                        </a:solidFill>
                        <a:latin typeface="Cambria Math" panose="02040503050406030204" pitchFamily="18" charset="0"/>
                        <a:ea typeface="Cambria Math" panose="02040503050406030204" pitchFamily="18" charset="0"/>
                      </a:rPr>
                      <m:t>⇒∆</m:t>
                    </m:r>
                    <m:r>
                      <a:rPr lang="en-US" altLang="en-US" sz="1400" b="0" i="1" smtClean="0">
                        <a:solidFill>
                          <a:srgbClr val="002060"/>
                        </a:solidFill>
                        <a:latin typeface="Cambria Math" panose="02040503050406030204" pitchFamily="18" charset="0"/>
                        <a:ea typeface="Cambria Math" panose="02040503050406030204" pitchFamily="18" charset="0"/>
                      </a:rPr>
                      <m:t>𝐺</m:t>
                    </m:r>
                    <m:r>
                      <a:rPr lang="en-US" altLang="en-US" sz="1400" b="0" i="1" smtClean="0">
                        <a:solidFill>
                          <a:srgbClr val="002060"/>
                        </a:solidFill>
                        <a:latin typeface="Cambria Math" panose="02040503050406030204" pitchFamily="18" charset="0"/>
                        <a:ea typeface="Cambria Math" panose="02040503050406030204" pitchFamily="18" charset="0"/>
                      </a:rPr>
                      <m:t>=</m:t>
                    </m:r>
                    <m:f>
                      <m:fPr>
                        <m:ctrlPr>
                          <a:rPr lang="en-US" altLang="en-US" sz="1400" b="0" i="1" smtClean="0">
                            <a:solidFill>
                              <a:srgbClr val="002060"/>
                            </a:solidFill>
                            <a:latin typeface="Cambria Math" panose="02040503050406030204" pitchFamily="18" charset="0"/>
                            <a:ea typeface="Cambria Math" panose="02040503050406030204" pitchFamily="18" charset="0"/>
                          </a:rPr>
                        </m:ctrlPr>
                      </m:fPr>
                      <m:num>
                        <m:r>
                          <a:rPr lang="ro-RO" altLang="en-US" sz="1400" i="1">
                            <a:solidFill>
                              <a:srgbClr val="002060"/>
                            </a:solidFill>
                            <a:latin typeface="Cambria Math" panose="02040503050406030204" pitchFamily="18" charset="0"/>
                            <a:ea typeface="Cambria Math" panose="02040503050406030204" pitchFamily="18" charset="0"/>
                          </a:rPr>
                          <m:t>∆</m:t>
                        </m:r>
                        <m:r>
                          <a:rPr lang="en-US" altLang="en-US" sz="1400" b="0" i="1" smtClean="0">
                            <a:solidFill>
                              <a:srgbClr val="002060"/>
                            </a:solidFill>
                            <a:latin typeface="Cambria Math" panose="02040503050406030204" pitchFamily="18" charset="0"/>
                            <a:ea typeface="Cambria Math" panose="02040503050406030204" pitchFamily="18" charset="0"/>
                          </a:rPr>
                          <m:t>𝑌</m:t>
                        </m:r>
                      </m:num>
                      <m:den>
                        <m:r>
                          <a:rPr lang="en-US" altLang="en-US" sz="1400" b="0" i="1" smtClean="0">
                            <a:solidFill>
                              <a:srgbClr val="002060"/>
                            </a:solidFill>
                            <a:latin typeface="Cambria Math" panose="02040503050406030204" pitchFamily="18" charset="0"/>
                            <a:ea typeface="Cambria Math" panose="02040503050406030204" pitchFamily="18" charset="0"/>
                          </a:rPr>
                          <m:t>𝑘</m:t>
                        </m:r>
                      </m:den>
                    </m:f>
                    <m:r>
                      <a:rPr lang="en-US" altLang="en-US" sz="1400" b="0" i="1" smtClean="0">
                        <a:solidFill>
                          <a:srgbClr val="002060"/>
                        </a:solidFill>
                        <a:latin typeface="Cambria Math" panose="02040503050406030204" pitchFamily="18" charset="0"/>
                        <a:ea typeface="Cambria Math" panose="02040503050406030204" pitchFamily="18" charset="0"/>
                      </a:rPr>
                      <m:t>⇒</m:t>
                    </m:r>
                  </m:oMath>
                </a14:m>
                <a:r>
                  <a:rPr lang="en-US" altLang="en-US" sz="1400" dirty="0">
                    <a:solidFill>
                      <a:srgbClr val="002060"/>
                    </a:solidFill>
                    <a:latin typeface="Palatino Linotype" panose="02040502050505030304" pitchFamily="18" charset="0"/>
                  </a:rPr>
                  <a:t> pentru a aduce venitul la venitul de echilibru</a:t>
                </a:r>
                <a:r>
                  <a:rPr lang="ro-RO" altLang="en-US" sz="1400" dirty="0">
                    <a:solidFill>
                      <a:srgbClr val="002060"/>
                    </a:solidFill>
                    <a:latin typeface="Palatino Linotype" panose="02040502050505030304" pitchFamily="18" charset="0"/>
                  </a:rPr>
                  <a:t> trebuie ca G să crească de la 320 u.m. la 500 u.m.</a:t>
                </a:r>
              </a:p>
              <a:p>
                <a:pPr marL="285750" indent="-285750" algn="just">
                  <a:buFont typeface="Wingdings" panose="05000000000000000000" pitchFamily="2" charset="2"/>
                  <a:buChar char="Ø"/>
                </a:pPr>
                <a:r>
                  <a:rPr lang="ro-RO" altLang="en-US" sz="1400" dirty="0">
                    <a:solidFill>
                      <a:srgbClr val="002060"/>
                    </a:solidFill>
                    <a:latin typeface="Palatino Linotype" panose="02040502050505030304" pitchFamily="18" charset="0"/>
                  </a:rPr>
                  <a:t>Modificăm T:</a:t>
                </a:r>
              </a:p>
              <a:p>
                <a:pPr algn="just"/>
                <a14:m>
                  <m:oMath xmlns:m="http://schemas.openxmlformats.org/officeDocument/2006/math">
                    <m:sSup>
                      <m:sSupPr>
                        <m:ctrlPr>
                          <a:rPr lang="ro-RO" altLang="en-US" sz="1400" i="1" smtClean="0">
                            <a:solidFill>
                              <a:srgbClr val="002060"/>
                            </a:solidFill>
                            <a:latin typeface="Cambria Math" panose="02040503050406030204" pitchFamily="18" charset="0"/>
                          </a:rPr>
                        </m:ctrlPr>
                      </m:sSupPr>
                      <m:e>
                        <m:r>
                          <a:rPr lang="ro-RO" altLang="en-US" sz="1400" b="0" i="1" smtClean="0">
                            <a:solidFill>
                              <a:srgbClr val="002060"/>
                            </a:solidFill>
                            <a:latin typeface="Cambria Math" panose="02040503050406030204" pitchFamily="18" charset="0"/>
                          </a:rPr>
                          <m:t>𝑇</m:t>
                        </m:r>
                      </m:e>
                      <m:sup>
                        <m:r>
                          <a:rPr lang="en-US" altLang="en-US" sz="1400" b="0" i="1" smtClean="0">
                            <a:solidFill>
                              <a:srgbClr val="002060"/>
                            </a:solidFill>
                            <a:latin typeface="Cambria Math" panose="02040503050406030204" pitchFamily="18" charset="0"/>
                          </a:rPr>
                          <m:t>′</m:t>
                        </m:r>
                      </m:sup>
                    </m:sSup>
                    <m:r>
                      <a:rPr lang="en-US" altLang="en-US" sz="1400" b="0" i="1" smtClean="0">
                        <a:solidFill>
                          <a:srgbClr val="002060"/>
                        </a:solidFill>
                        <a:latin typeface="Cambria Math" panose="02040503050406030204" pitchFamily="18" charset="0"/>
                      </a:rPr>
                      <m:t>=500+0,2∗1000=700</m:t>
                    </m:r>
                  </m:oMath>
                </a14:m>
                <a:r>
                  <a:rPr lang="en-US" altLang="en-US" sz="1400" dirty="0">
                    <a:solidFill>
                      <a:srgbClr val="002060"/>
                    </a:solidFill>
                    <a:latin typeface="Palatino Linotype" panose="02040502050505030304" pitchFamily="18" charset="0"/>
                  </a:rPr>
                  <a:t> </a:t>
                </a:r>
              </a:p>
              <a:p>
                <a:pPr algn="just"/>
                <a14:m>
                  <m:oMath xmlns:m="http://schemas.openxmlformats.org/officeDocument/2006/math">
                    <m:sSup>
                      <m:sSupPr>
                        <m:ctrlPr>
                          <a:rPr lang="ro-RO" altLang="en-US" sz="1400" i="1" smtClean="0">
                            <a:solidFill>
                              <a:srgbClr val="002060"/>
                            </a:solidFill>
                            <a:latin typeface="Cambria Math" panose="02040503050406030204" pitchFamily="18" charset="0"/>
                          </a:rPr>
                        </m:ctrlPr>
                      </m:sSupPr>
                      <m:e>
                        <m:r>
                          <a:rPr lang="ro-RO" altLang="en-US" sz="1400" b="0" i="1" smtClean="0">
                            <a:solidFill>
                              <a:srgbClr val="002060"/>
                            </a:solidFill>
                            <a:latin typeface="Cambria Math" panose="02040503050406030204" pitchFamily="18" charset="0"/>
                          </a:rPr>
                          <m:t>𝑇</m:t>
                        </m:r>
                      </m:e>
                      <m:sup>
                        <m:r>
                          <a:rPr lang="en-US" altLang="en-US" sz="1400" b="0" i="1" smtClean="0">
                            <a:solidFill>
                              <a:srgbClr val="002060"/>
                            </a:solidFill>
                            <a:latin typeface="Cambria Math" panose="02040503050406030204" pitchFamily="18" charset="0"/>
                          </a:rPr>
                          <m:t>∗</m:t>
                        </m:r>
                      </m:sup>
                    </m:sSup>
                    <m:r>
                      <a:rPr lang="en-US" altLang="en-US" sz="1400" b="0" i="1" smtClean="0">
                        <a:solidFill>
                          <a:srgbClr val="002060"/>
                        </a:solidFill>
                        <a:latin typeface="Cambria Math" panose="02040503050406030204" pitchFamily="18" charset="0"/>
                      </a:rPr>
                      <m:t>=500+0,2∗</m:t>
                    </m:r>
                    <m:r>
                      <a:rPr lang="en-US" altLang="en-US" sz="1400" b="0" i="1" smtClean="0">
                        <a:solidFill>
                          <a:srgbClr val="002060"/>
                        </a:solidFill>
                        <a:latin typeface="Cambria Math" panose="02040503050406030204" pitchFamily="18" charset="0"/>
                      </a:rPr>
                      <m:t>1346,1</m:t>
                    </m:r>
                    <m:r>
                      <a:rPr lang="en-US" altLang="en-US" sz="1400" b="0" i="1" smtClean="0">
                        <a:solidFill>
                          <a:srgbClr val="002060"/>
                        </a:solidFill>
                        <a:latin typeface="Cambria Math" panose="02040503050406030204" pitchFamily="18" charset="0"/>
                      </a:rPr>
                      <m:t>=7</m:t>
                    </m:r>
                    <m:r>
                      <a:rPr lang="en-US" altLang="en-US" sz="1400" b="0" i="1" smtClean="0">
                        <a:solidFill>
                          <a:srgbClr val="002060"/>
                        </a:solidFill>
                        <a:latin typeface="Cambria Math" panose="02040503050406030204" pitchFamily="18" charset="0"/>
                      </a:rPr>
                      <m:t>69,22</m:t>
                    </m:r>
                  </m:oMath>
                </a14:m>
                <a:r>
                  <a:rPr lang="en-US" altLang="en-US" sz="1400" dirty="0">
                    <a:solidFill>
                      <a:srgbClr val="002060"/>
                    </a:solidFill>
                    <a:latin typeface="Palatino Linotype" panose="02040502050505030304" pitchFamily="18" charset="0"/>
                  </a:rPr>
                  <a:t> </a:t>
                </a:r>
              </a:p>
              <a:p>
                <a:pPr algn="just"/>
                <a:endParaRPr lang="ro-RO" altLang="en-US" sz="1400" dirty="0">
                  <a:solidFill>
                    <a:srgbClr val="002060"/>
                  </a:solidFill>
                  <a:latin typeface="Palatino Linotype" panose="02040502050505030304" pitchFamily="18" charset="0"/>
                </a:endParaRPr>
              </a:p>
              <a:p>
                <a:pPr algn="just"/>
                <a:endParaRPr lang="ro-RO" altLang="en-US" sz="1400" dirty="0">
                  <a:solidFill>
                    <a:srgbClr val="002060"/>
                  </a:solidFill>
                  <a:latin typeface="Palatino Linotype" panose="02040502050505030304" pitchFamily="18" charset="0"/>
                </a:endParaRPr>
              </a:p>
              <a:p>
                <a:pPr algn="just"/>
                <a:endParaRPr lang="ro-RO" altLang="en-US" sz="1400" dirty="0">
                  <a:solidFill>
                    <a:srgbClr val="002060"/>
                  </a:solidFill>
                  <a:latin typeface="Palatino Linotype" panose="02040502050505030304" pitchFamily="18" charset="0"/>
                </a:endParaRPr>
              </a:p>
            </p:txBody>
          </p:sp>
        </mc:Choice>
        <mc:Fallback>
          <p:sp>
            <p:nvSpPr>
              <p:cNvPr id="9" name="TextBox 8">
                <a:extLst>
                  <a:ext uri="{FF2B5EF4-FFF2-40B4-BE49-F238E27FC236}">
                    <a16:creationId xmlns:a16="http://schemas.microsoft.com/office/drawing/2014/main" id="{E6A76D59-EDB6-4CFC-83D0-4E1253CC0BE6}"/>
                  </a:ext>
                </a:extLst>
              </p:cNvPr>
              <p:cNvSpPr txBox="1">
                <a:spLocks noRot="1" noChangeAspect="1" noMove="1" noResize="1" noEditPoints="1" noAdjustHandles="1" noChangeArrowheads="1" noChangeShapeType="1" noTextEdit="1"/>
              </p:cNvSpPr>
              <p:nvPr/>
            </p:nvSpPr>
            <p:spPr>
              <a:xfrm>
                <a:off x="4581728" y="909636"/>
                <a:ext cx="7610272" cy="4927952"/>
              </a:xfrm>
              <a:prstGeom prst="rect">
                <a:avLst/>
              </a:prstGeom>
              <a:blipFill>
                <a:blip r:embed="rId3"/>
                <a:stretch>
                  <a:fillRect l="-240" t="-247" r="-240"/>
                </a:stretch>
              </a:blipFill>
            </p:spPr>
            <p:txBody>
              <a:bodyPr/>
              <a:lstStyle/>
              <a:p>
                <a:r>
                  <a:rPr lang="en-US">
                    <a:noFill/>
                  </a:rPr>
                  <a:t> </a:t>
                </a:r>
              </a:p>
            </p:txBody>
          </p:sp>
        </mc:Fallback>
      </mc:AlternateContent>
      <p:pic>
        <p:nvPicPr>
          <p:cNvPr id="11" name="Picture 2" descr="Bookish | Funny emoji, Smiley, Emoticons emojis">
            <a:extLst>
              <a:ext uri="{FF2B5EF4-FFF2-40B4-BE49-F238E27FC236}">
                <a16:creationId xmlns:a16="http://schemas.microsoft.com/office/drawing/2014/main" id="{04F4D02E-320E-46DC-AF49-FDFA540A23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85937" y="629824"/>
            <a:ext cx="1606063" cy="160606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BFEC509-8AD3-417E-BA3F-348C26640D7E}"/>
              </a:ext>
            </a:extLst>
          </p:cNvPr>
          <p:cNvSpPr txBox="1"/>
          <p:nvPr/>
        </p:nvSpPr>
        <p:spPr>
          <a:xfrm>
            <a:off x="5627802" y="3002437"/>
            <a:ext cx="65" cy="276999"/>
          </a:xfrm>
          <a:prstGeom prst="rect">
            <a:avLst/>
          </a:prstGeom>
          <a:noFill/>
        </p:spPr>
        <p:txBody>
          <a:bodyPr wrap="square" lIns="0" tIns="0" rIns="0" bIns="0" rtlCol="0">
            <a:spAutoFit/>
          </a:bodyPr>
          <a:lstStyle/>
          <a:p>
            <a:endParaRPr lang="en-US" dirty="0"/>
          </a:p>
        </p:txBody>
      </p:sp>
      <p:cxnSp>
        <p:nvCxnSpPr>
          <p:cNvPr id="13" name="Straight Connector 12">
            <a:extLst>
              <a:ext uri="{FF2B5EF4-FFF2-40B4-BE49-F238E27FC236}">
                <a16:creationId xmlns:a16="http://schemas.microsoft.com/office/drawing/2014/main" id="{D38BD4EE-6C21-49AE-B588-58CD83D72B20}"/>
              </a:ext>
            </a:extLst>
          </p:cNvPr>
          <p:cNvCxnSpPr>
            <a:cxnSpLocks/>
          </p:cNvCxnSpPr>
          <p:nvPr/>
        </p:nvCxnSpPr>
        <p:spPr>
          <a:xfrm>
            <a:off x="7466029" y="4482320"/>
            <a:ext cx="0" cy="648093"/>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8275BFD1-979A-41AC-B484-92E3561D2396}"/>
                  </a:ext>
                </a:extLst>
              </p:cNvPr>
              <p:cNvSpPr txBox="1"/>
              <p:nvPr/>
            </p:nvSpPr>
            <p:spPr>
              <a:xfrm>
                <a:off x="7466029" y="4572466"/>
                <a:ext cx="4298622" cy="523220"/>
              </a:xfrm>
              <a:prstGeom prst="rect">
                <a:avLst/>
              </a:prstGeom>
              <a:noFill/>
            </p:spPr>
            <p:txBody>
              <a:bodyPr wrap="square" rtlCol="0">
                <a:spAutoFit/>
              </a:bodyPr>
              <a:lstStyle/>
              <a:p>
                <a14:m>
                  <m:oMath xmlns:m="http://schemas.openxmlformats.org/officeDocument/2006/math">
                    <m:r>
                      <a:rPr lang="en-US" sz="1400" b="0" i="1" smtClean="0">
                        <a:latin typeface="Cambria Math" panose="02040503050406030204" pitchFamily="18" charset="0"/>
                      </a:rPr>
                      <m:t>⇒</m:t>
                    </m:r>
                  </m:oMath>
                </a14:m>
                <a:r>
                  <a:rPr lang="en-US" sz="1400" dirty="0"/>
                  <a:t> </a:t>
                </a:r>
                <a:r>
                  <a:rPr lang="en-US" sz="1400" dirty="0">
                    <a:solidFill>
                      <a:srgbClr val="002060"/>
                    </a:solidFill>
                    <a:latin typeface="Palatino Linotype" panose="02040502050505030304" pitchFamily="18" charset="0"/>
                  </a:rPr>
                  <a:t>pentru a aduce venitul la venitul de echilibru trebuie ca T s</a:t>
                </a:r>
                <a:r>
                  <a:rPr lang="ro-RO" sz="1400" dirty="0">
                    <a:solidFill>
                      <a:srgbClr val="002060"/>
                    </a:solidFill>
                    <a:latin typeface="Palatino Linotype" panose="02040502050505030304" pitchFamily="18" charset="0"/>
                  </a:rPr>
                  <a:t>ă scadă cu 69,22 u.m.</a:t>
                </a:r>
                <a:r>
                  <a:rPr lang="en-US" sz="1400" dirty="0">
                    <a:solidFill>
                      <a:srgbClr val="002060"/>
                    </a:solidFill>
                    <a:latin typeface="Palatino Linotype" panose="02040502050505030304" pitchFamily="18" charset="0"/>
                  </a:rPr>
                  <a:t> </a:t>
                </a:r>
              </a:p>
            </p:txBody>
          </p:sp>
        </mc:Choice>
        <mc:Fallback>
          <p:sp>
            <p:nvSpPr>
              <p:cNvPr id="15" name="TextBox 14">
                <a:extLst>
                  <a:ext uri="{FF2B5EF4-FFF2-40B4-BE49-F238E27FC236}">
                    <a16:creationId xmlns:a16="http://schemas.microsoft.com/office/drawing/2014/main" id="{8275BFD1-979A-41AC-B484-92E3561D2396}"/>
                  </a:ext>
                </a:extLst>
              </p:cNvPr>
              <p:cNvSpPr txBox="1">
                <a:spLocks noRot="1" noChangeAspect="1" noMove="1" noResize="1" noEditPoints="1" noAdjustHandles="1" noChangeArrowheads="1" noChangeShapeType="1" noTextEdit="1"/>
              </p:cNvSpPr>
              <p:nvPr/>
            </p:nvSpPr>
            <p:spPr>
              <a:xfrm>
                <a:off x="7466029" y="4572466"/>
                <a:ext cx="4298622" cy="523220"/>
              </a:xfrm>
              <a:prstGeom prst="rect">
                <a:avLst/>
              </a:prstGeom>
              <a:blipFill>
                <a:blip r:embed="rId5"/>
                <a:stretch>
                  <a:fillRect l="-426" t="-2326" b="-11628"/>
                </a:stretch>
              </a:blipFill>
            </p:spPr>
            <p:txBody>
              <a:bodyPr/>
              <a:lstStyle/>
              <a:p>
                <a:r>
                  <a:rPr lang="en-US">
                    <a:noFill/>
                  </a:rPr>
                  <a:t> </a:t>
                </a:r>
              </a:p>
            </p:txBody>
          </p:sp>
        </mc:Fallback>
      </mc:AlternateContent>
    </p:spTree>
    <p:extLst>
      <p:ext uri="{BB962C8B-B14F-4D97-AF65-F5344CB8AC3E}">
        <p14:creationId xmlns:p14="http://schemas.microsoft.com/office/powerpoint/2010/main" val="4201434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D375D62-6106-4D1B-8553-26D76AADB88F}"/>
              </a:ext>
            </a:extLst>
          </p:cNvPr>
          <p:cNvSpPr txBox="1"/>
          <p:nvPr/>
        </p:nvSpPr>
        <p:spPr>
          <a:xfrm>
            <a:off x="6265569" y="140971"/>
            <a:ext cx="4206601" cy="369332"/>
          </a:xfrm>
          <a:prstGeom prst="rect">
            <a:avLst/>
          </a:prstGeom>
          <a:noFill/>
        </p:spPr>
        <p:txBody>
          <a:bodyPr wrap="none" rtlCol="0">
            <a:spAutoFit/>
          </a:bodyPr>
          <a:lstStyle/>
          <a:p>
            <a:pPr algn="ctr"/>
            <a:r>
              <a:rPr lang="ro-RO" b="1" i="1" dirty="0">
                <a:latin typeface="Palatino Linotype" panose="02040502050505030304" pitchFamily="18" charset="0"/>
                <a:cs typeface="Times New Roman" panose="02020603050405020304" pitchFamily="18" charset="0"/>
              </a:rPr>
              <a:t>Modelarea bazată pe ecuații: Aplicații.</a:t>
            </a:r>
            <a:endParaRPr lang="en-US" i="1" dirty="0">
              <a:latin typeface="Palatino Linotype" panose="02040502050505030304" pitchFamily="18" charset="0"/>
              <a:cs typeface="Times New Roman" panose="02020603050405020304" pitchFamily="18" charset="0"/>
            </a:endParaRPr>
          </a:p>
        </p:txBody>
      </p:sp>
      <p:sp>
        <p:nvSpPr>
          <p:cNvPr id="8" name="Footer Placeholder 4">
            <a:extLst>
              <a:ext uri="{FF2B5EF4-FFF2-40B4-BE49-F238E27FC236}">
                <a16:creationId xmlns:a16="http://schemas.microsoft.com/office/drawing/2014/main" id="{DA16CBE8-3637-48EE-8BB0-F294F03AAE46}"/>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1026" name="Picture 2" descr="Coins and a dollar bill on a table">
            <a:extLst>
              <a:ext uri="{FF2B5EF4-FFF2-40B4-BE49-F238E27FC236}">
                <a16:creationId xmlns:a16="http://schemas.microsoft.com/office/drawing/2014/main" id="{1D2DFF15-F561-45FA-9E05-0129D1A40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144" y="2456307"/>
            <a:ext cx="3373951" cy="224367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a:bodyPr>
          <a:lstStyle/>
          <a:p>
            <a:r>
              <a:rPr lang="ro-RO" sz="3200" dirty="0">
                <a:solidFill>
                  <a:srgbClr val="002060"/>
                </a:solidFill>
                <a:latin typeface="Times New Roman" panose="02020603050405020304" pitchFamily="18" charset="0"/>
                <a:cs typeface="Times New Roman" panose="02020603050405020304" pitchFamily="18" charset="0"/>
              </a:rPr>
              <a:t>Temă</a:t>
            </a:r>
            <a:endParaRPr lang="en-US" sz="3200" dirty="0">
              <a:solidFill>
                <a:srgbClr val="002060"/>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E6A76D59-EDB6-4CFC-83D0-4E1253CC0BE6}"/>
                  </a:ext>
                </a:extLst>
              </p:cNvPr>
              <p:cNvSpPr txBox="1"/>
              <p:nvPr/>
            </p:nvSpPr>
            <p:spPr>
              <a:xfrm>
                <a:off x="4581728" y="1659285"/>
                <a:ext cx="7610272" cy="2893100"/>
              </a:xfrm>
              <a:prstGeom prst="rect">
                <a:avLst/>
              </a:prstGeom>
              <a:noFill/>
            </p:spPr>
            <p:txBody>
              <a:bodyPr wrap="square">
                <a:spAutoFit/>
              </a:bodyPr>
              <a:lstStyle/>
              <a:p>
                <a:pPr algn="just"/>
                <a:r>
                  <a:rPr lang="ro-RO" altLang="en-US" sz="1400" dirty="0">
                    <a:solidFill>
                      <a:srgbClr val="002060"/>
                    </a:solidFill>
                    <a:latin typeface="Palatino Linotype" panose="02040502050505030304" pitchFamily="18" charset="0"/>
                  </a:rPr>
                  <a:t>Problema 2. Se consideră o economie descrisă de următorul model:</a:t>
                </a: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𝐷</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𝐶</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𝐼</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𝐺</m:t>
                      </m:r>
                    </m:oMath>
                  </m:oMathPara>
                </a14:m>
                <a:endParaRPr lang="ro-RO" altLang="en-US" sz="140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𝐶</m:t>
                      </m:r>
                      <m:r>
                        <a:rPr lang="ro-RO" altLang="en-US" sz="1400" b="0" i="1" smtClean="0">
                          <a:solidFill>
                            <a:srgbClr val="002060"/>
                          </a:solidFill>
                          <a:latin typeface="Cambria Math" panose="02040503050406030204" pitchFamily="18" charset="0"/>
                        </a:rPr>
                        <m:t>=800+</m:t>
                      </m:r>
                      <m:r>
                        <a:rPr lang="ro-RO" altLang="en-US" sz="1400" b="0" i="1" smtClean="0">
                          <a:solidFill>
                            <a:srgbClr val="002060"/>
                          </a:solidFill>
                          <a:latin typeface="Cambria Math" panose="02040503050406030204" pitchFamily="18" charset="0"/>
                        </a:rPr>
                        <m:t>0,6 </m:t>
                      </m:r>
                      <m:d>
                        <m:dPr>
                          <m:ctrlPr>
                            <a:rPr lang="ro-RO" altLang="en-US" sz="1400" b="0" i="1" smtClean="0">
                              <a:solidFill>
                                <a:srgbClr val="002060"/>
                              </a:solidFill>
                              <a:latin typeface="Cambria Math" panose="02040503050406030204" pitchFamily="18" charset="0"/>
                            </a:rPr>
                          </m:ctrlPr>
                        </m:dPr>
                        <m:e>
                          <m:r>
                            <a:rPr lang="ro-RO" altLang="en-US" sz="1400" b="0" i="1" smtClean="0">
                              <a:solidFill>
                                <a:srgbClr val="002060"/>
                              </a:solidFill>
                              <a:latin typeface="Cambria Math" panose="02040503050406030204" pitchFamily="18" charset="0"/>
                            </a:rPr>
                            <m:t>𝑌</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𝑇</m:t>
                          </m:r>
                        </m:e>
                      </m:d>
                    </m:oMath>
                  </m:oMathPara>
                </a14:m>
                <a:endParaRPr lang="ro-RO" altLang="en-US" sz="1400" b="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𝑇</m:t>
                      </m:r>
                      <m:r>
                        <a:rPr lang="ro-RO" altLang="en-US" sz="1400" b="0" i="1" smtClean="0">
                          <a:solidFill>
                            <a:srgbClr val="002060"/>
                          </a:solidFill>
                          <a:latin typeface="Cambria Math" panose="02040503050406030204" pitchFamily="18" charset="0"/>
                        </a:rPr>
                        <m:t>=800,</m:t>
                      </m:r>
                      <m:r>
                        <a:rPr lang="ro-RO" altLang="en-US" sz="1400" b="0" i="1" smtClean="0">
                          <a:solidFill>
                            <a:srgbClr val="002060"/>
                          </a:solidFill>
                          <a:latin typeface="Cambria Math" panose="02040503050406030204" pitchFamily="18" charset="0"/>
                        </a:rPr>
                        <m:t> </m:t>
                      </m:r>
                      <m:r>
                        <a:rPr lang="ro-RO" altLang="en-US" sz="1400" b="0" i="1" smtClean="0">
                          <a:solidFill>
                            <a:srgbClr val="002060"/>
                          </a:solidFill>
                          <a:latin typeface="Cambria Math" panose="02040503050406030204" pitchFamily="18" charset="0"/>
                        </a:rPr>
                        <m:t>𝐼</m:t>
                      </m:r>
                      <m:r>
                        <a:rPr lang="ro-RO" altLang="en-US" sz="1400" b="0" i="1" smtClean="0">
                          <a:solidFill>
                            <a:srgbClr val="002060"/>
                          </a:solidFill>
                          <a:latin typeface="Cambria Math" panose="02040503050406030204" pitchFamily="18" charset="0"/>
                        </a:rPr>
                        <m:t>=500,</m:t>
                      </m:r>
                      <m:r>
                        <a:rPr lang="ro-RO" altLang="en-US" sz="1400" b="0" i="1" smtClean="0">
                          <a:solidFill>
                            <a:srgbClr val="002060"/>
                          </a:solidFill>
                          <a:latin typeface="Cambria Math" panose="02040503050406030204" pitchFamily="18" charset="0"/>
                        </a:rPr>
                        <m:t> </m:t>
                      </m:r>
                      <m:r>
                        <a:rPr lang="ro-RO" altLang="en-US" sz="1400" b="0" i="1" smtClean="0">
                          <a:solidFill>
                            <a:srgbClr val="002060"/>
                          </a:solidFill>
                          <a:latin typeface="Cambria Math" panose="02040503050406030204" pitchFamily="18" charset="0"/>
                        </a:rPr>
                        <m:t>𝐺</m:t>
                      </m:r>
                      <m:r>
                        <a:rPr lang="ro-RO" altLang="en-US" sz="1400" b="0" i="1" smtClean="0">
                          <a:solidFill>
                            <a:srgbClr val="002060"/>
                          </a:solidFill>
                          <a:latin typeface="Cambria Math" panose="02040503050406030204" pitchFamily="18" charset="0"/>
                        </a:rPr>
                        <m:t>=600</m:t>
                      </m:r>
                    </m:oMath>
                  </m:oMathPara>
                </a14:m>
                <a:endParaRPr lang="ro-RO" altLang="en-US" sz="1400" dirty="0">
                  <a:solidFill>
                    <a:srgbClr val="002060"/>
                  </a:solidFill>
                  <a:latin typeface="Palatino Linotype" panose="02040502050505030304" pitchFamily="18" charset="0"/>
                </a:endParaRPr>
              </a:p>
              <a:p>
                <a:pPr algn="just"/>
                <a14:m>
                  <m:oMathPara xmlns:m="http://schemas.openxmlformats.org/officeDocument/2006/math">
                    <m:oMathParaPr>
                      <m:jc m:val="centerGroup"/>
                    </m:oMathParaPr>
                    <m:oMath xmlns:m="http://schemas.openxmlformats.org/officeDocument/2006/math">
                      <m:r>
                        <a:rPr lang="ro-RO" altLang="en-US" sz="1400" b="0" i="1" smtClean="0">
                          <a:solidFill>
                            <a:srgbClr val="002060"/>
                          </a:solidFill>
                          <a:latin typeface="Cambria Math" panose="02040503050406030204" pitchFamily="18" charset="0"/>
                        </a:rPr>
                        <m:t>𝑌</m:t>
                      </m:r>
                      <m:r>
                        <a:rPr lang="ro-RO" altLang="en-US" sz="1400" b="0" i="1" smtClean="0">
                          <a:solidFill>
                            <a:srgbClr val="002060"/>
                          </a:solidFill>
                          <a:latin typeface="Cambria Math" panose="02040503050406030204" pitchFamily="18" charset="0"/>
                        </a:rPr>
                        <m:t>=</m:t>
                      </m:r>
                      <m:r>
                        <a:rPr lang="ro-RO" altLang="en-US" sz="1400" b="0" i="1" smtClean="0">
                          <a:solidFill>
                            <a:srgbClr val="002060"/>
                          </a:solidFill>
                          <a:latin typeface="Cambria Math" panose="02040503050406030204" pitchFamily="18" charset="0"/>
                        </a:rPr>
                        <m:t>𝐷</m:t>
                      </m:r>
                    </m:oMath>
                  </m:oMathPara>
                </a14:m>
                <a:endParaRPr lang="ro-RO" altLang="en-US" sz="1400" dirty="0">
                  <a:solidFill>
                    <a:srgbClr val="002060"/>
                  </a:solidFill>
                  <a:latin typeface="Palatino Linotype" panose="02040502050505030304" pitchFamily="18" charset="0"/>
                </a:endParaRPr>
              </a:p>
              <a:p>
                <a:pPr algn="just"/>
                <a:r>
                  <a:rPr lang="ro-RO" altLang="en-US" sz="1400" dirty="0">
                    <a:solidFill>
                      <a:srgbClr val="002060"/>
                    </a:solidFill>
                    <a:latin typeface="Palatino Linotype" panose="02040502050505030304" pitchFamily="18" charset="0"/>
                  </a:rPr>
                  <a:t>Se cere:</a:t>
                </a:r>
              </a:p>
              <a:p>
                <a:pPr marL="342900" indent="-342900" algn="just">
                  <a:buAutoNum type="alphaLcParenR"/>
                </a:pPr>
                <a:r>
                  <a:rPr lang="ro-RO" altLang="en-US" sz="1400" dirty="0">
                    <a:solidFill>
                      <a:srgbClr val="002060"/>
                    </a:solidFill>
                    <a:latin typeface="Palatino Linotype" panose="02040502050505030304" pitchFamily="18" charset="0"/>
                  </a:rPr>
                  <a:t>Calculați valoarea de echilibru a venitului și reprezentați-o grafic</a:t>
                </a:r>
                <a:r>
                  <a:rPr lang="en-US" altLang="en-US" sz="1400" dirty="0">
                    <a:solidFill>
                      <a:srgbClr val="002060"/>
                    </a:solidFill>
                    <a:latin typeface="Palatino Linotype" panose="02040502050505030304" pitchFamily="18" charset="0"/>
                  </a:rPr>
                  <a:t>;</a:t>
                </a:r>
                <a:endParaRPr lang="ro-RO" altLang="en-US" sz="1400" dirty="0">
                  <a:solidFill>
                    <a:srgbClr val="002060"/>
                  </a:solidFill>
                  <a:latin typeface="Palatino Linotype" panose="02040502050505030304" pitchFamily="18" charset="0"/>
                </a:endParaRPr>
              </a:p>
              <a:p>
                <a:pPr marL="342900" indent="-342900" algn="just">
                  <a:buAutoNum type="alphaLcParenR"/>
                </a:pPr>
                <a:r>
                  <a:rPr lang="ro-RO" altLang="en-US" sz="1400" dirty="0">
                    <a:solidFill>
                      <a:srgbClr val="002060"/>
                    </a:solidFill>
                    <a:latin typeface="Palatino Linotype" panose="02040502050505030304" pitchFamily="18" charset="0"/>
                  </a:rPr>
                  <a:t>Determinați valoarea multiplicatorului cheltuielilor autonome</a:t>
                </a:r>
                <a:r>
                  <a:rPr lang="en-US" altLang="en-US" sz="1400" dirty="0">
                    <a:solidFill>
                      <a:srgbClr val="002060"/>
                    </a:solidFill>
                    <a:latin typeface="Palatino Linotype" panose="02040502050505030304" pitchFamily="18" charset="0"/>
                  </a:rPr>
                  <a:t>;</a:t>
                </a:r>
                <a:endParaRPr lang="ro-RO" altLang="en-US" sz="1400" dirty="0">
                  <a:solidFill>
                    <a:srgbClr val="002060"/>
                  </a:solidFill>
                  <a:latin typeface="Palatino Linotype" panose="02040502050505030304" pitchFamily="18" charset="0"/>
                </a:endParaRPr>
              </a:p>
              <a:p>
                <a:pPr marL="342900" indent="-342900" algn="just">
                  <a:buAutoNum type="alphaLcParenR"/>
                </a:pPr>
                <a:r>
                  <a:rPr lang="ro-RO" altLang="en-US" sz="1400" dirty="0">
                    <a:solidFill>
                      <a:srgbClr val="002060"/>
                    </a:solidFill>
                    <a:latin typeface="Palatino Linotype" panose="02040502050505030304" pitchFamily="18" charset="0"/>
                  </a:rPr>
                  <a:t>Determinați schimbarea necesară în taxele T astfel încât să se atingă valoarea de echilibru a lui Y = 5100 u.m.</a:t>
                </a:r>
              </a:p>
              <a:p>
                <a:pPr marL="342900" indent="-342900" algn="just">
                  <a:buAutoNum type="alphaLcParenR"/>
                </a:pPr>
                <a:r>
                  <a:rPr lang="ro-RO" altLang="en-US" sz="1400" dirty="0">
                    <a:solidFill>
                      <a:srgbClr val="002060"/>
                    </a:solidFill>
                    <a:latin typeface="Palatino Linotype" panose="02040502050505030304" pitchFamily="18" charset="0"/>
                  </a:rPr>
                  <a:t>Pentru Y=5100 cu cât trebuie să se modifice cheltuielile guvernamentale?</a:t>
                </a:r>
                <a:endParaRPr lang="en-US" altLang="en-US" sz="140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p:txBody>
          </p:sp>
        </mc:Choice>
        <mc:Fallback>
          <p:sp>
            <p:nvSpPr>
              <p:cNvPr id="9" name="TextBox 8">
                <a:extLst>
                  <a:ext uri="{FF2B5EF4-FFF2-40B4-BE49-F238E27FC236}">
                    <a16:creationId xmlns:a16="http://schemas.microsoft.com/office/drawing/2014/main" id="{E6A76D59-EDB6-4CFC-83D0-4E1253CC0BE6}"/>
                  </a:ext>
                </a:extLst>
              </p:cNvPr>
              <p:cNvSpPr txBox="1">
                <a:spLocks noRot="1" noChangeAspect="1" noMove="1" noResize="1" noEditPoints="1" noAdjustHandles="1" noChangeArrowheads="1" noChangeShapeType="1" noTextEdit="1"/>
              </p:cNvSpPr>
              <p:nvPr/>
            </p:nvSpPr>
            <p:spPr>
              <a:xfrm>
                <a:off x="4581728" y="1659285"/>
                <a:ext cx="7610272" cy="2893100"/>
              </a:xfrm>
              <a:prstGeom prst="rect">
                <a:avLst/>
              </a:prstGeom>
              <a:blipFill>
                <a:blip r:embed="rId3"/>
                <a:stretch>
                  <a:fillRect l="-401" t="-421" r="-240"/>
                </a:stretch>
              </a:blipFill>
            </p:spPr>
            <p:txBody>
              <a:bodyPr/>
              <a:lstStyle/>
              <a:p>
                <a:r>
                  <a:rPr lang="en-US">
                    <a:noFill/>
                  </a:rPr>
                  <a:t> </a:t>
                </a:r>
              </a:p>
            </p:txBody>
          </p:sp>
        </mc:Fallback>
      </mc:AlternateContent>
      <p:pic>
        <p:nvPicPr>
          <p:cNvPr id="11" name="Picture 2" descr="Bookish | Funny emoji, Smiley, Emoticons emojis">
            <a:extLst>
              <a:ext uri="{FF2B5EF4-FFF2-40B4-BE49-F238E27FC236}">
                <a16:creationId xmlns:a16="http://schemas.microsoft.com/office/drawing/2014/main" id="{04F4D02E-320E-46DC-AF49-FDFA540A23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74515" y="743862"/>
            <a:ext cx="1606063" cy="1606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1808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D375D62-6106-4D1B-8553-26D76AADB88F}"/>
              </a:ext>
            </a:extLst>
          </p:cNvPr>
          <p:cNvSpPr txBox="1"/>
          <p:nvPr/>
        </p:nvSpPr>
        <p:spPr>
          <a:xfrm>
            <a:off x="6801779" y="140971"/>
            <a:ext cx="3134192" cy="369332"/>
          </a:xfrm>
          <a:prstGeom prst="rect">
            <a:avLst/>
          </a:prstGeom>
          <a:noFill/>
        </p:spPr>
        <p:txBody>
          <a:bodyPr wrap="none" rtlCol="0">
            <a:spAutoFit/>
          </a:bodyPr>
          <a:lstStyle/>
          <a:p>
            <a:pPr algn="ctr"/>
            <a:r>
              <a:rPr lang="ro-RO" b="1" i="1" dirty="0">
                <a:latin typeface="Palatino Linotype" panose="02040502050505030304" pitchFamily="18" charset="0"/>
                <a:cs typeface="Times New Roman" panose="02020603050405020304" pitchFamily="18" charset="0"/>
              </a:rPr>
              <a:t>Efectul multiplicator Keynes</a:t>
            </a:r>
            <a:endParaRPr lang="en-US" i="1" dirty="0">
              <a:latin typeface="Palatino Linotype" panose="02040502050505030304" pitchFamily="18" charset="0"/>
              <a:cs typeface="Times New Roman" panose="02020603050405020304" pitchFamily="18" charset="0"/>
            </a:endParaRPr>
          </a:p>
        </p:txBody>
      </p:sp>
      <p:sp>
        <p:nvSpPr>
          <p:cNvPr id="8" name="Footer Placeholder 4">
            <a:extLst>
              <a:ext uri="{FF2B5EF4-FFF2-40B4-BE49-F238E27FC236}">
                <a16:creationId xmlns:a16="http://schemas.microsoft.com/office/drawing/2014/main" id="{DA16CBE8-3637-48EE-8BB0-F294F03AAE46}"/>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1026" name="Picture 2" descr="Coins and a dollar bill on a table">
            <a:extLst>
              <a:ext uri="{FF2B5EF4-FFF2-40B4-BE49-F238E27FC236}">
                <a16:creationId xmlns:a16="http://schemas.microsoft.com/office/drawing/2014/main" id="{1D2DFF15-F561-45FA-9E05-0129D1A40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144" y="2456307"/>
            <a:ext cx="3373951" cy="224367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fontScale="90000"/>
          </a:bodyPr>
          <a:lstStyle/>
          <a:p>
            <a:br>
              <a:rPr lang="ro-RO" sz="3200" dirty="0">
                <a:solidFill>
                  <a:srgbClr val="002060"/>
                </a:solidFill>
                <a:latin typeface="Times New Roman" panose="02020603050405020304" pitchFamily="18" charset="0"/>
                <a:cs typeface="Times New Roman" panose="02020603050405020304" pitchFamily="18" charset="0"/>
              </a:rPr>
            </a:br>
            <a:br>
              <a:rPr lang="ro-RO" sz="3200" dirty="0">
                <a:solidFill>
                  <a:srgbClr val="002060"/>
                </a:solidFill>
                <a:latin typeface="Times New Roman" panose="02020603050405020304" pitchFamily="18" charset="0"/>
                <a:cs typeface="Times New Roman" panose="02020603050405020304" pitchFamily="18" charset="0"/>
              </a:rPr>
            </a:br>
            <a:r>
              <a:rPr lang="ro-RO" sz="3200" dirty="0">
                <a:solidFill>
                  <a:srgbClr val="002060"/>
                </a:solidFill>
                <a:latin typeface="Times New Roman" panose="02020603050405020304" pitchFamily="18" charset="0"/>
                <a:cs typeface="Times New Roman" panose="02020603050405020304" pitchFamily="18" charset="0"/>
              </a:rPr>
              <a:t>Mecanisme de reglare fundamentale ale sistemelor economice</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E6A76D59-EDB6-4CFC-83D0-4E1253CC0BE6}"/>
              </a:ext>
            </a:extLst>
          </p:cNvPr>
          <p:cNvSpPr txBox="1"/>
          <p:nvPr/>
        </p:nvSpPr>
        <p:spPr>
          <a:xfrm>
            <a:off x="4563739" y="1599694"/>
            <a:ext cx="7610272" cy="4832092"/>
          </a:xfrm>
          <a:prstGeom prst="rect">
            <a:avLst/>
          </a:prstGeom>
          <a:noFill/>
        </p:spPr>
        <p:txBody>
          <a:bodyPr wrap="square">
            <a:spAutoFit/>
          </a:bodyPr>
          <a:lstStyle/>
          <a:p>
            <a:pPr algn="just"/>
            <a:r>
              <a:rPr lang="en-US" altLang="en-US" sz="1400" dirty="0">
                <a:solidFill>
                  <a:srgbClr val="002060"/>
                </a:solidFill>
                <a:latin typeface="Palatino Linotype" panose="02040502050505030304" pitchFamily="18" charset="0"/>
              </a:rPr>
              <a:t>“</a:t>
            </a:r>
            <a:r>
              <a:rPr lang="ro-RO" altLang="en-US" sz="1400" dirty="0">
                <a:solidFill>
                  <a:srgbClr val="002060"/>
                </a:solidFill>
                <a:latin typeface="Palatino Linotype" panose="02040502050505030304" pitchFamily="18" charset="0"/>
              </a:rPr>
              <a:t>Revoluția Keynesiană</a:t>
            </a:r>
            <a:r>
              <a:rPr lang="en-US" altLang="en-US" sz="1400" dirty="0">
                <a:solidFill>
                  <a:srgbClr val="002060"/>
                </a:solidFill>
                <a:latin typeface="Palatino Linotype" panose="02040502050505030304" pitchFamily="18" charset="0"/>
              </a:rPr>
              <a:t>”</a:t>
            </a:r>
            <a:r>
              <a:rPr lang="ro-RO" altLang="en-US" sz="1400" dirty="0">
                <a:solidFill>
                  <a:srgbClr val="002060"/>
                </a:solidFill>
                <a:latin typeface="Palatino Linotype" panose="02040502050505030304" pitchFamily="18" charset="0"/>
              </a:rPr>
              <a:t> în economie a început imediat după Marea Depresiune Economică când Keynes scrie o lucrare fundamentală </a:t>
            </a:r>
            <a:r>
              <a:rPr lang="en-US" altLang="en-US" sz="1400" dirty="0">
                <a:solidFill>
                  <a:srgbClr val="002060"/>
                </a:solidFill>
                <a:latin typeface="Palatino Linotype" panose="02040502050505030304" pitchFamily="18" charset="0"/>
              </a:rPr>
              <a:t>“</a:t>
            </a:r>
            <a:r>
              <a:rPr lang="ro-RO" altLang="en-US" sz="1400" dirty="0">
                <a:solidFill>
                  <a:srgbClr val="002060"/>
                </a:solidFill>
                <a:latin typeface="Palatino Linotype" panose="02040502050505030304" pitchFamily="18" charset="0"/>
              </a:rPr>
              <a:t>The General Theory of Employment Interest, and Money</a:t>
            </a:r>
            <a:r>
              <a:rPr lang="en-US" altLang="en-US" sz="1400" dirty="0">
                <a:solidFill>
                  <a:srgbClr val="002060"/>
                </a:solidFill>
                <a:latin typeface="Palatino Linotype" panose="02040502050505030304" pitchFamily="18" charset="0"/>
              </a:rPr>
              <a:t>”</a:t>
            </a:r>
            <a:r>
              <a:rPr lang="ro-RO" altLang="en-US" sz="1400" dirty="0">
                <a:solidFill>
                  <a:srgbClr val="002060"/>
                </a:solidFill>
                <a:latin typeface="Palatino Linotype" panose="02040502050505030304" pitchFamily="18" charset="0"/>
              </a:rPr>
              <a:t>. Acesta respinge ipoteza privind rapida ajustare în jos a prețului resurselor pentru a restabili echilibrul macroeconomic. Printre alte motive, el enumeră legile privind salariul minim garantat, negocierile salariale, activitatea sindicatelor etc. </a:t>
            </a:r>
          </a:p>
          <a:p>
            <a:pPr algn="just"/>
            <a:endParaRPr lang="ro-RO" altLang="en-US" sz="1400" dirty="0">
              <a:solidFill>
                <a:srgbClr val="002060"/>
              </a:solidFill>
              <a:latin typeface="Palatino Linotype" panose="02040502050505030304" pitchFamily="18" charset="0"/>
            </a:endParaRPr>
          </a:p>
          <a:p>
            <a:pPr algn="just"/>
            <a:r>
              <a:rPr lang="ro-RO" altLang="en-US" sz="1400" dirty="0">
                <a:solidFill>
                  <a:srgbClr val="002060"/>
                </a:solidFill>
                <a:latin typeface="Palatino Linotype" panose="02040502050505030304" pitchFamily="18" charset="0"/>
              </a:rPr>
              <a:t>Principiul multiplicator a fost utilizat de J.M. Keynes pentru a explica o creștere a venitului/ouputului ca urmare a creșterii investiției.</a:t>
            </a:r>
          </a:p>
          <a:p>
            <a:pPr algn="just"/>
            <a:r>
              <a:rPr lang="ro-RO" altLang="en-US" sz="1400" dirty="0">
                <a:solidFill>
                  <a:srgbClr val="002060"/>
                </a:solidFill>
                <a:latin typeface="Palatino Linotype" panose="02040502050505030304" pitchFamily="18" charset="0"/>
              </a:rPr>
              <a:t>Multiplicatorul lui Keynes:</a:t>
            </a:r>
          </a:p>
          <a:p>
            <a:pPr algn="just"/>
            <a:endParaRPr lang="ro-RO" altLang="en-US" sz="1400" dirty="0">
              <a:solidFill>
                <a:srgbClr val="002060"/>
              </a:solidFill>
              <a:latin typeface="Palatino Linotype" panose="02040502050505030304" pitchFamily="18" charset="0"/>
            </a:endParaRPr>
          </a:p>
          <a:p>
            <a:pPr algn="just"/>
            <a:endParaRPr lang="ro-RO" altLang="en-US" sz="1400" dirty="0">
              <a:solidFill>
                <a:srgbClr val="002060"/>
              </a:solidFill>
              <a:latin typeface="Palatino Linotype" panose="02040502050505030304" pitchFamily="18" charset="0"/>
            </a:endParaRPr>
          </a:p>
          <a:p>
            <a:pPr algn="just"/>
            <a:endParaRPr lang="ro-RO" altLang="en-US" sz="1400" dirty="0">
              <a:solidFill>
                <a:srgbClr val="002060"/>
              </a:solidFill>
              <a:latin typeface="Palatino Linotype" panose="02040502050505030304" pitchFamily="18" charset="0"/>
            </a:endParaRPr>
          </a:p>
          <a:p>
            <a:pPr algn="just"/>
            <a:r>
              <a:rPr lang="ro-RO" altLang="en-US" sz="1400" dirty="0">
                <a:solidFill>
                  <a:srgbClr val="002060"/>
                </a:solidFill>
                <a:latin typeface="Palatino Linotype" panose="02040502050505030304" pitchFamily="18" charset="0"/>
              </a:rPr>
              <a:t>Principiul multiplicator spune că o creștere a investiției autonome determină o creștere a outputului.</a:t>
            </a:r>
          </a:p>
          <a:p>
            <a:pPr algn="just"/>
            <a:endParaRPr lang="ro-RO" altLang="en-US" sz="1400" dirty="0">
              <a:solidFill>
                <a:srgbClr val="002060"/>
              </a:solidFill>
              <a:latin typeface="Palatino Linotype" panose="02040502050505030304" pitchFamily="18" charset="0"/>
            </a:endParaRPr>
          </a:p>
          <a:p>
            <a:pPr algn="just"/>
            <a:endParaRPr lang="ro-RO" altLang="en-US" sz="1400" dirty="0">
              <a:solidFill>
                <a:srgbClr val="002060"/>
              </a:solidFill>
              <a:latin typeface="Palatino Linotype" panose="02040502050505030304" pitchFamily="18" charset="0"/>
            </a:endParaRPr>
          </a:p>
          <a:p>
            <a:pPr algn="just"/>
            <a:endParaRPr lang="ro-RO" altLang="en-US" sz="1400" dirty="0">
              <a:solidFill>
                <a:srgbClr val="002060"/>
              </a:solidFill>
              <a:latin typeface="Palatino Linotype" panose="02040502050505030304" pitchFamily="18" charset="0"/>
            </a:endParaRPr>
          </a:p>
          <a:p>
            <a:pPr algn="just"/>
            <a:r>
              <a:rPr lang="ro-RO" altLang="en-US" sz="1400" dirty="0">
                <a:solidFill>
                  <a:srgbClr val="002060"/>
                </a:solidFill>
                <a:latin typeface="Palatino Linotype" panose="02040502050505030304" pitchFamily="18" charset="0"/>
              </a:rPr>
              <a:t>Efectul multiplicator, considerat izolat de alte tipuri de efecte, are un caracter stabilizator pentru piețele și fluxurile economice implicate.</a:t>
            </a:r>
          </a:p>
          <a:p>
            <a:pPr algn="just"/>
            <a:endParaRPr lang="en-US" altLang="en-US" sz="140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p:txBody>
      </p:sp>
      <p:pic>
        <p:nvPicPr>
          <p:cNvPr id="11" name="Picture 2" descr="Bookish | Funny emoji, Smiley, Emoticons emojis">
            <a:extLst>
              <a:ext uri="{FF2B5EF4-FFF2-40B4-BE49-F238E27FC236}">
                <a16:creationId xmlns:a16="http://schemas.microsoft.com/office/drawing/2014/main" id="{04F4D02E-320E-46DC-AF49-FDFA540A23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85937" y="0"/>
            <a:ext cx="1606063" cy="160606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A3A6F719-A781-4FCE-8107-3E4951D91EC5}"/>
              </a:ext>
            </a:extLst>
          </p:cNvPr>
          <p:cNvPicPr>
            <a:picLocks noChangeAspect="1"/>
          </p:cNvPicPr>
          <p:nvPr/>
        </p:nvPicPr>
        <p:blipFill>
          <a:blip r:embed="rId4"/>
          <a:stretch>
            <a:fillRect/>
          </a:stretch>
        </p:blipFill>
        <p:spPr>
          <a:xfrm>
            <a:off x="7163193" y="3429000"/>
            <a:ext cx="1447800" cy="586740"/>
          </a:xfrm>
          <a:prstGeom prst="rect">
            <a:avLst/>
          </a:prstGeom>
        </p:spPr>
      </p:pic>
      <p:pic>
        <p:nvPicPr>
          <p:cNvPr id="6" name="Picture 5">
            <a:extLst>
              <a:ext uri="{FF2B5EF4-FFF2-40B4-BE49-F238E27FC236}">
                <a16:creationId xmlns:a16="http://schemas.microsoft.com/office/drawing/2014/main" id="{F6FBBD23-E0DD-427B-A422-6CC93C215F14}"/>
              </a:ext>
            </a:extLst>
          </p:cNvPr>
          <p:cNvPicPr>
            <a:picLocks noChangeAspect="1"/>
          </p:cNvPicPr>
          <p:nvPr/>
        </p:nvPicPr>
        <p:blipFill>
          <a:blip r:embed="rId5"/>
          <a:stretch>
            <a:fillRect/>
          </a:stretch>
        </p:blipFill>
        <p:spPr>
          <a:xfrm>
            <a:off x="6789114" y="4497757"/>
            <a:ext cx="2164080" cy="617220"/>
          </a:xfrm>
          <a:prstGeom prst="rect">
            <a:avLst/>
          </a:prstGeom>
        </p:spPr>
      </p:pic>
    </p:spTree>
    <p:extLst>
      <p:ext uri="{BB962C8B-B14F-4D97-AF65-F5344CB8AC3E}">
        <p14:creationId xmlns:p14="http://schemas.microsoft.com/office/powerpoint/2010/main" val="131955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D375D62-6106-4D1B-8553-26D76AADB88F}"/>
              </a:ext>
            </a:extLst>
          </p:cNvPr>
          <p:cNvSpPr txBox="1"/>
          <p:nvPr/>
        </p:nvSpPr>
        <p:spPr>
          <a:xfrm>
            <a:off x="6801779" y="140971"/>
            <a:ext cx="3134192" cy="369332"/>
          </a:xfrm>
          <a:prstGeom prst="rect">
            <a:avLst/>
          </a:prstGeom>
          <a:noFill/>
        </p:spPr>
        <p:txBody>
          <a:bodyPr wrap="none" rtlCol="0">
            <a:spAutoFit/>
          </a:bodyPr>
          <a:lstStyle/>
          <a:p>
            <a:pPr algn="ctr"/>
            <a:r>
              <a:rPr lang="ro-RO" b="1" i="1" dirty="0">
                <a:latin typeface="Palatino Linotype" panose="02040502050505030304" pitchFamily="18" charset="0"/>
                <a:cs typeface="Times New Roman" panose="02020603050405020304" pitchFamily="18" charset="0"/>
              </a:rPr>
              <a:t>Efectul multiplicator Keynes</a:t>
            </a:r>
            <a:endParaRPr lang="en-US" i="1" dirty="0">
              <a:latin typeface="Palatino Linotype" panose="02040502050505030304" pitchFamily="18" charset="0"/>
              <a:cs typeface="Times New Roman" panose="02020603050405020304" pitchFamily="18" charset="0"/>
            </a:endParaRPr>
          </a:p>
        </p:txBody>
      </p:sp>
      <p:sp>
        <p:nvSpPr>
          <p:cNvPr id="8" name="Footer Placeholder 4">
            <a:extLst>
              <a:ext uri="{FF2B5EF4-FFF2-40B4-BE49-F238E27FC236}">
                <a16:creationId xmlns:a16="http://schemas.microsoft.com/office/drawing/2014/main" id="{DA16CBE8-3637-48EE-8BB0-F294F03AAE46}"/>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1026" name="Picture 2" descr="Coins and a dollar bill on a table">
            <a:extLst>
              <a:ext uri="{FF2B5EF4-FFF2-40B4-BE49-F238E27FC236}">
                <a16:creationId xmlns:a16="http://schemas.microsoft.com/office/drawing/2014/main" id="{1D2DFF15-F561-45FA-9E05-0129D1A40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144" y="2456307"/>
            <a:ext cx="3373951" cy="224367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fontScale="90000"/>
          </a:bodyPr>
          <a:lstStyle/>
          <a:p>
            <a:br>
              <a:rPr lang="ro-RO" sz="3200" dirty="0">
                <a:solidFill>
                  <a:srgbClr val="002060"/>
                </a:solidFill>
                <a:latin typeface="Times New Roman" panose="02020603050405020304" pitchFamily="18" charset="0"/>
                <a:cs typeface="Times New Roman" panose="02020603050405020304" pitchFamily="18" charset="0"/>
              </a:rPr>
            </a:br>
            <a:br>
              <a:rPr lang="ro-RO" sz="3200" dirty="0">
                <a:solidFill>
                  <a:srgbClr val="002060"/>
                </a:solidFill>
                <a:latin typeface="Times New Roman" panose="02020603050405020304" pitchFamily="18" charset="0"/>
                <a:cs typeface="Times New Roman" panose="02020603050405020304" pitchFamily="18" charset="0"/>
              </a:rPr>
            </a:br>
            <a:r>
              <a:rPr lang="ro-RO" sz="3200" dirty="0">
                <a:solidFill>
                  <a:srgbClr val="002060"/>
                </a:solidFill>
                <a:latin typeface="Times New Roman" panose="02020603050405020304" pitchFamily="18" charset="0"/>
                <a:cs typeface="Times New Roman" panose="02020603050405020304" pitchFamily="18" charset="0"/>
              </a:rPr>
              <a:t>Mecanisme de reglare fundamentale ale sistemelor economice</a:t>
            </a:r>
            <a:endParaRPr lang="en-US" sz="3200" dirty="0">
              <a:solidFill>
                <a:srgbClr val="002060"/>
              </a:solidFill>
              <a:latin typeface="Times New Roman" panose="02020603050405020304" pitchFamily="18" charset="0"/>
              <a:cs typeface="Times New Roman" panose="02020603050405020304" pitchFamily="18" charset="0"/>
            </a:endParaRPr>
          </a:p>
        </p:txBody>
      </p:sp>
      <p:pic>
        <p:nvPicPr>
          <p:cNvPr id="11" name="Picture 2" descr="Bookish | Funny emoji, Smiley, Emoticons emojis">
            <a:extLst>
              <a:ext uri="{FF2B5EF4-FFF2-40B4-BE49-F238E27FC236}">
                <a16:creationId xmlns:a16="http://schemas.microsoft.com/office/drawing/2014/main" id="{04F4D02E-320E-46DC-AF49-FDFA540A23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85937" y="0"/>
            <a:ext cx="1606063" cy="1606063"/>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2">
            <a:extLst>
              <a:ext uri="{FF2B5EF4-FFF2-40B4-BE49-F238E27FC236}">
                <a16:creationId xmlns:a16="http://schemas.microsoft.com/office/drawing/2014/main" id="{1E8B169D-1BEB-4F74-937B-D752903DB35F}"/>
              </a:ext>
            </a:extLst>
          </p:cNvPr>
          <p:cNvGrpSpPr>
            <a:grpSpLocks/>
          </p:cNvGrpSpPr>
          <p:nvPr/>
        </p:nvGrpSpPr>
        <p:grpSpPr bwMode="auto">
          <a:xfrm>
            <a:off x="4732706" y="1527335"/>
            <a:ext cx="7272338" cy="3172650"/>
            <a:chOff x="2241" y="5336"/>
            <a:chExt cx="8280" cy="3814"/>
          </a:xfrm>
        </p:grpSpPr>
        <p:sp>
          <p:nvSpPr>
            <p:cNvPr id="15" name="Rectangle 3">
              <a:extLst>
                <a:ext uri="{FF2B5EF4-FFF2-40B4-BE49-F238E27FC236}">
                  <a16:creationId xmlns:a16="http://schemas.microsoft.com/office/drawing/2014/main" id="{9A0563BB-D14A-486C-BEE5-93F9518F524B}"/>
                </a:ext>
              </a:extLst>
            </p:cNvPr>
            <p:cNvSpPr>
              <a:spLocks noChangeArrowheads="1"/>
            </p:cNvSpPr>
            <p:nvPr/>
          </p:nvSpPr>
          <p:spPr bwMode="auto">
            <a:xfrm>
              <a:off x="3141" y="5719"/>
              <a:ext cx="1620" cy="1440"/>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buFontTx/>
                <a:buNone/>
              </a:pPr>
              <a:r>
                <a:rPr lang="ro-RO" altLang="zh-CN" sz="1200">
                  <a:latin typeface="Times New Roman" panose="02020603050405020304" pitchFamily="18" charset="0"/>
                </a:rPr>
                <a:t>PBS</a:t>
              </a:r>
              <a:endParaRPr lang="ro-RO" altLang="en-US" sz="1800"/>
            </a:p>
          </p:txBody>
        </p:sp>
        <p:sp>
          <p:nvSpPr>
            <p:cNvPr id="16" name="Line 4">
              <a:extLst>
                <a:ext uri="{FF2B5EF4-FFF2-40B4-BE49-F238E27FC236}">
                  <a16:creationId xmlns:a16="http://schemas.microsoft.com/office/drawing/2014/main" id="{02C185E0-4BD2-426E-9FC1-A762CBF4E06A}"/>
                </a:ext>
              </a:extLst>
            </p:cNvPr>
            <p:cNvSpPr>
              <a:spLocks noChangeShapeType="1"/>
            </p:cNvSpPr>
            <p:nvPr/>
          </p:nvSpPr>
          <p:spPr bwMode="auto">
            <a:xfrm>
              <a:off x="3141" y="6095"/>
              <a:ext cx="162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 name="Rectangle 5">
              <a:extLst>
                <a:ext uri="{FF2B5EF4-FFF2-40B4-BE49-F238E27FC236}">
                  <a16:creationId xmlns:a16="http://schemas.microsoft.com/office/drawing/2014/main" id="{82FA3E26-45D4-4E34-81D0-6D3C0D3051F9}"/>
                </a:ext>
              </a:extLst>
            </p:cNvPr>
            <p:cNvSpPr>
              <a:spLocks noChangeArrowheads="1"/>
            </p:cNvSpPr>
            <p:nvPr/>
          </p:nvSpPr>
          <p:spPr bwMode="auto">
            <a:xfrm>
              <a:off x="3141" y="7331"/>
              <a:ext cx="1620" cy="1440"/>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buFontTx/>
                <a:buNone/>
              </a:pPr>
              <a:r>
                <a:rPr lang="ro-RO" altLang="zh-CN" sz="1200">
                  <a:latin typeface="Times New Roman" panose="02020603050405020304" pitchFamily="18" charset="0"/>
                </a:rPr>
                <a:t>PFM</a:t>
              </a:r>
              <a:endParaRPr lang="ro-RO" altLang="en-US" sz="1800"/>
            </a:p>
          </p:txBody>
        </p:sp>
        <p:sp>
          <p:nvSpPr>
            <p:cNvPr id="18" name="Line 6">
              <a:extLst>
                <a:ext uri="{FF2B5EF4-FFF2-40B4-BE49-F238E27FC236}">
                  <a16:creationId xmlns:a16="http://schemas.microsoft.com/office/drawing/2014/main" id="{98D435AA-522C-4A9D-BEF5-C48AF2CB506C}"/>
                </a:ext>
              </a:extLst>
            </p:cNvPr>
            <p:cNvSpPr>
              <a:spLocks noChangeShapeType="1"/>
            </p:cNvSpPr>
            <p:nvPr/>
          </p:nvSpPr>
          <p:spPr bwMode="auto">
            <a:xfrm>
              <a:off x="3141" y="7703"/>
              <a:ext cx="162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7">
              <a:extLst>
                <a:ext uri="{FF2B5EF4-FFF2-40B4-BE49-F238E27FC236}">
                  <a16:creationId xmlns:a16="http://schemas.microsoft.com/office/drawing/2014/main" id="{BA2385A3-82DA-4F92-A5FF-F7D8D1C53462}"/>
                </a:ext>
              </a:extLst>
            </p:cNvPr>
            <p:cNvSpPr>
              <a:spLocks noChangeShapeType="1"/>
            </p:cNvSpPr>
            <p:nvPr/>
          </p:nvSpPr>
          <p:spPr bwMode="auto">
            <a:xfrm flipV="1">
              <a:off x="3501" y="6167"/>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 name="Line 8">
              <a:extLst>
                <a:ext uri="{FF2B5EF4-FFF2-40B4-BE49-F238E27FC236}">
                  <a16:creationId xmlns:a16="http://schemas.microsoft.com/office/drawing/2014/main" id="{F27EFCFB-C198-4837-A228-9894798660FA}"/>
                </a:ext>
              </a:extLst>
            </p:cNvPr>
            <p:cNvSpPr>
              <a:spLocks noChangeShapeType="1"/>
            </p:cNvSpPr>
            <p:nvPr/>
          </p:nvSpPr>
          <p:spPr bwMode="auto">
            <a:xfrm>
              <a:off x="3501" y="6887"/>
              <a:ext cx="108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 name="Line 9">
              <a:extLst>
                <a:ext uri="{FF2B5EF4-FFF2-40B4-BE49-F238E27FC236}">
                  <a16:creationId xmlns:a16="http://schemas.microsoft.com/office/drawing/2014/main" id="{FFEC5198-DA3B-4CC2-AB07-A8C202D3D14C}"/>
                </a:ext>
              </a:extLst>
            </p:cNvPr>
            <p:cNvSpPr>
              <a:spLocks noChangeShapeType="1"/>
            </p:cNvSpPr>
            <p:nvPr/>
          </p:nvSpPr>
          <p:spPr bwMode="auto">
            <a:xfrm flipV="1">
              <a:off x="3501" y="7778"/>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 name="Line 10">
              <a:extLst>
                <a:ext uri="{FF2B5EF4-FFF2-40B4-BE49-F238E27FC236}">
                  <a16:creationId xmlns:a16="http://schemas.microsoft.com/office/drawing/2014/main" id="{CE5E76D1-569D-4547-BFD7-285D031621F1}"/>
                </a:ext>
              </a:extLst>
            </p:cNvPr>
            <p:cNvSpPr>
              <a:spLocks noChangeShapeType="1"/>
            </p:cNvSpPr>
            <p:nvPr/>
          </p:nvSpPr>
          <p:spPr bwMode="auto">
            <a:xfrm>
              <a:off x="3501" y="8489"/>
              <a:ext cx="108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 name="Line 11">
              <a:extLst>
                <a:ext uri="{FF2B5EF4-FFF2-40B4-BE49-F238E27FC236}">
                  <a16:creationId xmlns:a16="http://schemas.microsoft.com/office/drawing/2014/main" id="{54FE6711-440F-4152-A7CA-3C46482EE88A}"/>
                </a:ext>
              </a:extLst>
            </p:cNvPr>
            <p:cNvSpPr>
              <a:spLocks noChangeShapeType="1"/>
            </p:cNvSpPr>
            <p:nvPr/>
          </p:nvSpPr>
          <p:spPr bwMode="auto">
            <a:xfrm flipV="1">
              <a:off x="3681" y="6301"/>
              <a:ext cx="720"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Line 12">
              <a:extLst>
                <a:ext uri="{FF2B5EF4-FFF2-40B4-BE49-F238E27FC236}">
                  <a16:creationId xmlns:a16="http://schemas.microsoft.com/office/drawing/2014/main" id="{EA8E06C0-659B-4AEA-AE58-D9F4C8604F2A}"/>
                </a:ext>
              </a:extLst>
            </p:cNvPr>
            <p:cNvSpPr>
              <a:spLocks noChangeShapeType="1"/>
            </p:cNvSpPr>
            <p:nvPr/>
          </p:nvSpPr>
          <p:spPr bwMode="auto">
            <a:xfrm>
              <a:off x="3681" y="6301"/>
              <a:ext cx="720"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13">
              <a:extLst>
                <a:ext uri="{FF2B5EF4-FFF2-40B4-BE49-F238E27FC236}">
                  <a16:creationId xmlns:a16="http://schemas.microsoft.com/office/drawing/2014/main" id="{89518932-E078-4749-B43C-D1F6A14F6A65}"/>
                </a:ext>
              </a:extLst>
            </p:cNvPr>
            <p:cNvSpPr>
              <a:spLocks noChangeShapeType="1"/>
            </p:cNvSpPr>
            <p:nvPr/>
          </p:nvSpPr>
          <p:spPr bwMode="auto">
            <a:xfrm flipV="1">
              <a:off x="3681" y="7958"/>
              <a:ext cx="720"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 name="Line 14">
              <a:extLst>
                <a:ext uri="{FF2B5EF4-FFF2-40B4-BE49-F238E27FC236}">
                  <a16:creationId xmlns:a16="http://schemas.microsoft.com/office/drawing/2014/main" id="{E7752868-311B-4CFE-B0A8-2CC08C2D2322}"/>
                </a:ext>
              </a:extLst>
            </p:cNvPr>
            <p:cNvSpPr>
              <a:spLocks noChangeShapeType="1"/>
            </p:cNvSpPr>
            <p:nvPr/>
          </p:nvSpPr>
          <p:spPr bwMode="auto">
            <a:xfrm>
              <a:off x="3681" y="7958"/>
              <a:ext cx="540"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 name="Rectangle 15">
              <a:extLst>
                <a:ext uri="{FF2B5EF4-FFF2-40B4-BE49-F238E27FC236}">
                  <a16:creationId xmlns:a16="http://schemas.microsoft.com/office/drawing/2014/main" id="{BBEB8EBD-9221-406A-B83A-54A238214767}"/>
                </a:ext>
              </a:extLst>
            </p:cNvPr>
            <p:cNvSpPr>
              <a:spLocks noChangeArrowheads="1"/>
            </p:cNvSpPr>
            <p:nvPr/>
          </p:nvSpPr>
          <p:spPr bwMode="auto">
            <a:xfrm>
              <a:off x="5481" y="6810"/>
              <a:ext cx="1440" cy="719"/>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spcAft>
                  <a:spcPts val="1000"/>
                </a:spcAft>
                <a:buFontTx/>
                <a:buNone/>
              </a:pPr>
              <a:r>
                <a:rPr lang="ro-RO" altLang="en-US" sz="800" dirty="0">
                  <a:latin typeface="Calibri" panose="020F0502020204030204" pitchFamily="34" charset="0"/>
                </a:rPr>
                <a:t>Balan</a:t>
              </a:r>
              <a:r>
                <a:rPr lang="ro-RO" altLang="en-US" sz="800" dirty="0">
                  <a:latin typeface="Lucida Console" panose="020B0609040504020204" pitchFamily="49" charset="0"/>
                </a:rPr>
                <a:t>ţ</a:t>
              </a:r>
              <a:r>
                <a:rPr lang="ro-RO" altLang="en-US" sz="800" dirty="0">
                  <a:latin typeface="Calibri" panose="020F0502020204030204" pitchFamily="34" charset="0"/>
                </a:rPr>
                <a:t>e monetare reale</a:t>
              </a:r>
            </a:p>
            <a:p>
              <a:pPr algn="ctr" eaLnBrk="1" hangingPunct="1">
                <a:spcBef>
                  <a:spcPct val="0"/>
                </a:spcBef>
                <a:spcAft>
                  <a:spcPts val="1000"/>
                </a:spcAft>
                <a:buFontTx/>
                <a:buNone/>
              </a:pPr>
              <a:r>
                <a:rPr lang="ro-RO" altLang="en-US" sz="800" b="1" dirty="0">
                  <a:latin typeface="Calibri" panose="020F0502020204030204" pitchFamily="34" charset="0"/>
                </a:rPr>
                <a:t>M/p</a:t>
              </a:r>
              <a:endParaRPr lang="ro-RO" altLang="en-US" sz="1800" dirty="0"/>
            </a:p>
          </p:txBody>
        </p:sp>
        <p:sp>
          <p:nvSpPr>
            <p:cNvPr id="28" name="Rectangle 16">
              <a:extLst>
                <a:ext uri="{FF2B5EF4-FFF2-40B4-BE49-F238E27FC236}">
                  <a16:creationId xmlns:a16="http://schemas.microsoft.com/office/drawing/2014/main" id="{0C0A2B4C-20F5-46ED-AB92-43A8F8D0379B}"/>
                </a:ext>
              </a:extLst>
            </p:cNvPr>
            <p:cNvSpPr>
              <a:spLocks noChangeArrowheads="1"/>
            </p:cNvSpPr>
            <p:nvPr/>
          </p:nvSpPr>
          <p:spPr bwMode="auto">
            <a:xfrm>
              <a:off x="7281" y="6615"/>
              <a:ext cx="1440" cy="1080"/>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spcAft>
                  <a:spcPts val="1000"/>
                </a:spcAft>
                <a:buFontTx/>
                <a:buNone/>
              </a:pPr>
              <a:r>
                <a:rPr lang="fr-FR" altLang="en-US" sz="1100">
                  <a:latin typeface="Calibri" panose="020F0502020204030204" pitchFamily="34" charset="0"/>
                </a:rPr>
                <a:t>Cheltuieli de consum</a:t>
              </a:r>
            </a:p>
            <a:p>
              <a:pPr algn="ctr" eaLnBrk="1" hangingPunct="1">
                <a:spcBef>
                  <a:spcPct val="0"/>
                </a:spcBef>
                <a:buFontTx/>
                <a:buNone/>
              </a:pPr>
              <a:r>
                <a:rPr lang="ro-RO" altLang="zh-CN" sz="1200" b="1">
                  <a:latin typeface="Times New Roman" panose="02020603050405020304" pitchFamily="18" charset="0"/>
                </a:rPr>
                <a:t>C</a:t>
              </a:r>
              <a:endParaRPr lang="ro-RO" altLang="en-US" sz="1800"/>
            </a:p>
          </p:txBody>
        </p:sp>
        <p:sp>
          <p:nvSpPr>
            <p:cNvPr id="29" name="Rectangle 17">
              <a:extLst>
                <a:ext uri="{FF2B5EF4-FFF2-40B4-BE49-F238E27FC236}">
                  <a16:creationId xmlns:a16="http://schemas.microsoft.com/office/drawing/2014/main" id="{2E1C679E-A04A-4902-8774-E23068F0C6A1}"/>
                </a:ext>
              </a:extLst>
            </p:cNvPr>
            <p:cNvSpPr>
              <a:spLocks noChangeArrowheads="1"/>
            </p:cNvSpPr>
            <p:nvPr/>
          </p:nvSpPr>
          <p:spPr bwMode="auto">
            <a:xfrm>
              <a:off x="9081" y="6749"/>
              <a:ext cx="1440" cy="720"/>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spcAft>
                  <a:spcPts val="1000"/>
                </a:spcAft>
                <a:buFontTx/>
                <a:buNone/>
              </a:pPr>
              <a:r>
                <a:rPr lang="ro-RO" altLang="en-US" sz="1100">
                  <a:latin typeface="Calibri" panose="020F0502020204030204" pitchFamily="34" charset="0"/>
                </a:rPr>
                <a:t>Venit/output</a:t>
              </a:r>
            </a:p>
            <a:p>
              <a:pPr algn="ctr" eaLnBrk="1" hangingPunct="1">
                <a:spcBef>
                  <a:spcPct val="0"/>
                </a:spcBef>
                <a:buFontTx/>
                <a:buNone/>
              </a:pPr>
              <a:r>
                <a:rPr lang="en-US" altLang="zh-CN" sz="1200" b="1">
                  <a:latin typeface="Times New Roman" panose="02020603050405020304" pitchFamily="18" charset="0"/>
                  <a:ea typeface="宋体" panose="02010600030101010101" pitchFamily="2" charset="-122"/>
                </a:rPr>
                <a:t>Y</a:t>
              </a:r>
              <a:endParaRPr lang="ro-RO" altLang="en-US" sz="1800"/>
            </a:p>
          </p:txBody>
        </p:sp>
        <p:sp>
          <p:nvSpPr>
            <p:cNvPr id="30" name="Line 18">
              <a:extLst>
                <a:ext uri="{FF2B5EF4-FFF2-40B4-BE49-F238E27FC236}">
                  <a16:creationId xmlns:a16="http://schemas.microsoft.com/office/drawing/2014/main" id="{F2CE2A88-9141-4250-BA6E-00335C3923DD}"/>
                </a:ext>
              </a:extLst>
            </p:cNvPr>
            <p:cNvSpPr>
              <a:spLocks noChangeShapeType="1"/>
            </p:cNvSpPr>
            <p:nvPr/>
          </p:nvSpPr>
          <p:spPr bwMode="auto">
            <a:xfrm>
              <a:off x="4761" y="6270"/>
              <a:ext cx="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 name="Line 19">
              <a:extLst>
                <a:ext uri="{FF2B5EF4-FFF2-40B4-BE49-F238E27FC236}">
                  <a16:creationId xmlns:a16="http://schemas.microsoft.com/office/drawing/2014/main" id="{373B901B-AD15-4511-A644-8D93D20C9E21}"/>
                </a:ext>
              </a:extLst>
            </p:cNvPr>
            <p:cNvSpPr>
              <a:spLocks noChangeShapeType="1"/>
            </p:cNvSpPr>
            <p:nvPr/>
          </p:nvSpPr>
          <p:spPr bwMode="auto">
            <a:xfrm>
              <a:off x="4761" y="8250"/>
              <a:ext cx="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 name="Line 20">
              <a:extLst>
                <a:ext uri="{FF2B5EF4-FFF2-40B4-BE49-F238E27FC236}">
                  <a16:creationId xmlns:a16="http://schemas.microsoft.com/office/drawing/2014/main" id="{842407DF-FBED-48B0-B14A-DCDEEF677DC3}"/>
                </a:ext>
              </a:extLst>
            </p:cNvPr>
            <p:cNvSpPr>
              <a:spLocks noChangeShapeType="1"/>
            </p:cNvSpPr>
            <p:nvPr/>
          </p:nvSpPr>
          <p:spPr bwMode="auto">
            <a:xfrm flipV="1">
              <a:off x="6201" y="7530"/>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 name="Line 21">
              <a:extLst>
                <a:ext uri="{FF2B5EF4-FFF2-40B4-BE49-F238E27FC236}">
                  <a16:creationId xmlns:a16="http://schemas.microsoft.com/office/drawing/2014/main" id="{5FA22628-A622-41CC-880B-B934D8E04519}"/>
                </a:ext>
              </a:extLst>
            </p:cNvPr>
            <p:cNvSpPr>
              <a:spLocks noChangeShapeType="1"/>
            </p:cNvSpPr>
            <p:nvPr/>
          </p:nvSpPr>
          <p:spPr bwMode="auto">
            <a:xfrm>
              <a:off x="6921" y="7163"/>
              <a:ext cx="36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 name="Line 22">
              <a:extLst>
                <a:ext uri="{FF2B5EF4-FFF2-40B4-BE49-F238E27FC236}">
                  <a16:creationId xmlns:a16="http://schemas.microsoft.com/office/drawing/2014/main" id="{1E8A3FBE-FD3B-4B32-B3F2-1A51D96E005F}"/>
                </a:ext>
              </a:extLst>
            </p:cNvPr>
            <p:cNvSpPr>
              <a:spLocks noChangeShapeType="1"/>
            </p:cNvSpPr>
            <p:nvPr/>
          </p:nvSpPr>
          <p:spPr bwMode="auto">
            <a:xfrm>
              <a:off x="8721" y="7163"/>
              <a:ext cx="36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 name="Line 23">
              <a:extLst>
                <a:ext uri="{FF2B5EF4-FFF2-40B4-BE49-F238E27FC236}">
                  <a16:creationId xmlns:a16="http://schemas.microsoft.com/office/drawing/2014/main" id="{40750B8F-D224-4D13-8092-32CD93519515}"/>
                </a:ext>
              </a:extLst>
            </p:cNvPr>
            <p:cNvSpPr>
              <a:spLocks noChangeShapeType="1"/>
            </p:cNvSpPr>
            <p:nvPr/>
          </p:nvSpPr>
          <p:spPr bwMode="auto">
            <a:xfrm>
              <a:off x="6201" y="6263"/>
              <a:ext cx="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 name="Line 24">
              <a:extLst>
                <a:ext uri="{FF2B5EF4-FFF2-40B4-BE49-F238E27FC236}">
                  <a16:creationId xmlns:a16="http://schemas.microsoft.com/office/drawing/2014/main" id="{4D551AB5-80AC-4EC9-84C4-9C471152FA34}"/>
                </a:ext>
              </a:extLst>
            </p:cNvPr>
            <p:cNvSpPr>
              <a:spLocks noChangeShapeType="1"/>
            </p:cNvSpPr>
            <p:nvPr/>
          </p:nvSpPr>
          <p:spPr bwMode="auto">
            <a:xfrm>
              <a:off x="9801" y="7493"/>
              <a:ext cx="0" cy="165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 name="Line 25">
              <a:extLst>
                <a:ext uri="{FF2B5EF4-FFF2-40B4-BE49-F238E27FC236}">
                  <a16:creationId xmlns:a16="http://schemas.microsoft.com/office/drawing/2014/main" id="{4011BACB-D9FD-4A06-BD65-6F6D3F4993A0}"/>
                </a:ext>
              </a:extLst>
            </p:cNvPr>
            <p:cNvSpPr>
              <a:spLocks noChangeShapeType="1"/>
            </p:cNvSpPr>
            <p:nvPr/>
          </p:nvSpPr>
          <p:spPr bwMode="auto">
            <a:xfrm flipH="1">
              <a:off x="2241" y="9150"/>
              <a:ext cx="75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 name="Line 26">
              <a:extLst>
                <a:ext uri="{FF2B5EF4-FFF2-40B4-BE49-F238E27FC236}">
                  <a16:creationId xmlns:a16="http://schemas.microsoft.com/office/drawing/2014/main" id="{E430A71C-4868-4284-94AB-2F5387C5E200}"/>
                </a:ext>
              </a:extLst>
            </p:cNvPr>
            <p:cNvSpPr>
              <a:spLocks noChangeShapeType="1"/>
            </p:cNvSpPr>
            <p:nvPr/>
          </p:nvSpPr>
          <p:spPr bwMode="auto">
            <a:xfrm flipV="1">
              <a:off x="2241" y="8070"/>
              <a:ext cx="0" cy="10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 name="Line 27">
              <a:extLst>
                <a:ext uri="{FF2B5EF4-FFF2-40B4-BE49-F238E27FC236}">
                  <a16:creationId xmlns:a16="http://schemas.microsoft.com/office/drawing/2014/main" id="{F4F0FA19-B9EE-48E5-9919-B33A383B119D}"/>
                </a:ext>
              </a:extLst>
            </p:cNvPr>
            <p:cNvSpPr>
              <a:spLocks noChangeShapeType="1"/>
            </p:cNvSpPr>
            <p:nvPr/>
          </p:nvSpPr>
          <p:spPr bwMode="auto">
            <a:xfrm>
              <a:off x="2241" y="8070"/>
              <a:ext cx="9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 name="Line 28">
              <a:extLst>
                <a:ext uri="{FF2B5EF4-FFF2-40B4-BE49-F238E27FC236}">
                  <a16:creationId xmlns:a16="http://schemas.microsoft.com/office/drawing/2014/main" id="{02382541-EC0B-4EFE-B5AE-B950795D0C28}"/>
                </a:ext>
              </a:extLst>
            </p:cNvPr>
            <p:cNvSpPr>
              <a:spLocks noChangeShapeType="1"/>
            </p:cNvSpPr>
            <p:nvPr/>
          </p:nvSpPr>
          <p:spPr bwMode="auto">
            <a:xfrm flipV="1">
              <a:off x="9801" y="5336"/>
              <a:ext cx="0" cy="140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 name="Line 29">
              <a:extLst>
                <a:ext uri="{FF2B5EF4-FFF2-40B4-BE49-F238E27FC236}">
                  <a16:creationId xmlns:a16="http://schemas.microsoft.com/office/drawing/2014/main" id="{CBE39102-30D6-40F8-9394-5500799639A0}"/>
                </a:ext>
              </a:extLst>
            </p:cNvPr>
            <p:cNvSpPr>
              <a:spLocks noChangeShapeType="1"/>
            </p:cNvSpPr>
            <p:nvPr/>
          </p:nvSpPr>
          <p:spPr bwMode="auto">
            <a:xfrm flipH="1">
              <a:off x="2241" y="5336"/>
              <a:ext cx="75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 name="Line 30">
              <a:extLst>
                <a:ext uri="{FF2B5EF4-FFF2-40B4-BE49-F238E27FC236}">
                  <a16:creationId xmlns:a16="http://schemas.microsoft.com/office/drawing/2014/main" id="{8A4FB9ED-C957-48F1-92AB-9976FB7D707C}"/>
                </a:ext>
              </a:extLst>
            </p:cNvPr>
            <p:cNvSpPr>
              <a:spLocks noChangeShapeType="1"/>
            </p:cNvSpPr>
            <p:nvPr/>
          </p:nvSpPr>
          <p:spPr bwMode="auto">
            <a:xfrm>
              <a:off x="2241" y="5336"/>
              <a:ext cx="0" cy="10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 name="Line 31">
              <a:extLst>
                <a:ext uri="{FF2B5EF4-FFF2-40B4-BE49-F238E27FC236}">
                  <a16:creationId xmlns:a16="http://schemas.microsoft.com/office/drawing/2014/main" id="{125F6F8F-96AA-41FF-87F3-E7D2111AEFD1}"/>
                </a:ext>
              </a:extLst>
            </p:cNvPr>
            <p:cNvSpPr>
              <a:spLocks noChangeShapeType="1"/>
            </p:cNvSpPr>
            <p:nvPr/>
          </p:nvSpPr>
          <p:spPr bwMode="auto">
            <a:xfrm>
              <a:off x="2241" y="6425"/>
              <a:ext cx="9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 name="Text Box 32">
              <a:extLst>
                <a:ext uri="{FF2B5EF4-FFF2-40B4-BE49-F238E27FC236}">
                  <a16:creationId xmlns:a16="http://schemas.microsoft.com/office/drawing/2014/main" id="{3CD418A0-E787-46B0-B980-CEB93B6AE36E}"/>
                </a:ext>
              </a:extLst>
            </p:cNvPr>
            <p:cNvSpPr txBox="1">
              <a:spLocks noChangeArrowheads="1"/>
            </p:cNvSpPr>
            <p:nvPr/>
          </p:nvSpPr>
          <p:spPr bwMode="auto">
            <a:xfrm>
              <a:off x="5019" y="7841"/>
              <a:ext cx="660"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spcAft>
                  <a:spcPts val="1000"/>
                </a:spcAft>
                <a:buFontTx/>
                <a:buNone/>
              </a:pPr>
              <a:r>
                <a:rPr lang="ro-RO" altLang="en-US" sz="1100" b="1">
                  <a:latin typeface="Calibri" panose="020F0502020204030204" pitchFamily="34" charset="0"/>
                </a:rPr>
                <a:t>w</a:t>
              </a:r>
              <a:endParaRPr lang="ro-RO" altLang="en-US" sz="1800"/>
            </a:p>
          </p:txBody>
        </p:sp>
        <p:sp>
          <p:nvSpPr>
            <p:cNvPr id="45" name="Text Box 33">
              <a:extLst>
                <a:ext uri="{FF2B5EF4-FFF2-40B4-BE49-F238E27FC236}">
                  <a16:creationId xmlns:a16="http://schemas.microsoft.com/office/drawing/2014/main" id="{49264792-2089-48F0-9734-2889D383779E}"/>
                </a:ext>
              </a:extLst>
            </p:cNvPr>
            <p:cNvSpPr txBox="1">
              <a:spLocks noChangeArrowheads="1"/>
            </p:cNvSpPr>
            <p:nvPr/>
          </p:nvSpPr>
          <p:spPr bwMode="auto">
            <a:xfrm>
              <a:off x="2277" y="7577"/>
              <a:ext cx="840"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spcAft>
                  <a:spcPts val="1000"/>
                </a:spcAft>
                <a:buFontTx/>
                <a:buNone/>
              </a:pPr>
              <a:r>
                <a:rPr lang="ro-RO" altLang="en-US" sz="1100" b="1">
                  <a:latin typeface="Calibri" panose="020F0502020204030204" pitchFamily="34" charset="0"/>
                </a:rPr>
                <a:t>L</a:t>
              </a:r>
              <a:r>
                <a:rPr lang="ro-RO" altLang="en-US" sz="1100" b="1" baseline="30000">
                  <a:latin typeface="Calibri" panose="020F0502020204030204" pitchFamily="34" charset="0"/>
                </a:rPr>
                <a:t>d</a:t>
              </a:r>
              <a:endParaRPr lang="ro-RO" altLang="en-US" sz="1800"/>
            </a:p>
          </p:txBody>
        </p:sp>
        <p:sp>
          <p:nvSpPr>
            <p:cNvPr id="46" name="Text Box 34">
              <a:extLst>
                <a:ext uri="{FF2B5EF4-FFF2-40B4-BE49-F238E27FC236}">
                  <a16:creationId xmlns:a16="http://schemas.microsoft.com/office/drawing/2014/main" id="{2C3045A7-7310-406C-B435-9604FCFF2BBF}"/>
                </a:ext>
              </a:extLst>
            </p:cNvPr>
            <p:cNvSpPr txBox="1">
              <a:spLocks noChangeArrowheads="1"/>
            </p:cNvSpPr>
            <p:nvPr/>
          </p:nvSpPr>
          <p:spPr bwMode="auto">
            <a:xfrm>
              <a:off x="2319" y="5963"/>
              <a:ext cx="660"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spcAft>
                  <a:spcPts val="1000"/>
                </a:spcAft>
                <a:buFontTx/>
                <a:buNone/>
              </a:pPr>
              <a:r>
                <a:rPr lang="ro-RO" altLang="en-US" sz="1100" b="1">
                  <a:latin typeface="Calibri" panose="020F0502020204030204" pitchFamily="34" charset="0"/>
                </a:rPr>
                <a:t> AS</a:t>
              </a:r>
              <a:endParaRPr lang="ro-RO" altLang="en-US" sz="1800"/>
            </a:p>
          </p:txBody>
        </p:sp>
        <p:sp>
          <p:nvSpPr>
            <p:cNvPr id="47" name="Text Box 35">
              <a:extLst>
                <a:ext uri="{FF2B5EF4-FFF2-40B4-BE49-F238E27FC236}">
                  <a16:creationId xmlns:a16="http://schemas.microsoft.com/office/drawing/2014/main" id="{CBA86348-25F3-4C5C-AF7A-45C2825CA682}"/>
                </a:ext>
              </a:extLst>
            </p:cNvPr>
            <p:cNvSpPr txBox="1">
              <a:spLocks noChangeArrowheads="1"/>
            </p:cNvSpPr>
            <p:nvPr/>
          </p:nvSpPr>
          <p:spPr bwMode="auto">
            <a:xfrm>
              <a:off x="5157" y="5801"/>
              <a:ext cx="660"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spcAft>
                  <a:spcPts val="1000"/>
                </a:spcAft>
                <a:buFontTx/>
                <a:buNone/>
              </a:pPr>
              <a:r>
                <a:rPr lang="ro-RO" altLang="en-US" sz="1100" b="1">
                  <a:latin typeface="Calibri" panose="020F0502020204030204" pitchFamily="34" charset="0"/>
                </a:rPr>
                <a:t> p</a:t>
              </a:r>
              <a:endParaRPr lang="ro-RO" altLang="en-US" sz="1800"/>
            </a:p>
          </p:txBody>
        </p:sp>
      </p:grpSp>
      <p:sp>
        <p:nvSpPr>
          <p:cNvPr id="49" name="TextBox 48">
            <a:extLst>
              <a:ext uri="{FF2B5EF4-FFF2-40B4-BE49-F238E27FC236}">
                <a16:creationId xmlns:a16="http://schemas.microsoft.com/office/drawing/2014/main" id="{FF773FAA-FE19-4181-9402-CD72DC525623}"/>
              </a:ext>
            </a:extLst>
          </p:cNvPr>
          <p:cNvSpPr txBox="1"/>
          <p:nvPr/>
        </p:nvSpPr>
        <p:spPr>
          <a:xfrm>
            <a:off x="4563739" y="4825193"/>
            <a:ext cx="7610272" cy="1600438"/>
          </a:xfrm>
          <a:prstGeom prst="rect">
            <a:avLst/>
          </a:prstGeom>
          <a:noFill/>
        </p:spPr>
        <p:txBody>
          <a:bodyPr wrap="square">
            <a:spAutoFit/>
          </a:bodyPr>
          <a:lstStyle/>
          <a:p>
            <a:pPr algn="just"/>
            <a:r>
              <a:rPr lang="ro-RO" altLang="en-US" sz="1400" dirty="0">
                <a:solidFill>
                  <a:srgbClr val="002060"/>
                </a:solidFill>
                <a:latin typeface="Palatino Linotype" panose="02040502050505030304" pitchFamily="18" charset="0"/>
              </a:rPr>
              <a:t>p, w – prețuri</a:t>
            </a:r>
          </a:p>
          <a:p>
            <a:pPr algn="just"/>
            <a:r>
              <a:rPr lang="ro-RO" altLang="en-US" sz="1400" dirty="0">
                <a:solidFill>
                  <a:srgbClr val="002060"/>
                </a:solidFill>
                <a:latin typeface="Palatino Linotype" panose="02040502050505030304" pitchFamily="18" charset="0"/>
              </a:rPr>
              <a:t>PBS – piața bunurilor și serviciilor</a:t>
            </a:r>
          </a:p>
          <a:p>
            <a:pPr algn="just"/>
            <a:r>
              <a:rPr lang="ro-RO" altLang="en-US" sz="1400" dirty="0">
                <a:solidFill>
                  <a:srgbClr val="002060"/>
                </a:solidFill>
                <a:latin typeface="Palatino Linotype" panose="02040502050505030304" pitchFamily="18" charset="0"/>
              </a:rPr>
              <a:t>PFM – piața forței de muncă</a:t>
            </a:r>
          </a:p>
          <a:p>
            <a:pPr algn="just"/>
            <a:r>
              <a:rPr lang="ro-RO" altLang="en-US" sz="1400" dirty="0">
                <a:solidFill>
                  <a:srgbClr val="002060"/>
                </a:solidFill>
                <a:latin typeface="Palatino Linotype" panose="02040502050505030304" pitchFamily="18" charset="0"/>
              </a:rPr>
              <a:t>PF – piața financiară</a:t>
            </a:r>
          </a:p>
          <a:p>
            <a:pPr algn="just"/>
            <a:r>
              <a:rPr lang="ro-RO" altLang="en-US" sz="1400" dirty="0">
                <a:solidFill>
                  <a:srgbClr val="002060"/>
                </a:solidFill>
                <a:latin typeface="Palatino Linotype" panose="02040502050505030304" pitchFamily="18" charset="0"/>
              </a:rPr>
              <a:t>C – cheltuieli de consum</a:t>
            </a:r>
          </a:p>
          <a:p>
            <a:pPr algn="just"/>
            <a:r>
              <a:rPr lang="ro-RO" altLang="en-US" sz="1400" dirty="0">
                <a:solidFill>
                  <a:srgbClr val="002060"/>
                </a:solidFill>
                <a:latin typeface="Palatino Linotype" panose="02040502050505030304" pitchFamily="18" charset="0"/>
              </a:rPr>
              <a:t>I – cheltuieli de investiții</a:t>
            </a:r>
            <a:endParaRPr lang="en-US" altLang="en-US" sz="1400" b="0" dirty="0">
              <a:solidFill>
                <a:srgbClr val="002060"/>
              </a:solidFill>
              <a:latin typeface="Palatino Linotype" panose="02040502050505030304" pitchFamily="18" charset="0"/>
            </a:endParaRPr>
          </a:p>
          <a:p>
            <a:pPr algn="just"/>
            <a:endParaRPr lang="en-US" altLang="en-US" sz="1400" b="0"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421315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D375D62-6106-4D1B-8553-26D76AADB88F}"/>
              </a:ext>
            </a:extLst>
          </p:cNvPr>
          <p:cNvSpPr txBox="1"/>
          <p:nvPr/>
        </p:nvSpPr>
        <p:spPr>
          <a:xfrm>
            <a:off x="6801779" y="140971"/>
            <a:ext cx="3134192" cy="369332"/>
          </a:xfrm>
          <a:prstGeom prst="rect">
            <a:avLst/>
          </a:prstGeom>
          <a:noFill/>
        </p:spPr>
        <p:txBody>
          <a:bodyPr wrap="none" rtlCol="0">
            <a:spAutoFit/>
          </a:bodyPr>
          <a:lstStyle/>
          <a:p>
            <a:pPr algn="ctr"/>
            <a:r>
              <a:rPr lang="ro-RO" b="1" i="1" dirty="0">
                <a:latin typeface="Palatino Linotype" panose="02040502050505030304" pitchFamily="18" charset="0"/>
                <a:cs typeface="Times New Roman" panose="02020603050405020304" pitchFamily="18" charset="0"/>
              </a:rPr>
              <a:t>Efectul multiplicator Keynes</a:t>
            </a:r>
            <a:endParaRPr lang="en-US" i="1" dirty="0">
              <a:latin typeface="Palatino Linotype" panose="02040502050505030304" pitchFamily="18" charset="0"/>
              <a:cs typeface="Times New Roman" panose="02020603050405020304" pitchFamily="18" charset="0"/>
            </a:endParaRPr>
          </a:p>
        </p:txBody>
      </p:sp>
      <p:sp>
        <p:nvSpPr>
          <p:cNvPr id="8" name="Footer Placeholder 4">
            <a:extLst>
              <a:ext uri="{FF2B5EF4-FFF2-40B4-BE49-F238E27FC236}">
                <a16:creationId xmlns:a16="http://schemas.microsoft.com/office/drawing/2014/main" id="{DA16CBE8-3637-48EE-8BB0-F294F03AAE46}"/>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1026" name="Picture 2" descr="Coins and a dollar bill on a table">
            <a:extLst>
              <a:ext uri="{FF2B5EF4-FFF2-40B4-BE49-F238E27FC236}">
                <a16:creationId xmlns:a16="http://schemas.microsoft.com/office/drawing/2014/main" id="{1D2DFF15-F561-45FA-9E05-0129D1A40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144" y="2456307"/>
            <a:ext cx="3373951" cy="224367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fontScale="90000"/>
          </a:bodyPr>
          <a:lstStyle/>
          <a:p>
            <a:br>
              <a:rPr lang="ro-RO" sz="3200" dirty="0">
                <a:solidFill>
                  <a:srgbClr val="002060"/>
                </a:solidFill>
                <a:latin typeface="Times New Roman" panose="02020603050405020304" pitchFamily="18" charset="0"/>
                <a:cs typeface="Times New Roman" panose="02020603050405020304" pitchFamily="18" charset="0"/>
              </a:rPr>
            </a:br>
            <a:br>
              <a:rPr lang="ro-RO" sz="3200" dirty="0">
                <a:solidFill>
                  <a:srgbClr val="002060"/>
                </a:solidFill>
                <a:latin typeface="Times New Roman" panose="02020603050405020304" pitchFamily="18" charset="0"/>
                <a:cs typeface="Times New Roman" panose="02020603050405020304" pitchFamily="18" charset="0"/>
              </a:rPr>
            </a:br>
            <a:r>
              <a:rPr lang="ro-RO" sz="3200" dirty="0">
                <a:solidFill>
                  <a:srgbClr val="002060"/>
                </a:solidFill>
                <a:latin typeface="Times New Roman" panose="02020603050405020304" pitchFamily="18" charset="0"/>
                <a:cs typeface="Times New Roman" panose="02020603050405020304" pitchFamily="18" charset="0"/>
              </a:rPr>
              <a:t>Mecanisme de reglare fundamentale ale sistemelor economice</a:t>
            </a:r>
            <a:endParaRPr lang="en-US" sz="3200" dirty="0">
              <a:solidFill>
                <a:srgbClr val="002060"/>
              </a:solidFill>
              <a:latin typeface="Times New Roman" panose="02020603050405020304" pitchFamily="18" charset="0"/>
              <a:cs typeface="Times New Roman" panose="02020603050405020304" pitchFamily="18" charset="0"/>
            </a:endParaRPr>
          </a:p>
        </p:txBody>
      </p:sp>
      <p:pic>
        <p:nvPicPr>
          <p:cNvPr id="11" name="Picture 2" descr="Bookish | Funny emoji, Smiley, Emoticons emojis">
            <a:extLst>
              <a:ext uri="{FF2B5EF4-FFF2-40B4-BE49-F238E27FC236}">
                <a16:creationId xmlns:a16="http://schemas.microsoft.com/office/drawing/2014/main" id="{04F4D02E-320E-46DC-AF49-FDFA540A23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599" y="3870"/>
            <a:ext cx="1606063" cy="1606063"/>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2">
            <a:extLst>
              <a:ext uri="{FF2B5EF4-FFF2-40B4-BE49-F238E27FC236}">
                <a16:creationId xmlns:a16="http://schemas.microsoft.com/office/drawing/2014/main" id="{1E8B169D-1BEB-4F74-937B-D752903DB35F}"/>
              </a:ext>
            </a:extLst>
          </p:cNvPr>
          <p:cNvGrpSpPr>
            <a:grpSpLocks/>
          </p:cNvGrpSpPr>
          <p:nvPr/>
        </p:nvGrpSpPr>
        <p:grpSpPr bwMode="auto">
          <a:xfrm>
            <a:off x="4732706" y="781809"/>
            <a:ext cx="7272338" cy="3172650"/>
            <a:chOff x="2241" y="5336"/>
            <a:chExt cx="8280" cy="3814"/>
          </a:xfrm>
        </p:grpSpPr>
        <p:sp>
          <p:nvSpPr>
            <p:cNvPr id="15" name="Rectangle 3">
              <a:extLst>
                <a:ext uri="{FF2B5EF4-FFF2-40B4-BE49-F238E27FC236}">
                  <a16:creationId xmlns:a16="http://schemas.microsoft.com/office/drawing/2014/main" id="{9A0563BB-D14A-486C-BEE5-93F9518F524B}"/>
                </a:ext>
              </a:extLst>
            </p:cNvPr>
            <p:cNvSpPr>
              <a:spLocks noChangeArrowheads="1"/>
            </p:cNvSpPr>
            <p:nvPr/>
          </p:nvSpPr>
          <p:spPr bwMode="auto">
            <a:xfrm>
              <a:off x="3141" y="5719"/>
              <a:ext cx="1620" cy="1440"/>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buFontTx/>
                <a:buNone/>
              </a:pPr>
              <a:r>
                <a:rPr lang="ro-RO" altLang="zh-CN" sz="1200">
                  <a:latin typeface="Times New Roman" panose="02020603050405020304" pitchFamily="18" charset="0"/>
                </a:rPr>
                <a:t>PBS</a:t>
              </a:r>
              <a:endParaRPr lang="ro-RO" altLang="en-US" sz="1800"/>
            </a:p>
          </p:txBody>
        </p:sp>
        <p:sp>
          <p:nvSpPr>
            <p:cNvPr id="16" name="Line 4">
              <a:extLst>
                <a:ext uri="{FF2B5EF4-FFF2-40B4-BE49-F238E27FC236}">
                  <a16:creationId xmlns:a16="http://schemas.microsoft.com/office/drawing/2014/main" id="{02C185E0-4BD2-426E-9FC1-A762CBF4E06A}"/>
                </a:ext>
              </a:extLst>
            </p:cNvPr>
            <p:cNvSpPr>
              <a:spLocks noChangeShapeType="1"/>
            </p:cNvSpPr>
            <p:nvPr/>
          </p:nvSpPr>
          <p:spPr bwMode="auto">
            <a:xfrm>
              <a:off x="3141" y="6095"/>
              <a:ext cx="162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 name="Rectangle 5">
              <a:extLst>
                <a:ext uri="{FF2B5EF4-FFF2-40B4-BE49-F238E27FC236}">
                  <a16:creationId xmlns:a16="http://schemas.microsoft.com/office/drawing/2014/main" id="{82FA3E26-45D4-4E34-81D0-6D3C0D3051F9}"/>
                </a:ext>
              </a:extLst>
            </p:cNvPr>
            <p:cNvSpPr>
              <a:spLocks noChangeArrowheads="1"/>
            </p:cNvSpPr>
            <p:nvPr/>
          </p:nvSpPr>
          <p:spPr bwMode="auto">
            <a:xfrm>
              <a:off x="3141" y="7331"/>
              <a:ext cx="1620" cy="1440"/>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buFontTx/>
                <a:buNone/>
              </a:pPr>
              <a:r>
                <a:rPr lang="ro-RO" altLang="zh-CN" sz="1200">
                  <a:latin typeface="Times New Roman" panose="02020603050405020304" pitchFamily="18" charset="0"/>
                </a:rPr>
                <a:t>PFM</a:t>
              </a:r>
              <a:endParaRPr lang="ro-RO" altLang="en-US" sz="1800"/>
            </a:p>
          </p:txBody>
        </p:sp>
        <p:sp>
          <p:nvSpPr>
            <p:cNvPr id="18" name="Line 6">
              <a:extLst>
                <a:ext uri="{FF2B5EF4-FFF2-40B4-BE49-F238E27FC236}">
                  <a16:creationId xmlns:a16="http://schemas.microsoft.com/office/drawing/2014/main" id="{98D435AA-522C-4A9D-BEF5-C48AF2CB506C}"/>
                </a:ext>
              </a:extLst>
            </p:cNvPr>
            <p:cNvSpPr>
              <a:spLocks noChangeShapeType="1"/>
            </p:cNvSpPr>
            <p:nvPr/>
          </p:nvSpPr>
          <p:spPr bwMode="auto">
            <a:xfrm>
              <a:off x="3141" y="7703"/>
              <a:ext cx="162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7">
              <a:extLst>
                <a:ext uri="{FF2B5EF4-FFF2-40B4-BE49-F238E27FC236}">
                  <a16:creationId xmlns:a16="http://schemas.microsoft.com/office/drawing/2014/main" id="{BA2385A3-82DA-4F92-A5FF-F7D8D1C53462}"/>
                </a:ext>
              </a:extLst>
            </p:cNvPr>
            <p:cNvSpPr>
              <a:spLocks noChangeShapeType="1"/>
            </p:cNvSpPr>
            <p:nvPr/>
          </p:nvSpPr>
          <p:spPr bwMode="auto">
            <a:xfrm flipV="1">
              <a:off x="3501" y="6167"/>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 name="Line 8">
              <a:extLst>
                <a:ext uri="{FF2B5EF4-FFF2-40B4-BE49-F238E27FC236}">
                  <a16:creationId xmlns:a16="http://schemas.microsoft.com/office/drawing/2014/main" id="{F27EFCFB-C198-4837-A228-9894798660FA}"/>
                </a:ext>
              </a:extLst>
            </p:cNvPr>
            <p:cNvSpPr>
              <a:spLocks noChangeShapeType="1"/>
            </p:cNvSpPr>
            <p:nvPr/>
          </p:nvSpPr>
          <p:spPr bwMode="auto">
            <a:xfrm>
              <a:off x="3501" y="6887"/>
              <a:ext cx="108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 name="Line 9">
              <a:extLst>
                <a:ext uri="{FF2B5EF4-FFF2-40B4-BE49-F238E27FC236}">
                  <a16:creationId xmlns:a16="http://schemas.microsoft.com/office/drawing/2014/main" id="{FFEC5198-DA3B-4CC2-AB07-A8C202D3D14C}"/>
                </a:ext>
              </a:extLst>
            </p:cNvPr>
            <p:cNvSpPr>
              <a:spLocks noChangeShapeType="1"/>
            </p:cNvSpPr>
            <p:nvPr/>
          </p:nvSpPr>
          <p:spPr bwMode="auto">
            <a:xfrm flipV="1">
              <a:off x="3501" y="7778"/>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 name="Line 10">
              <a:extLst>
                <a:ext uri="{FF2B5EF4-FFF2-40B4-BE49-F238E27FC236}">
                  <a16:creationId xmlns:a16="http://schemas.microsoft.com/office/drawing/2014/main" id="{CE5E76D1-569D-4547-BFD7-285D031621F1}"/>
                </a:ext>
              </a:extLst>
            </p:cNvPr>
            <p:cNvSpPr>
              <a:spLocks noChangeShapeType="1"/>
            </p:cNvSpPr>
            <p:nvPr/>
          </p:nvSpPr>
          <p:spPr bwMode="auto">
            <a:xfrm>
              <a:off x="3501" y="8489"/>
              <a:ext cx="108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 name="Line 11">
              <a:extLst>
                <a:ext uri="{FF2B5EF4-FFF2-40B4-BE49-F238E27FC236}">
                  <a16:creationId xmlns:a16="http://schemas.microsoft.com/office/drawing/2014/main" id="{54FE6711-440F-4152-A7CA-3C46482EE88A}"/>
                </a:ext>
              </a:extLst>
            </p:cNvPr>
            <p:cNvSpPr>
              <a:spLocks noChangeShapeType="1"/>
            </p:cNvSpPr>
            <p:nvPr/>
          </p:nvSpPr>
          <p:spPr bwMode="auto">
            <a:xfrm flipV="1">
              <a:off x="3681" y="6301"/>
              <a:ext cx="720"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Line 12">
              <a:extLst>
                <a:ext uri="{FF2B5EF4-FFF2-40B4-BE49-F238E27FC236}">
                  <a16:creationId xmlns:a16="http://schemas.microsoft.com/office/drawing/2014/main" id="{EA8E06C0-659B-4AEA-AE58-D9F4C8604F2A}"/>
                </a:ext>
              </a:extLst>
            </p:cNvPr>
            <p:cNvSpPr>
              <a:spLocks noChangeShapeType="1"/>
            </p:cNvSpPr>
            <p:nvPr/>
          </p:nvSpPr>
          <p:spPr bwMode="auto">
            <a:xfrm>
              <a:off x="3681" y="6301"/>
              <a:ext cx="720"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13">
              <a:extLst>
                <a:ext uri="{FF2B5EF4-FFF2-40B4-BE49-F238E27FC236}">
                  <a16:creationId xmlns:a16="http://schemas.microsoft.com/office/drawing/2014/main" id="{89518932-E078-4749-B43C-D1F6A14F6A65}"/>
                </a:ext>
              </a:extLst>
            </p:cNvPr>
            <p:cNvSpPr>
              <a:spLocks noChangeShapeType="1"/>
            </p:cNvSpPr>
            <p:nvPr/>
          </p:nvSpPr>
          <p:spPr bwMode="auto">
            <a:xfrm flipV="1">
              <a:off x="3681" y="7958"/>
              <a:ext cx="720"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 name="Line 14">
              <a:extLst>
                <a:ext uri="{FF2B5EF4-FFF2-40B4-BE49-F238E27FC236}">
                  <a16:creationId xmlns:a16="http://schemas.microsoft.com/office/drawing/2014/main" id="{E7752868-311B-4CFE-B0A8-2CC08C2D2322}"/>
                </a:ext>
              </a:extLst>
            </p:cNvPr>
            <p:cNvSpPr>
              <a:spLocks noChangeShapeType="1"/>
            </p:cNvSpPr>
            <p:nvPr/>
          </p:nvSpPr>
          <p:spPr bwMode="auto">
            <a:xfrm>
              <a:off x="3681" y="7958"/>
              <a:ext cx="540"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 name="Rectangle 15">
              <a:extLst>
                <a:ext uri="{FF2B5EF4-FFF2-40B4-BE49-F238E27FC236}">
                  <a16:creationId xmlns:a16="http://schemas.microsoft.com/office/drawing/2014/main" id="{BBEB8EBD-9221-406A-B83A-54A238214767}"/>
                </a:ext>
              </a:extLst>
            </p:cNvPr>
            <p:cNvSpPr>
              <a:spLocks noChangeArrowheads="1"/>
            </p:cNvSpPr>
            <p:nvPr/>
          </p:nvSpPr>
          <p:spPr bwMode="auto">
            <a:xfrm>
              <a:off x="5481" y="6810"/>
              <a:ext cx="1440" cy="719"/>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spcAft>
                  <a:spcPts val="1000"/>
                </a:spcAft>
                <a:buFontTx/>
                <a:buNone/>
              </a:pPr>
              <a:r>
                <a:rPr lang="ro-RO" altLang="en-US" sz="800" dirty="0">
                  <a:latin typeface="Calibri" panose="020F0502020204030204" pitchFamily="34" charset="0"/>
                </a:rPr>
                <a:t>Balan</a:t>
              </a:r>
              <a:r>
                <a:rPr lang="ro-RO" altLang="en-US" sz="800" dirty="0">
                  <a:latin typeface="Lucida Console" panose="020B0609040504020204" pitchFamily="49" charset="0"/>
                </a:rPr>
                <a:t>ţ</a:t>
              </a:r>
              <a:r>
                <a:rPr lang="ro-RO" altLang="en-US" sz="800" dirty="0">
                  <a:latin typeface="Calibri" panose="020F0502020204030204" pitchFamily="34" charset="0"/>
                </a:rPr>
                <a:t>e monetare reale</a:t>
              </a:r>
            </a:p>
            <a:p>
              <a:pPr algn="ctr" eaLnBrk="1" hangingPunct="1">
                <a:spcBef>
                  <a:spcPct val="0"/>
                </a:spcBef>
                <a:spcAft>
                  <a:spcPts val="1000"/>
                </a:spcAft>
                <a:buFontTx/>
                <a:buNone/>
              </a:pPr>
              <a:r>
                <a:rPr lang="ro-RO" altLang="en-US" sz="800" b="1" dirty="0">
                  <a:latin typeface="Calibri" panose="020F0502020204030204" pitchFamily="34" charset="0"/>
                </a:rPr>
                <a:t>M/p</a:t>
              </a:r>
              <a:endParaRPr lang="ro-RO" altLang="en-US" sz="1800" dirty="0"/>
            </a:p>
          </p:txBody>
        </p:sp>
        <p:sp>
          <p:nvSpPr>
            <p:cNvPr id="28" name="Rectangle 16">
              <a:extLst>
                <a:ext uri="{FF2B5EF4-FFF2-40B4-BE49-F238E27FC236}">
                  <a16:creationId xmlns:a16="http://schemas.microsoft.com/office/drawing/2014/main" id="{0C0A2B4C-20F5-46ED-AB92-43A8F8D0379B}"/>
                </a:ext>
              </a:extLst>
            </p:cNvPr>
            <p:cNvSpPr>
              <a:spLocks noChangeArrowheads="1"/>
            </p:cNvSpPr>
            <p:nvPr/>
          </p:nvSpPr>
          <p:spPr bwMode="auto">
            <a:xfrm>
              <a:off x="7281" y="6615"/>
              <a:ext cx="1440" cy="1080"/>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spcAft>
                  <a:spcPts val="1000"/>
                </a:spcAft>
                <a:buFontTx/>
                <a:buNone/>
              </a:pPr>
              <a:r>
                <a:rPr lang="fr-FR" altLang="en-US" sz="1100">
                  <a:latin typeface="Calibri" panose="020F0502020204030204" pitchFamily="34" charset="0"/>
                </a:rPr>
                <a:t>Cheltuieli de consum</a:t>
              </a:r>
            </a:p>
            <a:p>
              <a:pPr algn="ctr" eaLnBrk="1" hangingPunct="1">
                <a:spcBef>
                  <a:spcPct val="0"/>
                </a:spcBef>
                <a:buFontTx/>
                <a:buNone/>
              </a:pPr>
              <a:r>
                <a:rPr lang="ro-RO" altLang="zh-CN" sz="1200" b="1">
                  <a:latin typeface="Times New Roman" panose="02020603050405020304" pitchFamily="18" charset="0"/>
                </a:rPr>
                <a:t>C</a:t>
              </a:r>
              <a:endParaRPr lang="ro-RO" altLang="en-US" sz="1800"/>
            </a:p>
          </p:txBody>
        </p:sp>
        <p:sp>
          <p:nvSpPr>
            <p:cNvPr id="29" name="Rectangle 17">
              <a:extLst>
                <a:ext uri="{FF2B5EF4-FFF2-40B4-BE49-F238E27FC236}">
                  <a16:creationId xmlns:a16="http://schemas.microsoft.com/office/drawing/2014/main" id="{2E1C679E-A04A-4902-8774-E23068F0C6A1}"/>
                </a:ext>
              </a:extLst>
            </p:cNvPr>
            <p:cNvSpPr>
              <a:spLocks noChangeArrowheads="1"/>
            </p:cNvSpPr>
            <p:nvPr/>
          </p:nvSpPr>
          <p:spPr bwMode="auto">
            <a:xfrm>
              <a:off x="9081" y="6749"/>
              <a:ext cx="1440" cy="720"/>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spcAft>
                  <a:spcPts val="1000"/>
                </a:spcAft>
                <a:buFontTx/>
                <a:buNone/>
              </a:pPr>
              <a:r>
                <a:rPr lang="ro-RO" altLang="en-US" sz="1100">
                  <a:latin typeface="Calibri" panose="020F0502020204030204" pitchFamily="34" charset="0"/>
                </a:rPr>
                <a:t>Venit/output</a:t>
              </a:r>
            </a:p>
            <a:p>
              <a:pPr algn="ctr" eaLnBrk="1" hangingPunct="1">
                <a:spcBef>
                  <a:spcPct val="0"/>
                </a:spcBef>
                <a:buFontTx/>
                <a:buNone/>
              </a:pPr>
              <a:r>
                <a:rPr lang="en-US" altLang="zh-CN" sz="1200" b="1">
                  <a:latin typeface="Times New Roman" panose="02020603050405020304" pitchFamily="18" charset="0"/>
                  <a:ea typeface="宋体" panose="02010600030101010101" pitchFamily="2" charset="-122"/>
                </a:rPr>
                <a:t>Y</a:t>
              </a:r>
              <a:endParaRPr lang="ro-RO" altLang="en-US" sz="1800"/>
            </a:p>
          </p:txBody>
        </p:sp>
        <p:sp>
          <p:nvSpPr>
            <p:cNvPr id="30" name="Line 18">
              <a:extLst>
                <a:ext uri="{FF2B5EF4-FFF2-40B4-BE49-F238E27FC236}">
                  <a16:creationId xmlns:a16="http://schemas.microsoft.com/office/drawing/2014/main" id="{F2CE2A88-9141-4250-BA6E-00335C3923DD}"/>
                </a:ext>
              </a:extLst>
            </p:cNvPr>
            <p:cNvSpPr>
              <a:spLocks noChangeShapeType="1"/>
            </p:cNvSpPr>
            <p:nvPr/>
          </p:nvSpPr>
          <p:spPr bwMode="auto">
            <a:xfrm>
              <a:off x="4761" y="6270"/>
              <a:ext cx="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 name="Line 19">
              <a:extLst>
                <a:ext uri="{FF2B5EF4-FFF2-40B4-BE49-F238E27FC236}">
                  <a16:creationId xmlns:a16="http://schemas.microsoft.com/office/drawing/2014/main" id="{373B901B-AD15-4511-A644-8D93D20C9E21}"/>
                </a:ext>
              </a:extLst>
            </p:cNvPr>
            <p:cNvSpPr>
              <a:spLocks noChangeShapeType="1"/>
            </p:cNvSpPr>
            <p:nvPr/>
          </p:nvSpPr>
          <p:spPr bwMode="auto">
            <a:xfrm>
              <a:off x="4761" y="8250"/>
              <a:ext cx="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 name="Line 20">
              <a:extLst>
                <a:ext uri="{FF2B5EF4-FFF2-40B4-BE49-F238E27FC236}">
                  <a16:creationId xmlns:a16="http://schemas.microsoft.com/office/drawing/2014/main" id="{842407DF-FBED-48B0-B14A-DCDEEF677DC3}"/>
                </a:ext>
              </a:extLst>
            </p:cNvPr>
            <p:cNvSpPr>
              <a:spLocks noChangeShapeType="1"/>
            </p:cNvSpPr>
            <p:nvPr/>
          </p:nvSpPr>
          <p:spPr bwMode="auto">
            <a:xfrm flipV="1">
              <a:off x="6201" y="7530"/>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 name="Line 21">
              <a:extLst>
                <a:ext uri="{FF2B5EF4-FFF2-40B4-BE49-F238E27FC236}">
                  <a16:creationId xmlns:a16="http://schemas.microsoft.com/office/drawing/2014/main" id="{5FA22628-A622-41CC-880B-B934D8E04519}"/>
                </a:ext>
              </a:extLst>
            </p:cNvPr>
            <p:cNvSpPr>
              <a:spLocks noChangeShapeType="1"/>
            </p:cNvSpPr>
            <p:nvPr/>
          </p:nvSpPr>
          <p:spPr bwMode="auto">
            <a:xfrm>
              <a:off x="6921" y="7163"/>
              <a:ext cx="36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 name="Line 22">
              <a:extLst>
                <a:ext uri="{FF2B5EF4-FFF2-40B4-BE49-F238E27FC236}">
                  <a16:creationId xmlns:a16="http://schemas.microsoft.com/office/drawing/2014/main" id="{1E8A3FBE-FD3B-4B32-B3F2-1A51D96E005F}"/>
                </a:ext>
              </a:extLst>
            </p:cNvPr>
            <p:cNvSpPr>
              <a:spLocks noChangeShapeType="1"/>
            </p:cNvSpPr>
            <p:nvPr/>
          </p:nvSpPr>
          <p:spPr bwMode="auto">
            <a:xfrm>
              <a:off x="8721" y="7163"/>
              <a:ext cx="36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 name="Line 23">
              <a:extLst>
                <a:ext uri="{FF2B5EF4-FFF2-40B4-BE49-F238E27FC236}">
                  <a16:creationId xmlns:a16="http://schemas.microsoft.com/office/drawing/2014/main" id="{40750B8F-D224-4D13-8092-32CD93519515}"/>
                </a:ext>
              </a:extLst>
            </p:cNvPr>
            <p:cNvSpPr>
              <a:spLocks noChangeShapeType="1"/>
            </p:cNvSpPr>
            <p:nvPr/>
          </p:nvSpPr>
          <p:spPr bwMode="auto">
            <a:xfrm>
              <a:off x="6201" y="6263"/>
              <a:ext cx="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 name="Line 24">
              <a:extLst>
                <a:ext uri="{FF2B5EF4-FFF2-40B4-BE49-F238E27FC236}">
                  <a16:creationId xmlns:a16="http://schemas.microsoft.com/office/drawing/2014/main" id="{4D551AB5-80AC-4EC9-84C4-9C471152FA34}"/>
                </a:ext>
              </a:extLst>
            </p:cNvPr>
            <p:cNvSpPr>
              <a:spLocks noChangeShapeType="1"/>
            </p:cNvSpPr>
            <p:nvPr/>
          </p:nvSpPr>
          <p:spPr bwMode="auto">
            <a:xfrm>
              <a:off x="9801" y="7493"/>
              <a:ext cx="0" cy="165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 name="Line 25">
              <a:extLst>
                <a:ext uri="{FF2B5EF4-FFF2-40B4-BE49-F238E27FC236}">
                  <a16:creationId xmlns:a16="http://schemas.microsoft.com/office/drawing/2014/main" id="{4011BACB-D9FD-4A06-BD65-6F6D3F4993A0}"/>
                </a:ext>
              </a:extLst>
            </p:cNvPr>
            <p:cNvSpPr>
              <a:spLocks noChangeShapeType="1"/>
            </p:cNvSpPr>
            <p:nvPr/>
          </p:nvSpPr>
          <p:spPr bwMode="auto">
            <a:xfrm flipH="1">
              <a:off x="2241" y="9150"/>
              <a:ext cx="75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 name="Line 26">
              <a:extLst>
                <a:ext uri="{FF2B5EF4-FFF2-40B4-BE49-F238E27FC236}">
                  <a16:creationId xmlns:a16="http://schemas.microsoft.com/office/drawing/2014/main" id="{E430A71C-4868-4284-94AB-2F5387C5E200}"/>
                </a:ext>
              </a:extLst>
            </p:cNvPr>
            <p:cNvSpPr>
              <a:spLocks noChangeShapeType="1"/>
            </p:cNvSpPr>
            <p:nvPr/>
          </p:nvSpPr>
          <p:spPr bwMode="auto">
            <a:xfrm flipV="1">
              <a:off x="2241" y="8070"/>
              <a:ext cx="0" cy="10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 name="Line 27">
              <a:extLst>
                <a:ext uri="{FF2B5EF4-FFF2-40B4-BE49-F238E27FC236}">
                  <a16:creationId xmlns:a16="http://schemas.microsoft.com/office/drawing/2014/main" id="{F4F0FA19-B9EE-48E5-9919-B33A383B119D}"/>
                </a:ext>
              </a:extLst>
            </p:cNvPr>
            <p:cNvSpPr>
              <a:spLocks noChangeShapeType="1"/>
            </p:cNvSpPr>
            <p:nvPr/>
          </p:nvSpPr>
          <p:spPr bwMode="auto">
            <a:xfrm>
              <a:off x="2241" y="8070"/>
              <a:ext cx="9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 name="Line 28">
              <a:extLst>
                <a:ext uri="{FF2B5EF4-FFF2-40B4-BE49-F238E27FC236}">
                  <a16:creationId xmlns:a16="http://schemas.microsoft.com/office/drawing/2014/main" id="{02382541-EC0B-4EFE-B5AE-B950795D0C28}"/>
                </a:ext>
              </a:extLst>
            </p:cNvPr>
            <p:cNvSpPr>
              <a:spLocks noChangeShapeType="1"/>
            </p:cNvSpPr>
            <p:nvPr/>
          </p:nvSpPr>
          <p:spPr bwMode="auto">
            <a:xfrm flipV="1">
              <a:off x="9801" y="5336"/>
              <a:ext cx="0" cy="140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 name="Line 29">
              <a:extLst>
                <a:ext uri="{FF2B5EF4-FFF2-40B4-BE49-F238E27FC236}">
                  <a16:creationId xmlns:a16="http://schemas.microsoft.com/office/drawing/2014/main" id="{CBE39102-30D6-40F8-9394-5500799639A0}"/>
                </a:ext>
              </a:extLst>
            </p:cNvPr>
            <p:cNvSpPr>
              <a:spLocks noChangeShapeType="1"/>
            </p:cNvSpPr>
            <p:nvPr/>
          </p:nvSpPr>
          <p:spPr bwMode="auto">
            <a:xfrm flipH="1">
              <a:off x="2241" y="5336"/>
              <a:ext cx="75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 name="Line 30">
              <a:extLst>
                <a:ext uri="{FF2B5EF4-FFF2-40B4-BE49-F238E27FC236}">
                  <a16:creationId xmlns:a16="http://schemas.microsoft.com/office/drawing/2014/main" id="{8A4FB9ED-C957-48F1-92AB-9976FB7D707C}"/>
                </a:ext>
              </a:extLst>
            </p:cNvPr>
            <p:cNvSpPr>
              <a:spLocks noChangeShapeType="1"/>
            </p:cNvSpPr>
            <p:nvPr/>
          </p:nvSpPr>
          <p:spPr bwMode="auto">
            <a:xfrm>
              <a:off x="2241" y="5336"/>
              <a:ext cx="0" cy="10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 name="Line 31">
              <a:extLst>
                <a:ext uri="{FF2B5EF4-FFF2-40B4-BE49-F238E27FC236}">
                  <a16:creationId xmlns:a16="http://schemas.microsoft.com/office/drawing/2014/main" id="{125F6F8F-96AA-41FF-87F3-E7D2111AEFD1}"/>
                </a:ext>
              </a:extLst>
            </p:cNvPr>
            <p:cNvSpPr>
              <a:spLocks noChangeShapeType="1"/>
            </p:cNvSpPr>
            <p:nvPr/>
          </p:nvSpPr>
          <p:spPr bwMode="auto">
            <a:xfrm>
              <a:off x="2241" y="6425"/>
              <a:ext cx="9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 name="Text Box 32">
              <a:extLst>
                <a:ext uri="{FF2B5EF4-FFF2-40B4-BE49-F238E27FC236}">
                  <a16:creationId xmlns:a16="http://schemas.microsoft.com/office/drawing/2014/main" id="{3CD418A0-E787-46B0-B980-CEB93B6AE36E}"/>
                </a:ext>
              </a:extLst>
            </p:cNvPr>
            <p:cNvSpPr txBox="1">
              <a:spLocks noChangeArrowheads="1"/>
            </p:cNvSpPr>
            <p:nvPr/>
          </p:nvSpPr>
          <p:spPr bwMode="auto">
            <a:xfrm>
              <a:off x="5019" y="7841"/>
              <a:ext cx="660"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spcAft>
                  <a:spcPts val="1000"/>
                </a:spcAft>
                <a:buFontTx/>
                <a:buNone/>
              </a:pPr>
              <a:r>
                <a:rPr lang="ro-RO" altLang="en-US" sz="1100" b="1">
                  <a:latin typeface="Calibri" panose="020F0502020204030204" pitchFamily="34" charset="0"/>
                </a:rPr>
                <a:t>w</a:t>
              </a:r>
              <a:endParaRPr lang="ro-RO" altLang="en-US" sz="1800"/>
            </a:p>
          </p:txBody>
        </p:sp>
        <p:sp>
          <p:nvSpPr>
            <p:cNvPr id="45" name="Text Box 33">
              <a:extLst>
                <a:ext uri="{FF2B5EF4-FFF2-40B4-BE49-F238E27FC236}">
                  <a16:creationId xmlns:a16="http://schemas.microsoft.com/office/drawing/2014/main" id="{49264792-2089-48F0-9734-2889D383779E}"/>
                </a:ext>
              </a:extLst>
            </p:cNvPr>
            <p:cNvSpPr txBox="1">
              <a:spLocks noChangeArrowheads="1"/>
            </p:cNvSpPr>
            <p:nvPr/>
          </p:nvSpPr>
          <p:spPr bwMode="auto">
            <a:xfrm>
              <a:off x="2277" y="7577"/>
              <a:ext cx="840"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spcAft>
                  <a:spcPts val="1000"/>
                </a:spcAft>
                <a:buFontTx/>
                <a:buNone/>
              </a:pPr>
              <a:r>
                <a:rPr lang="ro-RO" altLang="en-US" sz="1100" b="1">
                  <a:latin typeface="Calibri" panose="020F0502020204030204" pitchFamily="34" charset="0"/>
                </a:rPr>
                <a:t>L</a:t>
              </a:r>
              <a:r>
                <a:rPr lang="ro-RO" altLang="en-US" sz="1100" b="1" baseline="30000">
                  <a:latin typeface="Calibri" panose="020F0502020204030204" pitchFamily="34" charset="0"/>
                </a:rPr>
                <a:t>d</a:t>
              </a:r>
              <a:endParaRPr lang="ro-RO" altLang="en-US" sz="1800"/>
            </a:p>
          </p:txBody>
        </p:sp>
        <p:sp>
          <p:nvSpPr>
            <p:cNvPr id="46" name="Text Box 34">
              <a:extLst>
                <a:ext uri="{FF2B5EF4-FFF2-40B4-BE49-F238E27FC236}">
                  <a16:creationId xmlns:a16="http://schemas.microsoft.com/office/drawing/2014/main" id="{2C3045A7-7310-406C-B435-9604FCFF2BBF}"/>
                </a:ext>
              </a:extLst>
            </p:cNvPr>
            <p:cNvSpPr txBox="1">
              <a:spLocks noChangeArrowheads="1"/>
            </p:cNvSpPr>
            <p:nvPr/>
          </p:nvSpPr>
          <p:spPr bwMode="auto">
            <a:xfrm>
              <a:off x="2319" y="5963"/>
              <a:ext cx="660"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spcAft>
                  <a:spcPts val="1000"/>
                </a:spcAft>
                <a:buFontTx/>
                <a:buNone/>
              </a:pPr>
              <a:r>
                <a:rPr lang="ro-RO" altLang="en-US" sz="1100" b="1">
                  <a:latin typeface="Calibri" panose="020F0502020204030204" pitchFamily="34" charset="0"/>
                </a:rPr>
                <a:t> AS</a:t>
              </a:r>
              <a:endParaRPr lang="ro-RO" altLang="en-US" sz="1800"/>
            </a:p>
          </p:txBody>
        </p:sp>
        <p:sp>
          <p:nvSpPr>
            <p:cNvPr id="47" name="Text Box 35">
              <a:extLst>
                <a:ext uri="{FF2B5EF4-FFF2-40B4-BE49-F238E27FC236}">
                  <a16:creationId xmlns:a16="http://schemas.microsoft.com/office/drawing/2014/main" id="{CBA86348-25F3-4C5C-AF7A-45C2825CA682}"/>
                </a:ext>
              </a:extLst>
            </p:cNvPr>
            <p:cNvSpPr txBox="1">
              <a:spLocks noChangeArrowheads="1"/>
            </p:cNvSpPr>
            <p:nvPr/>
          </p:nvSpPr>
          <p:spPr bwMode="auto">
            <a:xfrm>
              <a:off x="5157" y="5801"/>
              <a:ext cx="660"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omic Sans MS" panose="030F0702030302020204" pitchFamily="66" charset="0"/>
                </a:defRPr>
              </a:lvl1pPr>
              <a:lvl2pPr marL="742950" indent="-285750" eaLnBrk="0" hangingPunct="0">
                <a:spcBef>
                  <a:spcPct val="20000"/>
                </a:spcBef>
                <a:buChar char="–"/>
                <a:defRPr sz="2800">
                  <a:solidFill>
                    <a:schemeClr val="tx1"/>
                  </a:solidFill>
                  <a:latin typeface="Comic Sans MS" panose="030F0702030302020204" pitchFamily="66" charset="0"/>
                </a:defRPr>
              </a:lvl2pPr>
              <a:lvl3pPr marL="1143000" indent="-228600" eaLnBrk="0" hangingPunct="0">
                <a:spcBef>
                  <a:spcPct val="20000"/>
                </a:spcBef>
                <a:buChar char="•"/>
                <a:defRPr sz="2400">
                  <a:solidFill>
                    <a:schemeClr val="tx1"/>
                  </a:solidFill>
                  <a:latin typeface="Comic Sans MS" panose="030F0702030302020204" pitchFamily="66" charset="0"/>
                </a:defRPr>
              </a:lvl3pPr>
              <a:lvl4pPr marL="1600200" indent="-228600" eaLnBrk="0" hangingPunct="0">
                <a:spcBef>
                  <a:spcPct val="20000"/>
                </a:spcBef>
                <a:buChar char="–"/>
                <a:defRPr sz="2000">
                  <a:solidFill>
                    <a:schemeClr val="tx1"/>
                  </a:solidFill>
                  <a:latin typeface="Comic Sans MS" panose="030F0702030302020204" pitchFamily="66" charset="0"/>
                </a:defRPr>
              </a:lvl4pPr>
              <a:lvl5pPr marL="2057400" indent="-228600" eaLnBrk="0" hangingPunct="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spcAft>
                  <a:spcPts val="1000"/>
                </a:spcAft>
                <a:buFontTx/>
                <a:buNone/>
              </a:pPr>
              <a:r>
                <a:rPr lang="ro-RO" altLang="en-US" sz="1100" b="1">
                  <a:latin typeface="Calibri" panose="020F0502020204030204" pitchFamily="34" charset="0"/>
                </a:rPr>
                <a:t> p</a:t>
              </a:r>
              <a:endParaRPr lang="ro-RO" altLang="en-US" sz="1800"/>
            </a:p>
          </p:txBody>
        </p:sp>
      </p:grpSp>
      <mc:AlternateContent xmlns:mc="http://schemas.openxmlformats.org/markup-compatibility/2006">
        <mc:Choice xmlns:a14="http://schemas.microsoft.com/office/drawing/2010/main" Requires="a14">
          <p:sp>
            <p:nvSpPr>
              <p:cNvPr id="49" name="TextBox 48">
                <a:extLst>
                  <a:ext uri="{FF2B5EF4-FFF2-40B4-BE49-F238E27FC236}">
                    <a16:creationId xmlns:a16="http://schemas.microsoft.com/office/drawing/2014/main" id="{FF773FAA-FE19-4181-9402-CD72DC525623}"/>
                  </a:ext>
                </a:extLst>
              </p:cNvPr>
              <p:cNvSpPr txBox="1"/>
              <p:nvPr/>
            </p:nvSpPr>
            <p:spPr>
              <a:xfrm>
                <a:off x="4585517" y="4990712"/>
                <a:ext cx="7610272" cy="1384995"/>
              </a:xfrm>
              <a:prstGeom prst="rect">
                <a:avLst/>
              </a:prstGeom>
              <a:noFill/>
            </p:spPr>
            <p:txBody>
              <a:bodyPr wrap="square">
                <a:spAutoFit/>
              </a:bodyPr>
              <a:lstStyle/>
              <a:p>
                <a:pPr algn="just"/>
                <a14:m>
                  <m:oMath xmlns:m="http://schemas.openxmlformats.org/officeDocument/2006/math">
                    <m:r>
                      <a:rPr lang="ro-RO" altLang="en-US" sz="1400" b="0" i="1" smtClean="0">
                        <a:solidFill>
                          <a:srgbClr val="002060"/>
                        </a:solidFill>
                        <a:latin typeface="Cambria Math" panose="02040503050406030204" pitchFamily="18" charset="0"/>
                      </a:rPr>
                      <m:t>⇒</m:t>
                    </m:r>
                  </m:oMath>
                </a14:m>
                <a:r>
                  <a:rPr lang="en-US" altLang="en-US" sz="1400" b="0" dirty="0">
                    <a:solidFill>
                      <a:srgbClr val="002060"/>
                    </a:solidFill>
                    <a:latin typeface="Palatino Linotype" panose="02040502050505030304" pitchFamily="18" charset="0"/>
                  </a:rPr>
                  <a:t> 2 bucle feedback </a:t>
                </a:r>
                <a:r>
                  <a:rPr lang="ro-RO" altLang="en-US" sz="1400" b="0" dirty="0">
                    <a:solidFill>
                      <a:srgbClr val="002060"/>
                    </a:solidFill>
                    <a:latin typeface="Palatino Linotype" panose="02040502050505030304" pitchFamily="18" charset="0"/>
                  </a:rPr>
                  <a:t>pozitive</a:t>
                </a:r>
              </a:p>
              <a:p>
                <a:pPr algn="just"/>
                <a14:m>
                  <m:oMath xmlns:m="http://schemas.openxmlformats.org/officeDocument/2006/math">
                    <m:r>
                      <a:rPr lang="ro-RO" altLang="en-US" sz="1400" b="0" i="1" smtClean="0">
                        <a:solidFill>
                          <a:srgbClr val="002060"/>
                        </a:solidFill>
                        <a:latin typeface="Cambria Math" panose="02040503050406030204" pitchFamily="18" charset="0"/>
                      </a:rPr>
                      <m:t>⇒</m:t>
                    </m:r>
                  </m:oMath>
                </a14:m>
                <a:r>
                  <a:rPr lang="ro-RO" altLang="en-US" sz="1400" dirty="0">
                    <a:solidFill>
                      <a:srgbClr val="002060"/>
                    </a:solidFill>
                    <a:latin typeface="Palatino Linotype" panose="02040502050505030304" pitchFamily="18" charset="0"/>
                  </a:rPr>
                  <a:t> Piața financiară are un rol important în accelerarea sau temperarea efectului Keynes prin nivelul ratei nominale a dobânzii</a:t>
                </a:r>
              </a:p>
              <a:p>
                <a:pPr algn="just"/>
                <a:r>
                  <a:rPr lang="ro-RO" altLang="en-US" sz="1400" b="0" dirty="0">
                    <a:solidFill>
                      <a:srgbClr val="002060"/>
                    </a:solidFill>
                    <a:latin typeface="Palatino Linotype" panose="02040502050505030304" pitchFamily="18" charset="0"/>
                  </a:rPr>
                  <a:t>Din punct de vedere cibernetic, </a:t>
                </a:r>
                <a:r>
                  <a:rPr lang="ro-RO" altLang="en-US" sz="1400" dirty="0">
                    <a:solidFill>
                      <a:srgbClr val="002060"/>
                    </a:solidFill>
                    <a:latin typeface="Palatino Linotype" panose="02040502050505030304" pitchFamily="18" charset="0"/>
                  </a:rPr>
                  <a:t>mecanismele feedback au un rol important în analiza sistemelor complexe deoarece prin întoarcerea unei părți a outputului din nou în sistem, se obține un mecansim de reglare.</a:t>
                </a:r>
                <a:endParaRPr lang="en-US" altLang="en-US" sz="1400" b="0" dirty="0">
                  <a:solidFill>
                    <a:srgbClr val="002060"/>
                  </a:solidFill>
                  <a:latin typeface="Palatino Linotype" panose="02040502050505030304" pitchFamily="18" charset="0"/>
                </a:endParaRPr>
              </a:p>
            </p:txBody>
          </p:sp>
        </mc:Choice>
        <mc:Fallback>
          <p:sp>
            <p:nvSpPr>
              <p:cNvPr id="49" name="TextBox 48">
                <a:extLst>
                  <a:ext uri="{FF2B5EF4-FFF2-40B4-BE49-F238E27FC236}">
                    <a16:creationId xmlns:a16="http://schemas.microsoft.com/office/drawing/2014/main" id="{FF773FAA-FE19-4181-9402-CD72DC525623}"/>
                  </a:ext>
                </a:extLst>
              </p:cNvPr>
              <p:cNvSpPr txBox="1">
                <a:spLocks noRot="1" noChangeAspect="1" noMove="1" noResize="1" noEditPoints="1" noAdjustHandles="1" noChangeArrowheads="1" noChangeShapeType="1" noTextEdit="1"/>
              </p:cNvSpPr>
              <p:nvPr/>
            </p:nvSpPr>
            <p:spPr>
              <a:xfrm>
                <a:off x="4585517" y="4990712"/>
                <a:ext cx="7610272" cy="1384995"/>
              </a:xfrm>
              <a:prstGeom prst="rect">
                <a:avLst/>
              </a:prstGeom>
              <a:blipFill>
                <a:blip r:embed="rId4"/>
                <a:stretch>
                  <a:fillRect l="-240" t="-881" r="-160" b="-3524"/>
                </a:stretch>
              </a:blipFill>
            </p:spPr>
            <p:txBody>
              <a:bodyPr/>
              <a:lstStyle/>
              <a:p>
                <a:r>
                  <a:rPr lang="en-US">
                    <a:noFill/>
                  </a:rPr>
                  <a:t> </a:t>
                </a:r>
              </a:p>
            </p:txBody>
          </p:sp>
        </mc:Fallback>
      </mc:AlternateContent>
      <p:graphicFrame>
        <p:nvGraphicFramePr>
          <p:cNvPr id="50" name="Object 2">
            <a:extLst>
              <a:ext uri="{FF2B5EF4-FFF2-40B4-BE49-F238E27FC236}">
                <a16:creationId xmlns:a16="http://schemas.microsoft.com/office/drawing/2014/main" id="{6822BBF3-AF68-45CF-9810-B272373CAB8F}"/>
              </a:ext>
            </a:extLst>
          </p:cNvPr>
          <p:cNvGraphicFramePr>
            <a:graphicFrameLocks noChangeAspect="1"/>
          </p:cNvGraphicFramePr>
          <p:nvPr>
            <p:extLst>
              <p:ext uri="{D42A27DB-BD31-4B8C-83A1-F6EECF244321}">
                <p14:modId xmlns:p14="http://schemas.microsoft.com/office/powerpoint/2010/main" val="3813442771"/>
              </p:ext>
            </p:extLst>
          </p:nvPr>
        </p:nvGraphicFramePr>
        <p:xfrm>
          <a:off x="4727389" y="4139887"/>
          <a:ext cx="6983412" cy="792163"/>
        </p:xfrm>
        <a:graphic>
          <a:graphicData uri="http://schemas.openxmlformats.org/presentationml/2006/ole">
            <mc:AlternateContent xmlns:mc="http://schemas.openxmlformats.org/markup-compatibility/2006">
              <mc:Choice xmlns:v="urn:schemas-microsoft-com:vml" Requires="v">
                <p:oleObj name="Equation" r:id="rId5" imgW="3797300" imgH="457200" progId="Equation.3">
                  <p:embed/>
                </p:oleObj>
              </mc:Choice>
              <mc:Fallback>
                <p:oleObj name="Equation" r:id="rId5" imgW="3797300" imgH="457200" progId="Equation.3">
                  <p:embed/>
                  <p:pic>
                    <p:nvPicPr>
                      <p:cNvPr id="19459" name="Object 2">
                        <a:extLst>
                          <a:ext uri="{FF2B5EF4-FFF2-40B4-BE49-F238E27FC236}">
                            <a16:creationId xmlns:a16="http://schemas.microsoft.com/office/drawing/2014/main" id="{5C72A05B-90D2-4748-A0FB-A99A376209F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7389" y="4139887"/>
                        <a:ext cx="698341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90799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en-US" dirty="0">
                <a:latin typeface="Palatino Linotype" panose="02040502050505030304" pitchFamily="18" charset="0"/>
              </a:rPr>
              <a:t>Modelarea bazat</a:t>
            </a:r>
            <a:r>
              <a:rPr lang="ro-RO" dirty="0">
                <a:latin typeface="Palatino Linotype" panose="02040502050505030304" pitchFamily="18" charset="0"/>
              </a:rPr>
              <a:t>ă pe ecuații</a:t>
            </a:r>
            <a:endParaRPr lang="en-US" dirty="0">
              <a:latin typeface="Palatino Linotype" panose="02040502050505030304" pitchFamily="18" charset="0"/>
            </a:endParaRPr>
          </a:p>
        </p:txBody>
      </p:sp>
      <p:sp>
        <p:nvSpPr>
          <p:cNvPr id="3" name="Content Placeholder 2">
            <a:extLst>
              <a:ext uri="{FF2B5EF4-FFF2-40B4-BE49-F238E27FC236}">
                <a16:creationId xmlns:a16="http://schemas.microsoft.com/office/drawing/2014/main" id="{436E5CE1-4130-4A08-B691-D65C87E08BA2}"/>
              </a:ext>
            </a:extLst>
          </p:cNvPr>
          <p:cNvSpPr>
            <a:spLocks noGrp="1"/>
          </p:cNvSpPr>
          <p:nvPr>
            <p:ph idx="1"/>
          </p:nvPr>
        </p:nvSpPr>
        <p:spPr>
          <a:xfrm>
            <a:off x="5109020" y="953835"/>
            <a:ext cx="6281873" cy="5248622"/>
          </a:xfrm>
        </p:spPr>
        <p:txBody>
          <a:bodyPr/>
          <a:lstStyle/>
          <a:p>
            <a:pPr marL="0" indent="0" algn="just">
              <a:buNone/>
            </a:pPr>
            <a:endParaRPr lang="ro-RO" altLang="en-US" sz="1800" i="1" dirty="0">
              <a:solidFill>
                <a:srgbClr val="FF0000"/>
              </a:solidFill>
              <a:latin typeface="Palatino Linotype" panose="02040502050505030304" pitchFamily="18" charset="0"/>
            </a:endParaRPr>
          </a:p>
          <a:p>
            <a:pPr marL="0" indent="0" algn="just">
              <a:buNone/>
            </a:pPr>
            <a:r>
              <a:rPr lang="ro-RO" altLang="en-US" sz="1800" i="1" dirty="0">
                <a:solidFill>
                  <a:srgbClr val="002060"/>
                </a:solidFill>
                <a:latin typeface="Palatino Linotype" panose="02040502050505030304" pitchFamily="18" charset="0"/>
              </a:rPr>
              <a:t>Prin </a:t>
            </a:r>
            <a:r>
              <a:rPr lang="ro-RO" altLang="en-US" sz="1800" i="1" dirty="0">
                <a:solidFill>
                  <a:srgbClr val="FF0000"/>
                </a:solidFill>
                <a:latin typeface="Palatino Linotype" panose="02040502050505030304" pitchFamily="18" charset="0"/>
              </a:rPr>
              <a:t>noțiunea de model </a:t>
            </a:r>
            <a:r>
              <a:rPr lang="ro-RO" altLang="en-US" sz="1800" i="1" dirty="0">
                <a:solidFill>
                  <a:srgbClr val="002060"/>
                </a:solidFill>
                <a:latin typeface="Palatino Linotype" panose="02040502050505030304" pitchFamily="18" charset="0"/>
              </a:rPr>
              <a:t>vom înțelege un mod de reprezentare a realității în care se efectuează o serie de ipoteze simplificatoare despre fenomenele și procesele reale studiate și cu ajutorul căruia se descrie modelul în care se înțelege fenomenul sau procesul respectiv.</a:t>
            </a:r>
          </a:p>
          <a:p>
            <a:pPr marL="0" indent="0" algn="just">
              <a:buNone/>
            </a:pPr>
            <a:r>
              <a:rPr lang="ro-RO" altLang="en-US" sz="1800" i="1" dirty="0">
                <a:solidFill>
                  <a:srgbClr val="FF0000"/>
                </a:solidFill>
                <a:latin typeface="Palatino Linotype" panose="02040502050505030304" pitchFamily="18" charset="0"/>
              </a:rPr>
              <a:t>Modelarea matematică </a:t>
            </a:r>
            <a:r>
              <a:rPr lang="ro-RO" altLang="en-US" sz="1800" i="1" dirty="0">
                <a:solidFill>
                  <a:srgbClr val="002060"/>
                </a:solidFill>
                <a:latin typeface="Palatino Linotype" panose="02040502050505030304" pitchFamily="18" charset="0"/>
              </a:rPr>
              <a:t>este utilizată nu numai în cibernertică dar și în multe alte discipline cum ar fi fizica, astronomia, mecanica, biologia, genetica etc. În esență, modelarea matematică înseamnă asocierea unui sistem sau unei proprietăți esențiale a acestuia cu un model matematic, adică un obiect formal scris într-un anumit limbaj propriu unei anumite teorii matematice.</a:t>
            </a:r>
            <a:endParaRPr lang="ro-RO" i="1" dirty="0">
              <a:solidFill>
                <a:srgbClr val="002060"/>
              </a:solidFill>
              <a:latin typeface="Palatino Linotype" panose="02040502050505030304" pitchFamily="18" charset="0"/>
            </a:endParaRPr>
          </a:p>
        </p:txBody>
      </p:sp>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5" name="Picture 2" descr="Bookish | Funny emoji, Smiley, Emoticons emojis">
            <a:extLst>
              <a:ext uri="{FF2B5EF4-FFF2-40B4-BE49-F238E27FC236}">
                <a16:creationId xmlns:a16="http://schemas.microsoft.com/office/drawing/2014/main" id="{C1EC6248-EED7-490A-A48A-96D148F0C9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45" y="226607"/>
            <a:ext cx="1606063" cy="1606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6679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en-US" dirty="0">
                <a:latin typeface="Palatino Linotype" panose="02040502050505030304" pitchFamily="18" charset="0"/>
              </a:rPr>
              <a:t>Modelarea bazat</a:t>
            </a:r>
            <a:r>
              <a:rPr lang="ro-RO" dirty="0">
                <a:latin typeface="Palatino Linotype" panose="02040502050505030304" pitchFamily="18" charset="0"/>
              </a:rPr>
              <a:t>ă pe ecuații</a:t>
            </a:r>
            <a:endParaRPr lang="en-US" dirty="0">
              <a:latin typeface="Palatino Linotype" panose="02040502050505030304" pitchFamily="18" charset="0"/>
            </a:endParaRPr>
          </a:p>
        </p:txBody>
      </p:sp>
      <p:sp>
        <p:nvSpPr>
          <p:cNvPr id="3" name="Content Placeholder 2">
            <a:extLst>
              <a:ext uri="{FF2B5EF4-FFF2-40B4-BE49-F238E27FC236}">
                <a16:creationId xmlns:a16="http://schemas.microsoft.com/office/drawing/2014/main" id="{436E5CE1-4130-4A08-B691-D65C87E08BA2}"/>
              </a:ext>
            </a:extLst>
          </p:cNvPr>
          <p:cNvSpPr>
            <a:spLocks noGrp="1"/>
          </p:cNvSpPr>
          <p:nvPr>
            <p:ph idx="1"/>
          </p:nvPr>
        </p:nvSpPr>
        <p:spPr>
          <a:xfrm>
            <a:off x="5109020" y="953835"/>
            <a:ext cx="6281873" cy="5248622"/>
          </a:xfrm>
        </p:spPr>
        <p:txBody>
          <a:bodyPr/>
          <a:lstStyle/>
          <a:p>
            <a:pPr marL="0" indent="0" algn="just">
              <a:buNone/>
            </a:pPr>
            <a:endParaRPr lang="ro-RO" altLang="en-US" sz="1800" i="1" dirty="0">
              <a:solidFill>
                <a:srgbClr val="FF0000"/>
              </a:solidFill>
              <a:latin typeface="Palatino Linotype" panose="02040502050505030304" pitchFamily="18" charset="0"/>
            </a:endParaRPr>
          </a:p>
          <a:p>
            <a:pPr marL="0" indent="0" algn="just">
              <a:buNone/>
            </a:pPr>
            <a:r>
              <a:rPr lang="ro-RO" altLang="en-US" sz="1800" i="1" dirty="0">
                <a:solidFill>
                  <a:srgbClr val="002060"/>
                </a:solidFill>
                <a:latin typeface="Palatino Linotype" panose="02040502050505030304" pitchFamily="18" charset="0"/>
              </a:rPr>
              <a:t>Un model economic trebuie să aibă următoarele caracteristici:</a:t>
            </a:r>
          </a:p>
          <a:p>
            <a:pPr algn="just">
              <a:buFont typeface="Wingdings" panose="05000000000000000000" pitchFamily="2" charset="2"/>
              <a:buChar char="ü"/>
            </a:pPr>
            <a:r>
              <a:rPr lang="ro-RO" i="1" dirty="0">
                <a:solidFill>
                  <a:srgbClr val="002060"/>
                </a:solidFill>
                <a:latin typeface="Palatino Linotype" panose="02040502050505030304" pitchFamily="18" charset="0"/>
              </a:rPr>
              <a:t> consistență logică</a:t>
            </a:r>
            <a:r>
              <a:rPr lang="en-US" i="1" dirty="0">
                <a:solidFill>
                  <a:srgbClr val="002060"/>
                </a:solidFill>
                <a:latin typeface="Palatino Linotype" panose="02040502050505030304" pitchFamily="18" charset="0"/>
              </a:rPr>
              <a:t>;</a:t>
            </a:r>
            <a:endParaRPr lang="ro-RO" i="1" dirty="0">
              <a:solidFill>
                <a:srgbClr val="002060"/>
              </a:solidFill>
              <a:latin typeface="Palatino Linotype" panose="02040502050505030304" pitchFamily="18" charset="0"/>
            </a:endParaRPr>
          </a:p>
          <a:p>
            <a:pPr algn="just">
              <a:buFont typeface="Wingdings" panose="05000000000000000000" pitchFamily="2" charset="2"/>
              <a:buChar char="ü"/>
            </a:pPr>
            <a:r>
              <a:rPr lang="ro-RO" i="1" dirty="0">
                <a:solidFill>
                  <a:srgbClr val="002060"/>
                </a:solidFill>
                <a:latin typeface="Palatino Linotype" panose="02040502050505030304" pitchFamily="18" charset="0"/>
              </a:rPr>
              <a:t> validitate</a:t>
            </a:r>
            <a:r>
              <a:rPr lang="en-US" i="1" dirty="0">
                <a:solidFill>
                  <a:srgbClr val="002060"/>
                </a:solidFill>
                <a:latin typeface="Palatino Linotype" panose="02040502050505030304" pitchFamily="18" charset="0"/>
              </a:rPr>
              <a:t>;</a:t>
            </a:r>
            <a:endParaRPr lang="ro-RO" i="1" dirty="0">
              <a:solidFill>
                <a:srgbClr val="002060"/>
              </a:solidFill>
              <a:latin typeface="Palatino Linotype" panose="02040502050505030304" pitchFamily="18" charset="0"/>
            </a:endParaRPr>
          </a:p>
          <a:p>
            <a:pPr algn="just">
              <a:buFont typeface="Wingdings" panose="05000000000000000000" pitchFamily="2" charset="2"/>
              <a:buChar char="ü"/>
            </a:pPr>
            <a:r>
              <a:rPr lang="ro-RO" i="1" dirty="0">
                <a:solidFill>
                  <a:srgbClr val="002060"/>
                </a:solidFill>
                <a:latin typeface="Palatino Linotype" panose="02040502050505030304" pitchFamily="18" charset="0"/>
              </a:rPr>
              <a:t> simplitate</a:t>
            </a:r>
            <a:r>
              <a:rPr lang="en-US" i="1" dirty="0">
                <a:solidFill>
                  <a:srgbClr val="002060"/>
                </a:solidFill>
                <a:latin typeface="Palatino Linotype" panose="02040502050505030304" pitchFamily="18" charset="0"/>
              </a:rPr>
              <a:t>.</a:t>
            </a:r>
            <a:endParaRPr lang="ro-RO" i="1" dirty="0">
              <a:solidFill>
                <a:srgbClr val="002060"/>
              </a:solidFill>
              <a:latin typeface="Palatino Linotype" panose="02040502050505030304" pitchFamily="18" charset="0"/>
            </a:endParaRPr>
          </a:p>
          <a:p>
            <a:pPr marL="0" indent="0" algn="just">
              <a:buNone/>
            </a:pPr>
            <a:r>
              <a:rPr lang="ro-RO" i="1" dirty="0">
                <a:solidFill>
                  <a:srgbClr val="002060"/>
                </a:solidFill>
                <a:latin typeface="Palatino Linotype" panose="02040502050505030304" pitchFamily="18" charset="0"/>
              </a:rPr>
              <a:t>Analiza unei probleme presupune parcurgerea a trei etape:</a:t>
            </a:r>
          </a:p>
          <a:p>
            <a:pPr algn="just">
              <a:buFont typeface="Wingdings" panose="05000000000000000000" pitchFamily="2" charset="2"/>
              <a:buChar char="ü"/>
            </a:pPr>
            <a:r>
              <a:rPr lang="ro-RO" i="1" dirty="0">
                <a:solidFill>
                  <a:srgbClr val="002060"/>
                </a:solidFill>
                <a:latin typeface="Palatino Linotype" panose="02040502050505030304" pitchFamily="18" charset="0"/>
              </a:rPr>
              <a:t> observarea fenomenului</a:t>
            </a:r>
            <a:r>
              <a:rPr lang="en-US" i="1" dirty="0">
                <a:solidFill>
                  <a:srgbClr val="002060"/>
                </a:solidFill>
                <a:latin typeface="Palatino Linotype" panose="02040502050505030304" pitchFamily="18" charset="0"/>
              </a:rPr>
              <a:t>;</a:t>
            </a:r>
            <a:endParaRPr lang="ro-RO" i="1" dirty="0">
              <a:solidFill>
                <a:srgbClr val="002060"/>
              </a:solidFill>
              <a:latin typeface="Palatino Linotype" panose="02040502050505030304" pitchFamily="18" charset="0"/>
            </a:endParaRPr>
          </a:p>
          <a:p>
            <a:pPr algn="just">
              <a:buFont typeface="Wingdings" panose="05000000000000000000" pitchFamily="2" charset="2"/>
              <a:buChar char="ü"/>
            </a:pPr>
            <a:r>
              <a:rPr lang="ro-RO" i="1" dirty="0">
                <a:solidFill>
                  <a:srgbClr val="002060"/>
                </a:solidFill>
                <a:latin typeface="Palatino Linotype" panose="02040502050505030304" pitchFamily="18" charset="0"/>
              </a:rPr>
              <a:t>Elaborarea modelului</a:t>
            </a:r>
            <a:r>
              <a:rPr lang="en-US" i="1" dirty="0">
                <a:solidFill>
                  <a:srgbClr val="002060"/>
                </a:solidFill>
                <a:latin typeface="Palatino Linotype" panose="02040502050505030304" pitchFamily="18" charset="0"/>
              </a:rPr>
              <a:t>;</a:t>
            </a:r>
            <a:endParaRPr lang="ro-RO" i="1" dirty="0">
              <a:solidFill>
                <a:srgbClr val="002060"/>
              </a:solidFill>
              <a:latin typeface="Palatino Linotype" panose="02040502050505030304" pitchFamily="18" charset="0"/>
            </a:endParaRPr>
          </a:p>
          <a:p>
            <a:pPr algn="just">
              <a:buFont typeface="Wingdings" panose="05000000000000000000" pitchFamily="2" charset="2"/>
              <a:buChar char="ü"/>
            </a:pPr>
            <a:r>
              <a:rPr lang="ro-RO" i="1" dirty="0">
                <a:solidFill>
                  <a:srgbClr val="002060"/>
                </a:solidFill>
                <a:latin typeface="Palatino Linotype" panose="02040502050505030304" pitchFamily="18" charset="0"/>
              </a:rPr>
              <a:t>Testarea modelului și efectuarea prognozelor.</a:t>
            </a:r>
          </a:p>
        </p:txBody>
      </p:sp>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5" name="Picture 2" descr="Bookish | Funny emoji, Smiley, Emoticons emojis">
            <a:extLst>
              <a:ext uri="{FF2B5EF4-FFF2-40B4-BE49-F238E27FC236}">
                <a16:creationId xmlns:a16="http://schemas.microsoft.com/office/drawing/2014/main" id="{C1EC6248-EED7-490A-A48A-96D148F0C9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45" y="226607"/>
            <a:ext cx="1606063" cy="1606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128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en-US" dirty="0">
                <a:latin typeface="Palatino Linotype" panose="02040502050505030304" pitchFamily="18" charset="0"/>
              </a:rPr>
              <a:t>Modelarea bazat</a:t>
            </a:r>
            <a:r>
              <a:rPr lang="ro-RO" dirty="0">
                <a:latin typeface="Palatino Linotype" panose="02040502050505030304" pitchFamily="18" charset="0"/>
              </a:rPr>
              <a:t>ă pe ecuații</a:t>
            </a:r>
            <a:endParaRPr lang="en-US" dirty="0">
              <a:latin typeface="Palatino Linotype" panose="02040502050505030304" pitchFamily="18" charset="0"/>
            </a:endParaRPr>
          </a:p>
        </p:txBody>
      </p:sp>
      <p:sp>
        <p:nvSpPr>
          <p:cNvPr id="3" name="Content Placeholder 2">
            <a:extLst>
              <a:ext uri="{FF2B5EF4-FFF2-40B4-BE49-F238E27FC236}">
                <a16:creationId xmlns:a16="http://schemas.microsoft.com/office/drawing/2014/main" id="{436E5CE1-4130-4A08-B691-D65C87E08BA2}"/>
              </a:ext>
            </a:extLst>
          </p:cNvPr>
          <p:cNvSpPr>
            <a:spLocks noGrp="1"/>
          </p:cNvSpPr>
          <p:nvPr>
            <p:ph idx="1"/>
          </p:nvPr>
        </p:nvSpPr>
        <p:spPr>
          <a:xfrm>
            <a:off x="5109020" y="953835"/>
            <a:ext cx="6281873" cy="5248622"/>
          </a:xfrm>
        </p:spPr>
        <p:txBody>
          <a:bodyPr/>
          <a:lstStyle/>
          <a:p>
            <a:pPr marL="0" indent="0" algn="just">
              <a:buNone/>
            </a:pPr>
            <a:endParaRPr lang="ro-RO" altLang="en-US" sz="1800" i="1" dirty="0">
              <a:solidFill>
                <a:srgbClr val="FF0000"/>
              </a:solidFill>
              <a:latin typeface="Palatino Linotype" panose="02040502050505030304" pitchFamily="18" charset="0"/>
            </a:endParaRPr>
          </a:p>
          <a:p>
            <a:pPr marL="0" indent="0" algn="just">
              <a:buNone/>
            </a:pPr>
            <a:r>
              <a:rPr lang="ro-RO" altLang="en-US" i="1" dirty="0">
                <a:solidFill>
                  <a:srgbClr val="002060"/>
                </a:solidFill>
                <a:latin typeface="Palatino Linotype" panose="02040502050505030304" pitchFamily="18" charset="0"/>
              </a:rPr>
              <a:t>Obținerea unui model valid pentru realitățile economice nu este o sarcină ușoară deoarece oamenii nu se comportă întotdeauna rațional, urmărind doar profitul, maximizararea utilității sau reducerea costurilor. Comportamentul uman nu poate fi redus la legi științifice, ci doar la tendințe și direcții de acțiune.</a:t>
            </a:r>
            <a:endParaRPr lang="ro-RO" altLang="en-US" sz="1800" i="1" dirty="0">
              <a:solidFill>
                <a:srgbClr val="002060"/>
              </a:solidFill>
              <a:latin typeface="Palatino Linotype" panose="02040502050505030304" pitchFamily="18" charset="0"/>
            </a:endParaRPr>
          </a:p>
        </p:txBody>
      </p:sp>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5" name="Picture 2" descr="Bookish | Funny emoji, Smiley, Emoticons emojis">
            <a:extLst>
              <a:ext uri="{FF2B5EF4-FFF2-40B4-BE49-F238E27FC236}">
                <a16:creationId xmlns:a16="http://schemas.microsoft.com/office/drawing/2014/main" id="{C1EC6248-EED7-490A-A48A-96D148F0C9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45" y="226607"/>
            <a:ext cx="1606063" cy="1606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396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ro-RO" dirty="0">
                <a:latin typeface="Palatino Linotype" panose="02040502050505030304" pitchFamily="18" charset="0"/>
              </a:rPr>
              <a:t>Curba Lorenz și Coeficientul Gini</a:t>
            </a:r>
            <a:endParaRPr lang="en-US" dirty="0">
              <a:latin typeface="Palatino Linotype" panose="02040502050505030304" pitchFamily="18" charset="0"/>
            </a:endParaRP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36E5CE1-4130-4A08-B691-D65C87E08BA2}"/>
                  </a:ext>
                </a:extLst>
              </p:cNvPr>
              <p:cNvSpPr>
                <a:spLocks noGrp="1"/>
              </p:cNvSpPr>
              <p:nvPr>
                <p:ph idx="1"/>
              </p:nvPr>
            </p:nvSpPr>
            <p:spPr>
              <a:xfrm>
                <a:off x="4601778" y="953835"/>
                <a:ext cx="7483385" cy="5248622"/>
              </a:xfrm>
            </p:spPr>
            <p:txBody>
              <a:bodyPr/>
              <a:lstStyle/>
              <a:p>
                <a:pPr marL="0" indent="0" algn="just">
                  <a:buNone/>
                </a:pPr>
                <a:endParaRPr lang="ro-RO" altLang="en-US" sz="1800" i="1" dirty="0">
                  <a:solidFill>
                    <a:srgbClr val="FF0000"/>
                  </a:solidFill>
                  <a:latin typeface="Palatino Linotype" panose="02040502050505030304" pitchFamily="18" charset="0"/>
                </a:endParaRPr>
              </a:p>
              <a:p>
                <a:pPr marL="0" marR="0" indent="360045" algn="just">
                  <a:lnSpc>
                    <a:spcPct val="115000"/>
                  </a:lnSpc>
                  <a:spcBef>
                    <a:spcPts val="0"/>
                  </a:spcBef>
                  <a:spcAft>
                    <a:spcPts val="0"/>
                  </a:spcAft>
                </a:pPr>
                <a:r>
                  <a:rPr lang="ro-RO" sz="1800" dirty="0">
                    <a:effectLst/>
                    <a:latin typeface="Times New Roman" panose="02020603050405020304" pitchFamily="18" charset="0"/>
                    <a:ea typeface="Calibri" panose="020F0502020204030204" pitchFamily="34" charset="0"/>
                    <a:cs typeface="Times New Roman" panose="02020603050405020304" pitchFamily="18" charset="0"/>
                  </a:rPr>
                  <a:t>Curba Lorentz reprezintă o metodă de observare a distribuției avuției în funcție concentrația veniturilor dobândite.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60045" algn="just">
                  <a:lnSpc>
                    <a:spcPct val="115000"/>
                  </a:lnSpc>
                  <a:spcBef>
                    <a:spcPts val="0"/>
                  </a:spcBef>
                  <a:spcAft>
                    <a:spcPts val="0"/>
                  </a:spcAft>
                </a:pPr>
                <a:r>
                  <a:rPr lang="ro-RO" sz="1800" dirty="0">
                    <a:effectLst/>
                    <a:latin typeface="Times New Roman" panose="02020603050405020304" pitchFamily="18" charset="0"/>
                    <a:ea typeface="Calibri" panose="020F0502020204030204" pitchFamily="34" charset="0"/>
                    <a:cs typeface="Times New Roman" panose="02020603050405020304" pitchFamily="18" charset="0"/>
                  </a:rPr>
                  <a:t>Fie V – venitul, α ≤ V ≤ β și f(V) densitatea de repartiție, F(V) este funcția de repartiție a lui f(V). Curba Loretnz este obținută din: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60045" algn="just">
                  <a:lnSpc>
                    <a:spcPct val="115000"/>
                  </a:lnSpc>
                  <a:spcBef>
                    <a:spcPts val="0"/>
                  </a:spcBef>
                  <a:spcAft>
                    <a:spcPts val="0"/>
                  </a:spcAft>
                </a:pPr>
                <a14:m>
                  <m:oMath xmlns:m="http://schemas.openxmlformats.org/officeDocument/2006/math">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ro-RO" sz="1800" i="1">
                            <a:effectLst/>
                            <a:latin typeface="Cambria Math" panose="02040503050406030204" pitchFamily="18" charset="0"/>
                            <a:ea typeface="Calibri" panose="020F0502020204030204" pitchFamily="34" charset="0"/>
                            <a:cs typeface="Times New Roman" panose="02020603050405020304" pitchFamily="18" charset="0"/>
                          </a:rPr>
                          <m:t>𝑎</m:t>
                        </m:r>
                        <m:r>
                          <a:rPr lang="ro-RO" sz="1800" i="1">
                            <a:effectLst/>
                            <a:latin typeface="Cambria Math" panose="02040503050406030204" pitchFamily="18" charset="0"/>
                            <a:ea typeface="Calibri" panose="020F0502020204030204" pitchFamily="34" charset="0"/>
                            <a:cs typeface="Times New Roman" panose="02020603050405020304" pitchFamily="18" charset="0"/>
                          </a:rPr>
                          <m:t>,</m:t>
                        </m:r>
                        <m:r>
                          <a:rPr lang="ro-RO" sz="1800" i="1">
                            <a:effectLst/>
                            <a:latin typeface="Cambria Math" panose="02040503050406030204" pitchFamily="18" charset="0"/>
                            <a:ea typeface="Calibri" panose="020F0502020204030204" pitchFamily="34" charset="0"/>
                            <a:cs typeface="Times New Roman" panose="02020603050405020304" pitchFamily="18" charset="0"/>
                          </a:rPr>
                          <m:t>𝑏</m:t>
                        </m:r>
                      </m:e>
                    </m:d>
                    <m:r>
                      <a:rPr lang="ro-RO" sz="1800" i="1">
                        <a:effectLst/>
                        <a:latin typeface="Cambria Math" panose="02040503050406030204" pitchFamily="18" charset="0"/>
                        <a:ea typeface="Calibri" panose="020F0502020204030204" pitchFamily="34" charset="0"/>
                        <a:cs typeface="Times New Roman" panose="02020603050405020304" pitchFamily="18" charset="0"/>
                      </a:rPr>
                      <m:t>=(</m:t>
                    </m:r>
                    <m:r>
                      <a:rPr lang="ro-RO" sz="1800" i="1">
                        <a:effectLst/>
                        <a:latin typeface="Cambria Math" panose="02040503050406030204" pitchFamily="18" charset="0"/>
                        <a:ea typeface="Calibri" panose="020F0502020204030204" pitchFamily="34" charset="0"/>
                        <a:cs typeface="Times New Roman" panose="02020603050405020304" pitchFamily="18" charset="0"/>
                      </a:rPr>
                      <m:t>𝑎</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ro-RO" sz="1800" i="1">
                            <a:effectLst/>
                            <a:latin typeface="Cambria Math" panose="02040503050406030204" pitchFamily="18" charset="0"/>
                            <a:ea typeface="Calibri" panose="020F0502020204030204" pitchFamily="34" charset="0"/>
                            <a:cs typeface="Times New Roman" panose="02020603050405020304" pitchFamily="18" charset="0"/>
                          </a:rPr>
                          <m:t>𝑉</m:t>
                        </m:r>
                      </m:e>
                    </m:d>
                    <m:r>
                      <a:rPr lang="ro-RO" sz="1800" i="1">
                        <a:effectLst/>
                        <a:latin typeface="Cambria Math" panose="02040503050406030204" pitchFamily="18" charset="0"/>
                        <a:ea typeface="Calibri" panose="020F0502020204030204" pitchFamily="34" charset="0"/>
                        <a:cs typeface="Times New Roman" panose="02020603050405020304" pitchFamily="18" charset="0"/>
                      </a:rPr>
                      <m:t>, </m:t>
                    </m:r>
                    <m:r>
                      <a:rPr lang="ro-RO" sz="1800" i="1">
                        <a:effectLst/>
                        <a:latin typeface="Cambria Math" panose="02040503050406030204" pitchFamily="18" charset="0"/>
                        <a:ea typeface="Calibri" panose="020F0502020204030204" pitchFamily="34" charset="0"/>
                        <a:cs typeface="Times New Roman" panose="02020603050405020304" pitchFamily="18" charset="0"/>
                      </a:rPr>
                      <m:t>𝑏</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ro-RO" sz="1800" i="1">
                            <a:effectLst/>
                            <a:latin typeface="Cambria Math" panose="02040503050406030204" pitchFamily="18" charset="0"/>
                            <a:ea typeface="Calibri" panose="020F0502020204030204" pitchFamily="34" charset="0"/>
                            <a:cs typeface="Times New Roman" panose="02020603050405020304" pitchFamily="18" charset="0"/>
                          </a:rPr>
                          <m:t>𝑉</m:t>
                        </m:r>
                      </m:e>
                    </m:d>
                    <m:r>
                      <a:rPr lang="ro-RO" sz="1800" i="1">
                        <a:effectLst/>
                        <a:latin typeface="Cambria Math" panose="02040503050406030204" pitchFamily="18" charset="0"/>
                        <a:ea typeface="Calibri" panose="020F0502020204030204" pitchFamily="34" charset="0"/>
                        <a:cs typeface="Times New Roman" panose="02020603050405020304" pitchFamily="18" charset="0"/>
                      </a:rPr>
                      <m:t>)</m:t>
                    </m:r>
                  </m:oMath>
                </a14:m>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60045" algn="just">
                  <a:lnSpc>
                    <a:spcPct val="115000"/>
                  </a:lnSpc>
                  <a:spcBef>
                    <a:spcPts val="0"/>
                  </a:spcBef>
                  <a:spcAft>
                    <a:spcPts val="0"/>
                  </a:spcAft>
                </a:pPr>
                <a14:m>
                  <m:oMath xmlns:m="http://schemas.openxmlformats.org/officeDocument/2006/math">
                    <m:r>
                      <a:rPr lang="ro-RO" sz="1800" i="1">
                        <a:effectLst/>
                        <a:latin typeface="Cambria Math" panose="02040503050406030204" pitchFamily="18" charset="0"/>
                        <a:ea typeface="Calibri" panose="020F0502020204030204" pitchFamily="34" charset="0"/>
                        <a:cs typeface="Times New Roman" panose="02020603050405020304" pitchFamily="18" charset="0"/>
                      </a:rPr>
                      <m:t>𝑎</m:t>
                    </m:r>
                    <m:r>
                      <a:rPr lang="ro-RO" sz="1800" i="1">
                        <a:effectLst/>
                        <a:latin typeface="Cambria Math" panose="02040503050406030204" pitchFamily="18" charset="0"/>
                        <a:ea typeface="Calibri" panose="020F0502020204030204" pitchFamily="34" charset="0"/>
                        <a:cs typeface="Times New Roman" panose="02020603050405020304" pitchFamily="18" charset="0"/>
                      </a:rPr>
                      <m:t>=</m:t>
                    </m:r>
                    <m:r>
                      <a:rPr lang="ro-RO" sz="1800" i="1">
                        <a:effectLst/>
                        <a:latin typeface="Cambria Math" panose="02040503050406030204" pitchFamily="18" charset="0"/>
                        <a:ea typeface="Calibri" panose="020F0502020204030204" pitchFamily="34" charset="0"/>
                        <a:cs typeface="Times New Roman" panose="02020603050405020304" pitchFamily="18" charset="0"/>
                      </a:rPr>
                      <m:t>𝑎</m:t>
                    </m:r>
                    <m:r>
                      <a:rPr lang="ro-RO" sz="1800" i="1">
                        <a:effectLst/>
                        <a:latin typeface="Cambria Math" panose="02040503050406030204" pitchFamily="18" charset="0"/>
                        <a:ea typeface="Calibri" panose="020F0502020204030204" pitchFamily="34" charset="0"/>
                        <a:cs typeface="Times New Roman" panose="02020603050405020304" pitchFamily="18" charset="0"/>
                      </a:rPr>
                      <m:t>(</m:t>
                    </m:r>
                    <m:r>
                      <a:rPr lang="ro-RO" sz="1800" i="1">
                        <a:effectLst/>
                        <a:latin typeface="Cambria Math" panose="02040503050406030204" pitchFamily="18" charset="0"/>
                        <a:ea typeface="Calibri" panose="020F0502020204030204" pitchFamily="34" charset="0"/>
                        <a:cs typeface="Times New Roman" panose="02020603050405020304" pitchFamily="18" charset="0"/>
                      </a:rPr>
                      <m:t>𝑉</m:t>
                    </m:r>
                    <m:r>
                      <a:rPr lang="ro-RO" sz="1800" i="1">
                        <a:effectLst/>
                        <a:latin typeface="Cambria Math" panose="02040503050406030204" pitchFamily="18" charset="0"/>
                        <a:ea typeface="Calibri" panose="020F0502020204030204" pitchFamily="34" charset="0"/>
                        <a:cs typeface="Times New Roman" panose="02020603050405020304" pitchFamily="18" charset="0"/>
                      </a:rPr>
                      <m:t>)</m:t>
                    </m:r>
                  </m:oMath>
                </a14:m>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și ilustrează procentul populației cu venituri sub nivelul lui V;</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60045" algn="just">
                  <a:lnSpc>
                    <a:spcPct val="115000"/>
                  </a:lnSpc>
                  <a:spcBef>
                    <a:spcPts val="0"/>
                  </a:spcBef>
                  <a:spcAft>
                    <a:spcPts val="0"/>
                  </a:spcAft>
                </a:pPr>
                <a14:m>
                  <m:oMath xmlns:m="http://schemas.openxmlformats.org/officeDocument/2006/math">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𝑏</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𝑏</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𝑉</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și ilustrează procentul venitului total din economie.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60045" algn="just">
                  <a:lnSpc>
                    <a:spcPct val="115000"/>
                  </a:lnSpc>
                  <a:spcBef>
                    <a:spcPts val="0"/>
                  </a:spcBef>
                  <a:spcAft>
                    <a:spcPts val="0"/>
                  </a:spcAft>
                </a:pP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𝐴</m:t>
                        </m:r>
                      </m:e>
                      <m:sub>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𝐴</m:t>
                        </m:r>
                      </m:e>
                      <m:sub>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 … </m:t>
                    </m:r>
                  </m:oMath>
                </a14:m>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este un eșantion identic distribuit dintr-o funcție de repartiție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𝐹</m:t>
                        </m:r>
                      </m:e>
                      <m:sub>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𝐴</m:t>
                        </m:r>
                      </m:sub>
                    </m:sSub>
                  </m:oMath>
                </a14:m>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𝐹</m:t>
                        </m:r>
                      </m:e>
                      <m:sub>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𝐴</m:t>
                        </m:r>
                      </m:sub>
                    </m:sSub>
                  </m:oMath>
                </a14:m>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este continuă și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𝐹</m:t>
                        </m:r>
                      </m:e>
                      <m:sub>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𝐴</m:t>
                        </m:r>
                      </m:sub>
                    </m:sSub>
                  </m:oMath>
                </a14:m>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(0) = 0.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Content Placeholder 2">
                <a:extLst>
                  <a:ext uri="{FF2B5EF4-FFF2-40B4-BE49-F238E27FC236}">
                    <a16:creationId xmlns:a16="http://schemas.microsoft.com/office/drawing/2014/main" id="{436E5CE1-4130-4A08-B691-D65C87E08BA2}"/>
                  </a:ext>
                </a:extLst>
              </p:cNvPr>
              <p:cNvSpPr>
                <a:spLocks noGrp="1" noRot="1" noChangeAspect="1" noMove="1" noResize="1" noEditPoints="1" noAdjustHandles="1" noChangeArrowheads="1" noChangeShapeType="1" noTextEdit="1"/>
              </p:cNvSpPr>
              <p:nvPr>
                <p:ph idx="1"/>
              </p:nvPr>
            </p:nvSpPr>
            <p:spPr>
              <a:xfrm>
                <a:off x="4601778" y="953835"/>
                <a:ext cx="7483385" cy="5248622"/>
              </a:xfrm>
              <a:blipFill>
                <a:blip r:embed="rId2"/>
                <a:stretch>
                  <a:fillRect l="-733" r="-652"/>
                </a:stretch>
              </a:blipFill>
            </p:spPr>
            <p:txBody>
              <a:bodyPr/>
              <a:lstStyle/>
              <a:p>
                <a:r>
                  <a:rPr lang="en-US">
                    <a:noFill/>
                  </a:rPr>
                  <a:t> </a:t>
                </a:r>
              </a:p>
            </p:txBody>
          </p:sp>
        </mc:Fallback>
      </mc:AlternateContent>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5" name="Picture 2" descr="Bookish | Funny emoji, Smiley, Emoticons emojis">
            <a:extLst>
              <a:ext uri="{FF2B5EF4-FFF2-40B4-BE49-F238E27FC236}">
                <a16:creationId xmlns:a16="http://schemas.microsoft.com/office/drawing/2014/main" id="{C1EC6248-EED7-490A-A48A-96D148F0C9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7045" y="226607"/>
            <a:ext cx="1606063" cy="1606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9828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ro-RO" dirty="0">
                <a:latin typeface="Palatino Linotype" panose="02040502050505030304" pitchFamily="18" charset="0"/>
              </a:rPr>
              <a:t>Curba Lorenz și Coeficientul Gini</a:t>
            </a:r>
            <a:endParaRPr lang="en-US" dirty="0">
              <a:latin typeface="Palatino Linotype" panose="02040502050505030304" pitchFamily="18" charset="0"/>
            </a:endParaRP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36E5CE1-4130-4A08-B691-D65C87E08BA2}"/>
                  </a:ext>
                </a:extLst>
              </p:cNvPr>
              <p:cNvSpPr>
                <a:spLocks noGrp="1"/>
              </p:cNvSpPr>
              <p:nvPr>
                <p:ph idx="1"/>
              </p:nvPr>
            </p:nvSpPr>
            <p:spPr>
              <a:xfrm>
                <a:off x="4601778" y="953835"/>
                <a:ext cx="7483385" cy="5248622"/>
              </a:xfrm>
            </p:spPr>
            <p:txBody>
              <a:bodyPr>
                <a:normAutofit lnSpcReduction="10000"/>
              </a:bodyPr>
              <a:lstStyle/>
              <a:p>
                <a:pPr marL="0" marR="0" indent="0" algn="just">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60045" algn="just">
                  <a:lnSpc>
                    <a:spcPct val="115000"/>
                  </a:lnSpc>
                  <a:spcBef>
                    <a:spcPts val="0"/>
                  </a:spcBef>
                  <a:spcAft>
                    <a:spcPts val="0"/>
                  </a:spcAft>
                </a:pPr>
                <a14:m>
                  <m:oMath xmlns:m="http://schemas.openxmlformats.org/officeDocument/2006/math">
                    <m:r>
                      <a:rPr lang="ro-RO" sz="1800" i="1">
                        <a:effectLst/>
                        <a:latin typeface="Cambria Math" panose="02040503050406030204" pitchFamily="18" charset="0"/>
                        <a:ea typeface="Calibri" panose="020F0502020204030204" pitchFamily="34" charset="0"/>
                        <a:cs typeface="Times New Roman" panose="02020603050405020304" pitchFamily="18" charset="0"/>
                      </a:rPr>
                      <m:t>𝑎</m:t>
                    </m:r>
                    <m:r>
                      <a:rPr lang="ro-RO" sz="1800" i="1">
                        <a:effectLst/>
                        <a:latin typeface="Cambria Math" panose="02040503050406030204" pitchFamily="18" charset="0"/>
                        <a:ea typeface="Calibri" panose="020F0502020204030204" pitchFamily="34" charset="0"/>
                        <a:cs typeface="Times New Roman" panose="02020603050405020304" pitchFamily="18" charset="0"/>
                      </a:rPr>
                      <m:t>=</m:t>
                    </m:r>
                    <m:r>
                      <a:rPr lang="ro-RO" sz="1800" i="1">
                        <a:effectLst/>
                        <a:latin typeface="Cambria Math" panose="02040503050406030204" pitchFamily="18" charset="0"/>
                        <a:ea typeface="Calibri" panose="020F0502020204030204" pitchFamily="34" charset="0"/>
                        <a:cs typeface="Times New Roman" panose="02020603050405020304" pitchFamily="18" charset="0"/>
                      </a:rPr>
                      <m:t>𝑎</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ro-RO" sz="1800" i="1">
                            <a:effectLst/>
                            <a:latin typeface="Cambria Math" panose="02040503050406030204" pitchFamily="18" charset="0"/>
                            <a:ea typeface="Calibri" panose="020F0502020204030204" pitchFamily="34" charset="0"/>
                            <a:cs typeface="Times New Roman" panose="02020603050405020304" pitchFamily="18" charset="0"/>
                          </a:rPr>
                          <m:t>𝑉</m:t>
                        </m:r>
                      </m:e>
                    </m:d>
                    <m:r>
                      <a:rPr lang="ro-RO" sz="1800" i="1">
                        <a:effectLst/>
                        <a:latin typeface="Cambria Math" panose="02040503050406030204" pitchFamily="18" charset="0"/>
                        <a:ea typeface="Calibri" panose="020F0502020204030204" pitchFamily="34" charset="0"/>
                        <a:cs typeface="Times New Roman" panose="02020603050405020304" pitchFamily="18" charset="0"/>
                      </a:rPr>
                      <m:t>=</m:t>
                    </m:r>
                    <m:nary>
                      <m:naryPr>
                        <m:limLoc m:val="subSup"/>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naryPr>
                      <m:sub>
                        <m:r>
                          <a:rPr lang="ro-RO" sz="1800" i="1">
                            <a:effectLst/>
                            <a:latin typeface="Cambria Math" panose="02040503050406030204" pitchFamily="18" charset="0"/>
                            <a:ea typeface="Calibri" panose="020F0502020204030204" pitchFamily="34" charset="0"/>
                            <a:cs typeface="Times New Roman" panose="02020603050405020304" pitchFamily="18" charset="0"/>
                          </a:rPr>
                          <m:t>𝛼</m:t>
                        </m:r>
                      </m:sub>
                      <m:sup>
                        <m:r>
                          <a:rPr lang="ro-RO" sz="1800" i="1">
                            <a:effectLst/>
                            <a:latin typeface="Cambria Math" panose="02040503050406030204" pitchFamily="18" charset="0"/>
                            <a:ea typeface="Calibri" panose="020F0502020204030204" pitchFamily="34" charset="0"/>
                            <a:cs typeface="Times New Roman" panose="02020603050405020304" pitchFamily="18" charset="0"/>
                          </a:rPr>
                          <m:t>𝑉</m:t>
                        </m:r>
                      </m:sup>
                      <m:e>
                        <m:r>
                          <a:rPr lang="ro-RO" sz="1800" i="1">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ro-RO" sz="1800" i="1">
                                <a:effectLst/>
                                <a:latin typeface="Cambria Math" panose="02040503050406030204" pitchFamily="18" charset="0"/>
                                <a:ea typeface="Calibri" panose="020F0502020204030204" pitchFamily="34" charset="0"/>
                                <a:cs typeface="Times New Roman" panose="02020603050405020304" pitchFamily="18" charset="0"/>
                              </a:rPr>
                              <m:t>𝑥</m:t>
                            </m:r>
                          </m:e>
                        </m:d>
                        <m:r>
                          <a:rPr lang="ro-RO" sz="1800" i="1">
                            <a:effectLst/>
                            <a:latin typeface="Cambria Math" panose="02040503050406030204" pitchFamily="18" charset="0"/>
                            <a:ea typeface="Calibri" panose="020F0502020204030204" pitchFamily="34" charset="0"/>
                            <a:cs typeface="Times New Roman" panose="02020603050405020304" pitchFamily="18" charset="0"/>
                          </a:rPr>
                          <m:t>𝑑𝑥</m:t>
                        </m:r>
                      </m:e>
                    </m:nary>
                  </m:oMath>
                </a14:m>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60045" algn="just">
                  <a:lnSpc>
                    <a:spcPct val="115000"/>
                  </a:lnSpc>
                  <a:spcBef>
                    <a:spcPts val="0"/>
                  </a:spcBef>
                  <a:spcAft>
                    <a:spcPts val="0"/>
                  </a:spcAft>
                </a:pPr>
                <a14:m>
                  <m:oMath xmlns:m="http://schemas.openxmlformats.org/officeDocument/2006/math">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𝑏</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𝑏</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𝑉</m:t>
                        </m:r>
                      </m:e>
                    </m:d>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m:t>
                    </m:r>
                    <m:f>
                      <m:fPr>
                        <m:type m:val="skw"/>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𝑚</m:t>
                        </m:r>
                      </m:den>
                    </m:f>
                    <m:nary>
                      <m:naryPr>
                        <m:limLoc m:val="subSup"/>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𝛼</m:t>
                        </m:r>
                      </m:sub>
                      <m:sup>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𝛽</m:t>
                        </m:r>
                        <m:r>
                          <a:rPr lang="ro-RO" sz="1800">
                            <a:effectLst/>
                            <a:latin typeface="Cambria Math" panose="02040503050406030204" pitchFamily="18" charset="0"/>
                            <a:ea typeface="Times New Roman" panose="02020603050405020304" pitchFamily="18" charset="0"/>
                            <a:cs typeface="Times New Roman" panose="02020603050405020304" pitchFamily="18" charset="0"/>
                          </a:rPr>
                          <m:t> </m:t>
                        </m:r>
                      </m:sup>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𝑥𝑓𝑑𝑥</m:t>
                        </m:r>
                      </m:e>
                    </m:nary>
                  </m:oMath>
                </a14:m>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45" algn="just">
                  <a:lnSpc>
                    <a:spcPct val="115000"/>
                  </a:lnSpc>
                  <a:spcBef>
                    <a:spcPts val="0"/>
                  </a:spcBef>
                </a:pPr>
                <a14:m>
                  <m:oMath xmlns:m="http://schemas.openxmlformats.org/officeDocument/2006/math">
                    <m:nary>
                      <m:naryPr>
                        <m:limLoc m:val="subSup"/>
                        <m:ctrlPr>
                          <a:rPr lang="en-US" sz="1800" i="1" smtClean="0">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𝛼</m:t>
                        </m:r>
                      </m:sub>
                      <m:sup>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𝛽</m:t>
                        </m:r>
                      </m:sup>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𝑉𝑓</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𝑉</m:t>
                            </m:r>
                          </m:e>
                        </m:d>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𝑑𝑉</m:t>
                        </m:r>
                      </m:e>
                    </m:nary>
                  </m:oMath>
                </a14:m>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60045" algn="just">
                  <a:lnSpc>
                    <a:spcPct val="115000"/>
                  </a:lnSpc>
                  <a:spcBef>
                    <a:spcPts val="0"/>
                  </a:spcBef>
                  <a:spcAft>
                    <a:spcPts val="0"/>
                  </a:spcAft>
                </a:pP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Unde m reprezintă media lui A și m =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60045" algn="just">
                  <a:lnSpc>
                    <a:spcPct val="115000"/>
                  </a:lnSpc>
                  <a:spcBef>
                    <a:spcPts val="0"/>
                  </a:spcBef>
                  <a:spcAft>
                    <a:spcPts val="0"/>
                  </a:spcAft>
                </a:pP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Notăm u=F(x); </a:t>
                </a:r>
                <a:endParaRPr lang="ro-RO" dirty="0">
                  <a:latin typeface="Calibri" panose="020F0502020204030204" pitchFamily="34" charset="0"/>
                  <a:ea typeface="Times New Roman" panose="02020603050405020304" pitchFamily="18" charset="0"/>
                  <a:cs typeface="Times New Roman" panose="02020603050405020304" pitchFamily="18" charset="0"/>
                </a:endParaRPr>
              </a:p>
              <a:p>
                <a:pPr marL="0" marR="0" indent="360045" algn="just">
                  <a:lnSpc>
                    <a:spcPct val="115000"/>
                  </a:lnSpc>
                  <a:spcBef>
                    <a:spcPts val="0"/>
                  </a:spcBef>
                  <a:spcAft>
                    <a:spcPts val="0"/>
                  </a:spcAft>
                </a:pPr>
                <a:r>
                  <a:rPr lang="ro-RO" sz="1800" dirty="0">
                    <a:effectLst/>
                    <a:latin typeface="Cambria Math" panose="02040503050406030204" pitchFamily="18" charset="0"/>
                    <a:ea typeface="Times New Roman" panose="02020603050405020304" pitchFamily="18" charset="0"/>
                    <a:cs typeface="Times New Roman" panose="02020603050405020304" pitchFamily="18" charset="0"/>
                  </a:rPr>
                  <a:t>⟹</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du = dF(x) = f(x)dx; x =</a:t>
                </a:r>
                <a14:m>
                  <m:oMath xmlns:m="http://schemas.openxmlformats.org/officeDocument/2006/math">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𝐹</m:t>
                        </m:r>
                      </m:e>
                      <m:sup>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−1</m:t>
                        </m:r>
                      </m:sup>
                    </m:sSup>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𝑢</m:t>
                    </m:r>
                  </m:oMath>
                </a14:m>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o-RO" dirty="0">
                  <a:latin typeface="Calibri" panose="020F0502020204030204" pitchFamily="34" charset="0"/>
                  <a:ea typeface="Times New Roman" panose="02020603050405020304" pitchFamily="18" charset="0"/>
                  <a:cs typeface="Times New Roman" panose="02020603050405020304" pitchFamily="18" charset="0"/>
                </a:endParaRPr>
              </a:p>
              <a:p>
                <a:pPr marL="0" marR="0" indent="360045" algn="just">
                  <a:lnSpc>
                    <a:spcPct val="115000"/>
                  </a:lnSpc>
                  <a:spcBef>
                    <a:spcPts val="0"/>
                  </a:spcBef>
                  <a:spcAft>
                    <a:spcPts val="0"/>
                  </a:spcAft>
                </a:pPr>
                <a:r>
                  <a:rPr lang="ro-RO" sz="1800" dirty="0">
                    <a:effectLst/>
                    <a:latin typeface="Cambria Math" panose="02040503050406030204" pitchFamily="18" charset="0"/>
                    <a:ea typeface="Times New Roman" panose="02020603050405020304" pitchFamily="18" charset="0"/>
                    <a:cs typeface="Times New Roman" panose="02020603050405020304" pitchFamily="18" charset="0"/>
                  </a:rPr>
                  <a:t>⟹ </a:t>
                </a:r>
                <a14:m>
                  <m:oMath xmlns:m="http://schemas.openxmlformats.org/officeDocument/2006/math">
                    <m:r>
                      <a:rPr lang="ro-RO" sz="1800" i="1" smtClean="0">
                        <a:effectLst/>
                        <a:latin typeface="Cambria Math" panose="02040503050406030204" pitchFamily="18" charset="0"/>
                        <a:ea typeface="Times New Roman" panose="02020603050405020304" pitchFamily="18" charset="0"/>
                        <a:cs typeface="Times New Roman" panose="02020603050405020304" pitchFamily="18" charset="0"/>
                      </a:rPr>
                      <m:t>𝑎</m:t>
                    </m:r>
                    <m:r>
                      <a:rPr lang="ro-RO" sz="1800" i="1" smtClean="0">
                        <a:effectLst/>
                        <a:latin typeface="Cambria Math" panose="02040503050406030204" pitchFamily="18" charset="0"/>
                        <a:ea typeface="Times New Roman" panose="02020603050405020304" pitchFamily="18" charset="0"/>
                        <a:cs typeface="Times New Roman" panose="02020603050405020304" pitchFamily="18" charset="0"/>
                      </a:rPr>
                      <m:t>=</m:t>
                    </m:r>
                    <m:r>
                      <a:rPr lang="ro-RO" sz="1800" i="1" smtClean="0">
                        <a:effectLst/>
                        <a:latin typeface="Cambria Math" panose="02040503050406030204" pitchFamily="18" charset="0"/>
                        <a:ea typeface="Times New Roman" panose="02020603050405020304" pitchFamily="18" charset="0"/>
                        <a:cs typeface="Times New Roman" panose="02020603050405020304" pitchFamily="18" charset="0"/>
                      </a:rPr>
                      <m:t>𝐹</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𝑉</m:t>
                        </m:r>
                      </m:e>
                    </m:d>
                  </m:oMath>
                </a14:m>
                <a:r>
                  <a:rPr lang="ro-RO" sz="1800" dirty="0">
                    <a:effectLst/>
                    <a:latin typeface="Cambria Math" panose="02040503050406030204" pitchFamily="18" charset="0"/>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45" algn="just">
                  <a:lnSpc>
                    <a:spcPct val="115000"/>
                  </a:lnSpc>
                  <a:spcBef>
                    <a:spcPts val="0"/>
                  </a:spcBef>
                </a:pPr>
                <a:r>
                  <a:rPr lang="ro-RO" sz="1800" dirty="0">
                    <a:effectLst/>
                    <a:latin typeface="Cambria Math" panose="02040503050406030204" pitchFamily="18" charset="0"/>
                    <a:ea typeface="Times New Roman" panose="02020603050405020304" pitchFamily="18" charset="0"/>
                    <a:cs typeface="Times New Roman" panose="02020603050405020304" pitchFamily="18" charset="0"/>
                  </a:rPr>
                  <a:t>⟹ b = </a:t>
                </a:r>
                <a14:m>
                  <m:oMath xmlns:m="http://schemas.openxmlformats.org/officeDocument/2006/math">
                    <m:f>
                      <m:fPr>
                        <m:type m:val="skw"/>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𝑚</m:t>
                        </m:r>
                      </m:den>
                    </m:f>
                    <m:nary>
                      <m:naryPr>
                        <m:limLoc m:val="subSup"/>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𝐹</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𝛼</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m:t>
                        </m:r>
                      </m:sub>
                      <m:sup>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𝐹</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𝑉</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ro-RO" sz="1800">
                            <a:effectLst/>
                            <a:latin typeface="Cambria Math" panose="02040503050406030204" pitchFamily="18" charset="0"/>
                            <a:ea typeface="Times New Roman" panose="02020603050405020304" pitchFamily="18" charset="0"/>
                            <a:cs typeface="Times New Roman" panose="02020603050405020304" pitchFamily="18" charset="0"/>
                          </a:rPr>
                          <m:t> </m:t>
                        </m:r>
                      </m:sup>
                      <m:e>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𝐹</m:t>
                            </m:r>
                          </m:e>
                          <m:sup>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−1</m:t>
                            </m:r>
                          </m:sup>
                        </m:sSup>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𝑢</m:t>
                        </m:r>
                        <m:r>
                          <a:rPr lang="ro-RO" sz="1800">
                            <a:effectLst/>
                            <a:latin typeface="Cambria Math" panose="02040503050406030204" pitchFamily="18" charset="0"/>
                            <a:ea typeface="Times New Roman" panose="02020603050405020304" pitchFamily="18" charset="0"/>
                            <a:cs typeface="Times New Roman" panose="02020603050405020304" pitchFamily="18" charset="0"/>
                          </a:rPr>
                          <m:t>)</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𝑑𝑢</m:t>
                        </m:r>
                      </m:e>
                    </m:nary>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m:t>
                    </m:r>
                    <m:f>
                      <m:fPr>
                        <m:type m:val="skw"/>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𝑚</m:t>
                        </m:r>
                      </m:den>
                    </m:f>
                    <m:nary>
                      <m:naryPr>
                        <m:limLoc m:val="subSup"/>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𝑎</m:t>
                        </m:r>
                        <m:r>
                          <a:rPr lang="ro-RO" sz="1800">
                            <a:effectLst/>
                            <a:latin typeface="Cambria Math" panose="02040503050406030204" pitchFamily="18" charset="0"/>
                            <a:ea typeface="Times New Roman" panose="02020603050405020304" pitchFamily="18" charset="0"/>
                            <a:cs typeface="Times New Roman" panose="02020603050405020304" pitchFamily="18" charset="0"/>
                          </a:rPr>
                          <m:t> </m:t>
                        </m:r>
                      </m:sup>
                      <m:e>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𝐹</m:t>
                            </m:r>
                          </m:e>
                          <m:sup>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−1</m:t>
                            </m:r>
                          </m:sup>
                        </m:sSup>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𝑢</m:t>
                        </m:r>
                        <m:r>
                          <a:rPr lang="ro-RO" sz="1800">
                            <a:effectLst/>
                            <a:latin typeface="Cambria Math" panose="02040503050406030204" pitchFamily="18" charset="0"/>
                            <a:ea typeface="Times New Roman" panose="02020603050405020304" pitchFamily="18" charset="0"/>
                            <a:cs typeface="Times New Roman" panose="02020603050405020304" pitchFamily="18" charset="0"/>
                          </a:rPr>
                          <m:t>)</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𝑑𝑢</m:t>
                        </m:r>
                      </m:e>
                    </m:nary>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60045" algn="just">
                  <a:lnSpc>
                    <a:spcPct val="115000"/>
                  </a:lnSpc>
                  <a:spcBef>
                    <a:spcPts val="0"/>
                  </a:spcBef>
                  <a:spcAft>
                    <a:spcPts val="0"/>
                  </a:spcAft>
                </a:pP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Media venitului este: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60045" algn="just">
                  <a:lnSpc>
                    <a:spcPct val="115000"/>
                  </a:lnSpc>
                  <a:spcBef>
                    <a:spcPts val="0"/>
                  </a:spcBef>
                  <a:spcAft>
                    <a:spcPts val="0"/>
                  </a:spcAft>
                </a:pP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𝜆</m:t>
                        </m:r>
                      </m:e>
                      <m:sub>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𝐴</m:t>
                        </m:r>
                      </m:sub>
                    </m:sSub>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 </m:t>
                    </m:r>
                    <m:nary>
                      <m:naryPr>
                        <m:limLoc m:val="subSup"/>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m:t>
                        </m:r>
                      </m:sup>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𝑏</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𝐹</m:t>
                            </m:r>
                          </m:e>
                          <m:sup>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−1</m:t>
                            </m:r>
                          </m:sup>
                        </m:sSup>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𝑏</m:t>
                            </m:r>
                          </m:e>
                        </m:d>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𝑑𝑏</m:t>
                        </m:r>
                        <m:r>
                          <a:rPr lang="ro-RO" sz="1800" i="1">
                            <a:effectLst/>
                            <a:latin typeface="Cambria Math" panose="02040503050406030204" pitchFamily="18" charset="0"/>
                            <a:ea typeface="Times New Roman" panose="02020603050405020304" pitchFamily="18" charset="0"/>
                            <a:cs typeface="Times New Roman" panose="02020603050405020304" pitchFamily="18" charset="0"/>
                          </a:rPr>
                          <m:t>;</m:t>
                        </m:r>
                      </m:e>
                    </m:nary>
                  </m:oMath>
                </a14:m>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60045" algn="just">
                  <a:lnSpc>
                    <a:spcPct val="115000"/>
                  </a:lnSpc>
                  <a:spcBef>
                    <a:spcPts val="0"/>
                  </a:spcBef>
                  <a:spcAft>
                    <a:spcPts val="0"/>
                  </a:spcAft>
                </a:pP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Iar Curba lui Lorentz este determinată de:</a:t>
                </a:r>
              </a:p>
              <a:p>
                <a:pPr marL="0" marR="0" indent="0" algn="ctr">
                  <a:lnSpc>
                    <a:spcPct val="115000"/>
                  </a:lnSpc>
                  <a:spcBef>
                    <a:spcPts val="0"/>
                  </a:spcBef>
                  <a:spcAft>
                    <a:spcPts val="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𝐿</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𝐴</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0≤</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oMath>
                </a14:m>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60045" algn="ctr">
                  <a:lnSpc>
                    <a:spcPct val="115000"/>
                  </a:lnSpc>
                  <a:spcBef>
                    <a:spcPts val="0"/>
                  </a:spcBef>
                  <a:spcAft>
                    <a:spcPts val="0"/>
                  </a:spcAft>
                </a:pP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𝐿</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𝐴</m:t>
                        </m:r>
                      </m:sub>
                    </m:sSub>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nary>
                      <m:naryPr>
                        <m:limLoc m:val="subSup"/>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𝐴</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𝐼</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𝑎</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𝐹</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𝐴</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p>
                            </m:sSubSup>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d>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𝑎</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𝑑</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𝐹</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𝐴</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𝑎</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e>
                    </m:nary>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unde I este o func</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ție indicator.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60045" algn="just">
                  <a:lnSpc>
                    <a:spcPct val="115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Content Placeholder 2">
                <a:extLst>
                  <a:ext uri="{FF2B5EF4-FFF2-40B4-BE49-F238E27FC236}">
                    <a16:creationId xmlns:a16="http://schemas.microsoft.com/office/drawing/2014/main" id="{436E5CE1-4130-4A08-B691-D65C87E08BA2}"/>
                  </a:ext>
                </a:extLst>
              </p:cNvPr>
              <p:cNvSpPr>
                <a:spLocks noGrp="1" noRot="1" noChangeAspect="1" noMove="1" noResize="1" noEditPoints="1" noAdjustHandles="1" noChangeArrowheads="1" noChangeShapeType="1" noTextEdit="1"/>
              </p:cNvSpPr>
              <p:nvPr>
                <p:ph idx="1"/>
              </p:nvPr>
            </p:nvSpPr>
            <p:spPr>
              <a:xfrm>
                <a:off x="4601778" y="953835"/>
                <a:ext cx="7483385" cy="5248622"/>
              </a:xfrm>
              <a:blipFill>
                <a:blip r:embed="rId2"/>
                <a:stretch>
                  <a:fillRect l="-733" t="-2904" b="-9408"/>
                </a:stretch>
              </a:blipFill>
            </p:spPr>
            <p:txBody>
              <a:bodyPr/>
              <a:lstStyle/>
              <a:p>
                <a:r>
                  <a:rPr lang="en-US">
                    <a:noFill/>
                  </a:rPr>
                  <a:t> </a:t>
                </a:r>
              </a:p>
            </p:txBody>
          </p:sp>
        </mc:Fallback>
      </mc:AlternateContent>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5" name="Picture 2" descr="Bookish | Funny emoji, Smiley, Emoticons emojis">
            <a:extLst>
              <a:ext uri="{FF2B5EF4-FFF2-40B4-BE49-F238E27FC236}">
                <a16:creationId xmlns:a16="http://schemas.microsoft.com/office/drawing/2014/main" id="{C1EC6248-EED7-490A-A48A-96D148F0C9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04195" y="150803"/>
            <a:ext cx="1606063" cy="1606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096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ro-RO" dirty="0">
                <a:latin typeface="Palatino Linotype" panose="02040502050505030304" pitchFamily="18" charset="0"/>
              </a:rPr>
              <a:t>Curba Lorenz și Coeficientul Gini</a:t>
            </a:r>
            <a:endParaRPr lang="en-US" dirty="0">
              <a:latin typeface="Palatino Linotype" panose="02040502050505030304" pitchFamily="18" charset="0"/>
            </a:endParaRP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36E5CE1-4130-4A08-B691-D65C87E08BA2}"/>
                  </a:ext>
                </a:extLst>
              </p:cNvPr>
              <p:cNvSpPr>
                <a:spLocks noGrp="1"/>
              </p:cNvSpPr>
              <p:nvPr>
                <p:ph idx="1"/>
              </p:nvPr>
            </p:nvSpPr>
            <p:spPr>
              <a:xfrm>
                <a:off x="4614396" y="1069245"/>
                <a:ext cx="7459235" cy="5248622"/>
              </a:xfrm>
            </p:spPr>
            <p:txBody>
              <a:bodyPr/>
              <a:lstStyle/>
              <a:p>
                <a:pPr marL="0" indent="0" algn="just">
                  <a:buNone/>
                </a:pPr>
                <a:r>
                  <a:rPr lang="ro-RO" altLang="en-US" sz="1800" i="1" dirty="0">
                    <a:solidFill>
                      <a:srgbClr val="002060"/>
                    </a:solidFill>
                    <a:latin typeface="Palatino Linotype" panose="02040502050505030304" pitchFamily="18" charset="0"/>
                  </a:rPr>
                  <a:t>Coeficientul Gini al unei națiuni se referă la măsurarea distribuției veniturilor între populația unei națiuni. Cu alte cuvinte, poate fi interpretat ca </a:t>
                </a:r>
                <a:r>
                  <a:rPr lang="ro-RO" altLang="en-US" sz="1800" i="1" dirty="0">
                    <a:solidFill>
                      <a:srgbClr val="C00000"/>
                    </a:solidFill>
                    <a:latin typeface="Palatino Linotype" panose="02040502050505030304" pitchFamily="18" charset="0"/>
                  </a:rPr>
                  <a:t>măsură a inegalității distribuției veniturilor în societate </a:t>
                </a:r>
                <a:r>
                  <a:rPr lang="ro-RO" altLang="en-US" sz="1800" i="1" dirty="0">
                    <a:solidFill>
                      <a:srgbClr val="002060"/>
                    </a:solidFill>
                    <a:latin typeface="Palatino Linotype" panose="02040502050505030304" pitchFamily="18" charset="0"/>
                  </a:rPr>
                  <a:t>iar valoarea acesteia se află în intervalul </a:t>
                </a:r>
                <a:r>
                  <a:rPr lang="en-US" altLang="en-US" sz="1800" i="1" dirty="0">
                    <a:solidFill>
                      <a:srgbClr val="002060"/>
                    </a:solidFill>
                    <a:latin typeface="Palatino Linotype" panose="02040502050505030304" pitchFamily="18" charset="0"/>
                  </a:rPr>
                  <a:t>[0,1]</a:t>
                </a:r>
                <a:r>
                  <a:rPr lang="ro-RO" altLang="en-US" sz="1800" i="1" dirty="0">
                    <a:solidFill>
                      <a:srgbClr val="002060"/>
                    </a:solidFill>
                    <a:latin typeface="Palatino Linotype" panose="02040502050505030304" pitchFamily="18" charset="0"/>
                  </a:rPr>
                  <a:t>, unde valoarea 1 indică un grad mai mare de inegalitate a veniturilor (inegalitate perfectă). Formula pentru coeficientul Gini implică calculul unui scor agregat care este o funcție complexă a contribuției la venit de către un segment diferit al populației. Matematic, formula coeficientului Gini este reprezentată ca:</a:t>
                </a:r>
              </a:p>
              <a:p>
                <a:pPr marL="0" indent="0" algn="just">
                  <a:buNone/>
                </a:pPr>
                <a14:m>
                  <m:oMathPara xmlns:m="http://schemas.openxmlformats.org/officeDocument/2006/math">
                    <m:oMathParaPr>
                      <m:jc m:val="centerGroup"/>
                    </m:oMathParaPr>
                    <m:oMath xmlns:m="http://schemas.openxmlformats.org/officeDocument/2006/math">
                      <m:sSub>
                        <m:sSubPr>
                          <m:ctrlPr>
                            <a:rPr lang="ro-RO" altLang="en-US" sz="1800" b="1" i="1" smtClean="0">
                              <a:solidFill>
                                <a:srgbClr val="C00000"/>
                              </a:solidFill>
                              <a:latin typeface="Cambria Math" panose="02040503050406030204" pitchFamily="18" charset="0"/>
                            </a:rPr>
                          </m:ctrlPr>
                        </m:sSubPr>
                        <m:e>
                          <m:r>
                            <a:rPr lang="ro-RO" altLang="en-US" sz="1800" b="1" i="1" smtClean="0">
                              <a:solidFill>
                                <a:srgbClr val="C00000"/>
                              </a:solidFill>
                              <a:latin typeface="Cambria Math" panose="02040503050406030204" pitchFamily="18" charset="0"/>
                            </a:rPr>
                            <m:t>𝑮𝒊𝒏𝒊</m:t>
                          </m:r>
                        </m:e>
                        <m:sub>
                          <m:r>
                            <a:rPr lang="ro-RO" altLang="en-US" sz="1800" b="1" i="1" smtClean="0">
                              <a:solidFill>
                                <a:srgbClr val="C00000"/>
                              </a:solidFill>
                              <a:latin typeface="Cambria Math" panose="02040503050406030204" pitchFamily="18" charset="0"/>
                            </a:rPr>
                            <m:t>𝒄𝒐𝒆𝒇</m:t>
                          </m:r>
                        </m:sub>
                      </m:sSub>
                      <m:r>
                        <a:rPr lang="ro-RO" altLang="en-US" sz="1800" b="1" i="1" smtClean="0">
                          <a:solidFill>
                            <a:srgbClr val="C00000"/>
                          </a:solidFill>
                          <a:latin typeface="Cambria Math" panose="02040503050406030204" pitchFamily="18" charset="0"/>
                        </a:rPr>
                        <m:t>=</m:t>
                      </m:r>
                      <m:r>
                        <a:rPr lang="ro-RO" altLang="en-US" sz="1800" b="1" i="1" smtClean="0">
                          <a:solidFill>
                            <a:srgbClr val="C00000"/>
                          </a:solidFill>
                          <a:latin typeface="Cambria Math" panose="02040503050406030204" pitchFamily="18" charset="0"/>
                        </a:rPr>
                        <m:t>𝟏</m:t>
                      </m:r>
                      <m:r>
                        <a:rPr lang="ro-RO" altLang="en-US" sz="1800" b="1" i="1" smtClean="0">
                          <a:solidFill>
                            <a:srgbClr val="C00000"/>
                          </a:solidFill>
                          <a:latin typeface="Cambria Math" panose="02040503050406030204" pitchFamily="18" charset="0"/>
                        </a:rPr>
                        <m:t>−</m:t>
                      </m:r>
                      <m:r>
                        <a:rPr lang="ro-RO" altLang="en-US" sz="1800" b="1" i="1" smtClean="0">
                          <a:solidFill>
                            <a:srgbClr val="C00000"/>
                          </a:solidFill>
                          <a:latin typeface="Cambria Math" panose="02040503050406030204" pitchFamily="18" charset="0"/>
                        </a:rPr>
                        <m:t>𝒔𝒄𝒐𝒓𝒖𝒍</m:t>
                      </m:r>
                      <m:r>
                        <a:rPr lang="ro-RO" altLang="en-US" sz="1800" b="1" i="1" smtClean="0">
                          <a:solidFill>
                            <a:srgbClr val="C00000"/>
                          </a:solidFill>
                          <a:latin typeface="Cambria Math" panose="02040503050406030204" pitchFamily="18" charset="0"/>
                        </a:rPr>
                        <m:t> </m:t>
                      </m:r>
                      <m:r>
                        <a:rPr lang="ro-RO" altLang="en-US" sz="1800" b="1" i="1" smtClean="0">
                          <a:solidFill>
                            <a:srgbClr val="C00000"/>
                          </a:solidFill>
                          <a:latin typeface="Cambria Math" panose="02040503050406030204" pitchFamily="18" charset="0"/>
                        </a:rPr>
                        <m:t>𝒂𝒈𝒓𝒆𝒈𝒂𝒕</m:t>
                      </m:r>
                    </m:oMath>
                  </m:oMathPara>
                </a14:m>
                <a:endParaRPr lang="ro-RO" altLang="en-US" sz="1800" b="1" i="1" dirty="0">
                  <a:solidFill>
                    <a:srgbClr val="FF0000"/>
                  </a:solidFill>
                  <a:latin typeface="Palatino Linotype" panose="02040502050505030304" pitchFamily="18" charset="0"/>
                </a:endParaRPr>
              </a:p>
            </p:txBody>
          </p:sp>
        </mc:Choice>
        <mc:Fallback>
          <p:sp>
            <p:nvSpPr>
              <p:cNvPr id="3" name="Content Placeholder 2">
                <a:extLst>
                  <a:ext uri="{FF2B5EF4-FFF2-40B4-BE49-F238E27FC236}">
                    <a16:creationId xmlns:a16="http://schemas.microsoft.com/office/drawing/2014/main" id="{436E5CE1-4130-4A08-B691-D65C87E08BA2}"/>
                  </a:ext>
                </a:extLst>
              </p:cNvPr>
              <p:cNvSpPr>
                <a:spLocks noGrp="1" noRot="1" noChangeAspect="1" noMove="1" noResize="1" noEditPoints="1" noAdjustHandles="1" noChangeArrowheads="1" noChangeShapeType="1" noTextEdit="1"/>
              </p:cNvSpPr>
              <p:nvPr>
                <p:ph idx="1"/>
              </p:nvPr>
            </p:nvSpPr>
            <p:spPr>
              <a:xfrm>
                <a:off x="4614396" y="1069245"/>
                <a:ext cx="7459235" cy="5248622"/>
              </a:xfrm>
              <a:blipFill>
                <a:blip r:embed="rId2"/>
                <a:stretch>
                  <a:fillRect l="-735" r="-572"/>
                </a:stretch>
              </a:blipFill>
            </p:spPr>
            <p:txBody>
              <a:bodyPr/>
              <a:lstStyle/>
              <a:p>
                <a:r>
                  <a:rPr lang="en-US">
                    <a:noFill/>
                  </a:rPr>
                  <a:t> </a:t>
                </a:r>
              </a:p>
            </p:txBody>
          </p:sp>
        </mc:Fallback>
      </mc:AlternateContent>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5" name="Picture 2" descr="Bookish | Funny emoji, Smiley, Emoticons emojis">
            <a:extLst>
              <a:ext uri="{FF2B5EF4-FFF2-40B4-BE49-F238E27FC236}">
                <a16:creationId xmlns:a16="http://schemas.microsoft.com/office/drawing/2014/main" id="{C1EC6248-EED7-490A-A48A-96D148F0C9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5923" y="0"/>
            <a:ext cx="1606063" cy="1606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5786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ro-RO" dirty="0">
                <a:latin typeface="Palatino Linotype" panose="02040502050505030304" pitchFamily="18" charset="0"/>
              </a:rPr>
              <a:t>Aplicație</a:t>
            </a:r>
            <a:endParaRPr lang="en-US" dirty="0">
              <a:latin typeface="Palatino Linotype" panose="02040502050505030304" pitchFamily="18" charset="0"/>
            </a:endParaRPr>
          </a:p>
        </p:txBody>
      </p:sp>
      <p:sp>
        <p:nvSpPr>
          <p:cNvPr id="3" name="Content Placeholder 2">
            <a:extLst>
              <a:ext uri="{FF2B5EF4-FFF2-40B4-BE49-F238E27FC236}">
                <a16:creationId xmlns:a16="http://schemas.microsoft.com/office/drawing/2014/main" id="{436E5CE1-4130-4A08-B691-D65C87E08BA2}"/>
              </a:ext>
            </a:extLst>
          </p:cNvPr>
          <p:cNvSpPr>
            <a:spLocks noGrp="1"/>
          </p:cNvSpPr>
          <p:nvPr>
            <p:ph idx="1"/>
          </p:nvPr>
        </p:nvSpPr>
        <p:spPr>
          <a:xfrm>
            <a:off x="4614396" y="1069245"/>
            <a:ext cx="7459235" cy="5248622"/>
          </a:xfrm>
        </p:spPr>
        <p:txBody>
          <a:bodyPr/>
          <a:lstStyle/>
          <a:p>
            <a:pPr marL="342900" indent="-342900" algn="just">
              <a:buAutoNum type="arabicPeriod"/>
            </a:pPr>
            <a:r>
              <a:rPr lang="ro-RO" altLang="en-US" sz="1800" i="1" dirty="0">
                <a:solidFill>
                  <a:srgbClr val="002060"/>
                </a:solidFill>
                <a:latin typeface="Palatino Linotype" panose="02040502050505030304" pitchFamily="18" charset="0"/>
              </a:rPr>
              <a:t>Vom lua în considerare două </a:t>
            </a:r>
            <a:r>
              <a:rPr lang="ro-RO" altLang="en-US" i="1" dirty="0">
                <a:solidFill>
                  <a:srgbClr val="002060"/>
                </a:solidFill>
                <a:latin typeface="Palatino Linotype" panose="02040502050505030304" pitchFamily="18" charset="0"/>
              </a:rPr>
              <a:t>țări și vom ferifica care țară prezintă o inegalitate mai mare a veniturilor. Pe baza următoarelor informații, calculați coeficientul Gini pentru cele două țări.</a:t>
            </a:r>
          </a:p>
          <a:p>
            <a:pPr marL="342900" indent="-342900" algn="just">
              <a:buAutoNum type="arabicPeriod"/>
            </a:pPr>
            <a:endParaRPr lang="ro-RO" altLang="en-US" i="1" dirty="0">
              <a:solidFill>
                <a:srgbClr val="002060"/>
              </a:solidFill>
              <a:latin typeface="Palatino Linotype" panose="02040502050505030304" pitchFamily="18" charset="0"/>
            </a:endParaRPr>
          </a:p>
          <a:p>
            <a:pPr marL="342900" indent="-342900" algn="just">
              <a:buAutoNum type="arabicPeriod"/>
            </a:pPr>
            <a:endParaRPr lang="ro-RO" altLang="en-US" i="1" dirty="0">
              <a:solidFill>
                <a:srgbClr val="002060"/>
              </a:solidFill>
              <a:latin typeface="Palatino Linotype" panose="02040502050505030304" pitchFamily="18" charset="0"/>
            </a:endParaRPr>
          </a:p>
          <a:p>
            <a:pPr marL="342900" indent="-342900" algn="just">
              <a:buAutoNum type="arabicPeriod"/>
            </a:pPr>
            <a:endParaRPr lang="ro-RO" altLang="en-US" i="1" dirty="0">
              <a:solidFill>
                <a:srgbClr val="002060"/>
              </a:solidFill>
              <a:latin typeface="Palatino Linotype" panose="02040502050505030304" pitchFamily="18" charset="0"/>
            </a:endParaRPr>
          </a:p>
          <a:p>
            <a:pPr marL="342900" indent="-342900" algn="just">
              <a:buAutoNum type="arabicPeriod"/>
            </a:pPr>
            <a:endParaRPr lang="ro-RO" altLang="en-US" i="1" dirty="0">
              <a:solidFill>
                <a:srgbClr val="002060"/>
              </a:solidFill>
              <a:latin typeface="Palatino Linotype" panose="02040502050505030304" pitchFamily="18" charset="0"/>
            </a:endParaRPr>
          </a:p>
          <a:p>
            <a:pPr marL="342900" indent="-342900" algn="just">
              <a:buAutoNum type="arabicPeriod"/>
            </a:pPr>
            <a:endParaRPr lang="ro-RO" altLang="en-US" i="1" dirty="0">
              <a:solidFill>
                <a:srgbClr val="002060"/>
              </a:solidFill>
              <a:latin typeface="Palatino Linotype" panose="02040502050505030304" pitchFamily="18" charset="0"/>
            </a:endParaRPr>
          </a:p>
          <a:p>
            <a:pPr marL="342900" indent="-342900" algn="just">
              <a:buAutoNum type="arabicPeriod"/>
            </a:pPr>
            <a:endParaRPr lang="ro-RO" altLang="en-US" i="1" dirty="0">
              <a:solidFill>
                <a:srgbClr val="002060"/>
              </a:solidFill>
              <a:latin typeface="Palatino Linotype" panose="02040502050505030304" pitchFamily="18" charset="0"/>
            </a:endParaRPr>
          </a:p>
          <a:p>
            <a:pPr marL="0" indent="0" algn="just">
              <a:buNone/>
            </a:pPr>
            <a:endParaRPr lang="ro-RO" altLang="en-US" sz="1800" b="1" i="1" dirty="0">
              <a:solidFill>
                <a:srgbClr val="FF0000"/>
              </a:solidFill>
              <a:latin typeface="Palatino Linotype" panose="02040502050505030304" pitchFamily="18" charset="0"/>
            </a:endParaRPr>
          </a:p>
        </p:txBody>
      </p:sp>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5" name="Picture 2" descr="Bookish | Funny emoji, Smiley, Emoticons emojis">
            <a:extLst>
              <a:ext uri="{FF2B5EF4-FFF2-40B4-BE49-F238E27FC236}">
                <a16:creationId xmlns:a16="http://schemas.microsoft.com/office/drawing/2014/main" id="{C1EC6248-EED7-490A-A48A-96D148F0C9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5923" y="0"/>
            <a:ext cx="1606063" cy="1606063"/>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a14="http://schemas.microsoft.com/office/drawing/2010/main" Requires="a14">
          <p:graphicFrame>
            <p:nvGraphicFramePr>
              <p:cNvPr id="6" name="Table 6">
                <a:extLst>
                  <a:ext uri="{FF2B5EF4-FFF2-40B4-BE49-F238E27FC236}">
                    <a16:creationId xmlns:a16="http://schemas.microsoft.com/office/drawing/2014/main" id="{5C2F8F8D-A00E-4589-B9EB-ACDF457BB26A}"/>
                  </a:ext>
                </a:extLst>
              </p:cNvPr>
              <p:cNvGraphicFramePr>
                <a:graphicFrameLocks noGrp="1"/>
              </p:cNvGraphicFramePr>
              <p:nvPr>
                <p:extLst>
                  <p:ext uri="{D42A27DB-BD31-4B8C-83A1-F6EECF244321}">
                    <p14:modId xmlns:p14="http://schemas.microsoft.com/office/powerpoint/2010/main" val="1317029575"/>
                  </p:ext>
                </p:extLst>
              </p:nvPr>
            </p:nvGraphicFramePr>
            <p:xfrm>
              <a:off x="4614395" y="2675308"/>
              <a:ext cx="7459236" cy="2872936"/>
            </p:xfrm>
            <a:graphic>
              <a:graphicData uri="http://schemas.openxmlformats.org/drawingml/2006/table">
                <a:tbl>
                  <a:tblPr firstRow="1" bandRow="1">
                    <a:tableStyleId>{5C22544A-7EE6-4342-B048-85BDC9FD1C3A}</a:tableStyleId>
                  </a:tblPr>
                  <a:tblGrid>
                    <a:gridCol w="2486412">
                      <a:extLst>
                        <a:ext uri="{9D8B030D-6E8A-4147-A177-3AD203B41FA5}">
                          <a16:colId xmlns:a16="http://schemas.microsoft.com/office/drawing/2014/main" val="2489707093"/>
                        </a:ext>
                      </a:extLst>
                    </a:gridCol>
                    <a:gridCol w="2486412">
                      <a:extLst>
                        <a:ext uri="{9D8B030D-6E8A-4147-A177-3AD203B41FA5}">
                          <a16:colId xmlns:a16="http://schemas.microsoft.com/office/drawing/2014/main" val="4220812004"/>
                        </a:ext>
                      </a:extLst>
                    </a:gridCol>
                    <a:gridCol w="1243206">
                      <a:extLst>
                        <a:ext uri="{9D8B030D-6E8A-4147-A177-3AD203B41FA5}">
                          <a16:colId xmlns:a16="http://schemas.microsoft.com/office/drawing/2014/main" val="71230047"/>
                        </a:ext>
                      </a:extLst>
                    </a:gridCol>
                    <a:gridCol w="1243206">
                      <a:extLst>
                        <a:ext uri="{9D8B030D-6E8A-4147-A177-3AD203B41FA5}">
                          <a16:colId xmlns:a16="http://schemas.microsoft.com/office/drawing/2014/main" val="396263885"/>
                        </a:ext>
                      </a:extLst>
                    </a:gridCol>
                  </a:tblGrid>
                  <a:tr h="267677">
                    <a:tc rowSpan="2">
                      <a:txBody>
                        <a:bodyPr/>
                        <a:lstStyle/>
                        <a:p>
                          <a:endParaRPr lang="en-US" dirty="0"/>
                        </a:p>
                      </a:txBody>
                      <a:tcPr/>
                    </a:tc>
                    <a:tc rowSpan="2">
                      <a:txBody>
                        <a:bodyPr/>
                        <a:lstStyle/>
                        <a:p>
                          <a:r>
                            <a:rPr lang="ro-RO" dirty="0"/>
                            <a:t>% populației</a:t>
                          </a:r>
                          <a:endParaRPr lang="en-US" dirty="0"/>
                        </a:p>
                      </a:txBody>
                      <a:tcPr/>
                    </a:tc>
                    <a:tc gridSpan="2">
                      <a:txBody>
                        <a:bodyPr/>
                        <a:lstStyle/>
                        <a:p>
                          <a:pPr algn="ctr"/>
                          <a:r>
                            <a:rPr lang="ro-RO" dirty="0"/>
                            <a:t>% venitului</a:t>
                          </a:r>
                          <a:endParaRPr lang="en-US" dirty="0"/>
                        </a:p>
                      </a:txBody>
                      <a:tcPr/>
                    </a:tc>
                    <a:tc hMerge="1">
                      <a:txBody>
                        <a:bodyPr/>
                        <a:lstStyle/>
                        <a:p>
                          <a:endParaRPr lang="en-US" dirty="0"/>
                        </a:p>
                      </a:txBody>
                      <a:tcPr/>
                    </a:tc>
                    <a:extLst>
                      <a:ext uri="{0D108BD9-81ED-4DB2-BD59-A6C34878D82A}">
                        <a16:rowId xmlns:a16="http://schemas.microsoft.com/office/drawing/2014/main" val="1529731909"/>
                      </a:ext>
                    </a:extLst>
                  </a:tr>
                  <a:tr h="267677">
                    <a:tc vMerge="1">
                      <a:txBody>
                        <a:bodyPr/>
                        <a:lstStyle/>
                        <a:p>
                          <a:endParaRPr lang="en-US"/>
                        </a:p>
                      </a:txBody>
                      <a:tcPr/>
                    </a:tc>
                    <a:tc vMerge="1">
                      <a:txBody>
                        <a:bodyPr/>
                        <a:lstStyle/>
                        <a:p>
                          <a:endParaRPr lang="en-US"/>
                        </a:p>
                      </a:txBody>
                      <a:tcPr/>
                    </a:tc>
                    <a:tc>
                      <a:txBody>
                        <a:bodyPr/>
                        <a:lstStyle/>
                        <a:p>
                          <a:pPr algn="ctr"/>
                          <a:r>
                            <a:rPr lang="ro-RO" dirty="0"/>
                            <a:t>Țara </a:t>
                          </a:r>
                          <a14:m>
                            <m:oMath xmlns:m="http://schemas.openxmlformats.org/officeDocument/2006/math">
                              <m:r>
                                <a:rPr lang="ro-RO" i="1" smtClean="0">
                                  <a:latin typeface="Cambria Math" panose="02040503050406030204" pitchFamily="18" charset="0"/>
                                  <a:ea typeface="Cambria Math" panose="02040503050406030204" pitchFamily="18" charset="0"/>
                                </a:rPr>
                                <m:t>𝛼</m:t>
                              </m:r>
                            </m:oMath>
                          </a14:m>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o-RO" dirty="0"/>
                            <a:t>Țara </a:t>
                          </a:r>
                          <a14:m>
                            <m:oMath xmlns:m="http://schemas.openxmlformats.org/officeDocument/2006/math">
                              <m:r>
                                <a:rPr lang="ro-RO" i="1" smtClean="0">
                                  <a:latin typeface="Cambria Math" panose="02040503050406030204" pitchFamily="18" charset="0"/>
                                  <a:ea typeface="Cambria Math" panose="02040503050406030204" pitchFamily="18" charset="0"/>
                                </a:rPr>
                                <m:t>𝛽</m:t>
                              </m:r>
                            </m:oMath>
                          </a14:m>
                          <a:endParaRPr lang="en-US" dirty="0"/>
                        </a:p>
                      </a:txBody>
                      <a:tcPr/>
                    </a:tc>
                    <a:extLst>
                      <a:ext uri="{0D108BD9-81ED-4DB2-BD59-A6C34878D82A}">
                        <a16:rowId xmlns:a16="http://schemas.microsoft.com/office/drawing/2014/main" val="3298446759"/>
                      </a:ext>
                    </a:extLst>
                  </a:tr>
                  <a:tr h="535354">
                    <a:tc>
                      <a:txBody>
                        <a:bodyPr/>
                        <a:lstStyle/>
                        <a:p>
                          <a:r>
                            <a:rPr lang="ro-RO" dirty="0"/>
                            <a:t>Gospodăria 1</a:t>
                          </a:r>
                          <a:endParaRPr lang="en-US" dirty="0"/>
                        </a:p>
                      </a:txBody>
                      <a:tcPr/>
                    </a:tc>
                    <a:tc>
                      <a:txBody>
                        <a:bodyPr/>
                        <a:lstStyle/>
                        <a:p>
                          <a:pPr algn="ctr"/>
                          <a:r>
                            <a:rPr lang="ro-RO" dirty="0"/>
                            <a:t>0,30</a:t>
                          </a:r>
                          <a:endParaRPr lang="en-US" dirty="0"/>
                        </a:p>
                      </a:txBody>
                      <a:tcPr/>
                    </a:tc>
                    <a:tc>
                      <a:txBody>
                        <a:bodyPr/>
                        <a:lstStyle/>
                        <a:p>
                          <a:pPr algn="ctr"/>
                          <a:r>
                            <a:rPr lang="ro-RO" dirty="0"/>
                            <a:t>0,03</a:t>
                          </a:r>
                          <a:endParaRPr lang="en-US" dirty="0"/>
                        </a:p>
                      </a:txBody>
                      <a:tcPr/>
                    </a:tc>
                    <a:tc>
                      <a:txBody>
                        <a:bodyPr/>
                        <a:lstStyle/>
                        <a:p>
                          <a:pPr algn="ctr"/>
                          <a:r>
                            <a:rPr lang="ro-RO" dirty="0"/>
                            <a:t>0,08</a:t>
                          </a:r>
                          <a:endParaRPr lang="en-US" dirty="0"/>
                        </a:p>
                      </a:txBody>
                      <a:tcPr/>
                    </a:tc>
                    <a:extLst>
                      <a:ext uri="{0D108BD9-81ED-4DB2-BD59-A6C34878D82A}">
                        <a16:rowId xmlns:a16="http://schemas.microsoft.com/office/drawing/2014/main" val="1166475883"/>
                      </a:ext>
                    </a:extLst>
                  </a:tr>
                  <a:tr h="535354">
                    <a:tc>
                      <a:txBody>
                        <a:bodyPr/>
                        <a:lstStyle/>
                        <a:p>
                          <a:r>
                            <a:rPr lang="ro-RO" dirty="0"/>
                            <a:t>Gospodăria 2</a:t>
                          </a:r>
                          <a:endParaRPr lang="en-US" dirty="0"/>
                        </a:p>
                      </a:txBody>
                      <a:tcPr/>
                    </a:tc>
                    <a:tc>
                      <a:txBody>
                        <a:bodyPr/>
                        <a:lstStyle/>
                        <a:p>
                          <a:pPr algn="ctr"/>
                          <a:r>
                            <a:rPr lang="ro-RO" dirty="0"/>
                            <a:t>0,60</a:t>
                          </a:r>
                          <a:endParaRPr lang="en-US" dirty="0"/>
                        </a:p>
                      </a:txBody>
                      <a:tcPr/>
                    </a:tc>
                    <a:tc>
                      <a:txBody>
                        <a:bodyPr/>
                        <a:lstStyle/>
                        <a:p>
                          <a:pPr algn="ctr"/>
                          <a:r>
                            <a:rPr lang="ro-RO" dirty="0"/>
                            <a:t>0,45</a:t>
                          </a:r>
                          <a:endParaRPr lang="en-US" dirty="0"/>
                        </a:p>
                      </a:txBody>
                      <a:tcPr/>
                    </a:tc>
                    <a:tc>
                      <a:txBody>
                        <a:bodyPr/>
                        <a:lstStyle/>
                        <a:p>
                          <a:pPr algn="ctr"/>
                          <a:r>
                            <a:rPr lang="ro-RO" dirty="0"/>
                            <a:t>0,37</a:t>
                          </a:r>
                          <a:endParaRPr lang="en-US" dirty="0"/>
                        </a:p>
                      </a:txBody>
                      <a:tcPr/>
                    </a:tc>
                    <a:extLst>
                      <a:ext uri="{0D108BD9-81ED-4DB2-BD59-A6C34878D82A}">
                        <a16:rowId xmlns:a16="http://schemas.microsoft.com/office/drawing/2014/main" val="1408995138"/>
                      </a:ext>
                    </a:extLst>
                  </a:tr>
                  <a:tr h="535354">
                    <a:tc>
                      <a:txBody>
                        <a:bodyPr/>
                        <a:lstStyle/>
                        <a:p>
                          <a:r>
                            <a:rPr lang="ro-RO" dirty="0"/>
                            <a:t>Gospodăria 3</a:t>
                          </a:r>
                          <a:endParaRPr lang="en-US" dirty="0"/>
                        </a:p>
                      </a:txBody>
                      <a:tcPr/>
                    </a:tc>
                    <a:tc>
                      <a:txBody>
                        <a:bodyPr/>
                        <a:lstStyle/>
                        <a:p>
                          <a:pPr algn="ctr"/>
                          <a:r>
                            <a:rPr lang="ro-RO" dirty="0"/>
                            <a:t>0,10</a:t>
                          </a:r>
                          <a:endParaRPr lang="en-US" dirty="0"/>
                        </a:p>
                      </a:txBody>
                      <a:tcPr/>
                    </a:tc>
                    <a:tc>
                      <a:txBody>
                        <a:bodyPr/>
                        <a:lstStyle/>
                        <a:p>
                          <a:pPr algn="ctr"/>
                          <a:r>
                            <a:rPr lang="ro-RO" dirty="0"/>
                            <a:t>0,52</a:t>
                          </a:r>
                          <a:endParaRPr lang="en-US" dirty="0"/>
                        </a:p>
                      </a:txBody>
                      <a:tcPr/>
                    </a:tc>
                    <a:tc>
                      <a:txBody>
                        <a:bodyPr/>
                        <a:lstStyle/>
                        <a:p>
                          <a:pPr algn="ctr"/>
                          <a:r>
                            <a:rPr lang="ro-RO" dirty="0"/>
                            <a:t>0,55</a:t>
                          </a:r>
                          <a:endParaRPr lang="en-US" dirty="0"/>
                        </a:p>
                      </a:txBody>
                      <a:tcPr/>
                    </a:tc>
                    <a:extLst>
                      <a:ext uri="{0D108BD9-81ED-4DB2-BD59-A6C34878D82A}">
                        <a16:rowId xmlns:a16="http://schemas.microsoft.com/office/drawing/2014/main" val="1598917203"/>
                      </a:ext>
                    </a:extLst>
                  </a:tr>
                  <a:tr h="535354">
                    <a:tc>
                      <a:txBody>
                        <a:bodyPr/>
                        <a:lstStyle/>
                        <a:p>
                          <a:r>
                            <a:rPr lang="ro-RO" dirty="0"/>
                            <a:t>Total</a:t>
                          </a:r>
                          <a:endParaRPr lang="en-US" dirty="0"/>
                        </a:p>
                      </a:txBody>
                      <a:tcPr/>
                    </a:tc>
                    <a:tc>
                      <a:txBody>
                        <a:bodyPr/>
                        <a:lstStyle/>
                        <a:p>
                          <a:pPr algn="ctr"/>
                          <a:r>
                            <a:rPr lang="ro-RO" dirty="0"/>
                            <a:t>1</a:t>
                          </a:r>
                          <a:endParaRPr lang="en-US" dirty="0"/>
                        </a:p>
                      </a:txBody>
                      <a:tcPr/>
                    </a:tc>
                    <a:tc>
                      <a:txBody>
                        <a:bodyPr/>
                        <a:lstStyle/>
                        <a:p>
                          <a:pPr algn="ctr"/>
                          <a:r>
                            <a:rPr lang="ro-RO" dirty="0"/>
                            <a:t>1</a:t>
                          </a:r>
                          <a:endParaRPr lang="en-US" dirty="0"/>
                        </a:p>
                      </a:txBody>
                      <a:tcPr/>
                    </a:tc>
                    <a:tc>
                      <a:txBody>
                        <a:bodyPr/>
                        <a:lstStyle/>
                        <a:p>
                          <a:pPr algn="ctr"/>
                          <a:r>
                            <a:rPr lang="ro-RO" dirty="0"/>
                            <a:t>1</a:t>
                          </a:r>
                          <a:endParaRPr lang="en-US" dirty="0"/>
                        </a:p>
                      </a:txBody>
                      <a:tcPr/>
                    </a:tc>
                    <a:extLst>
                      <a:ext uri="{0D108BD9-81ED-4DB2-BD59-A6C34878D82A}">
                        <a16:rowId xmlns:a16="http://schemas.microsoft.com/office/drawing/2014/main" val="1275032375"/>
                      </a:ext>
                    </a:extLst>
                  </a:tr>
                </a:tbl>
              </a:graphicData>
            </a:graphic>
          </p:graphicFrame>
        </mc:Choice>
        <mc:Fallback>
          <p:graphicFrame>
            <p:nvGraphicFramePr>
              <p:cNvPr id="6" name="Table 6">
                <a:extLst>
                  <a:ext uri="{FF2B5EF4-FFF2-40B4-BE49-F238E27FC236}">
                    <a16:creationId xmlns:a16="http://schemas.microsoft.com/office/drawing/2014/main" id="{5C2F8F8D-A00E-4589-B9EB-ACDF457BB26A}"/>
                  </a:ext>
                </a:extLst>
              </p:cNvPr>
              <p:cNvGraphicFramePr>
                <a:graphicFrameLocks noGrp="1"/>
              </p:cNvGraphicFramePr>
              <p:nvPr>
                <p:extLst>
                  <p:ext uri="{D42A27DB-BD31-4B8C-83A1-F6EECF244321}">
                    <p14:modId xmlns:p14="http://schemas.microsoft.com/office/powerpoint/2010/main" val="1317029575"/>
                  </p:ext>
                </p:extLst>
              </p:nvPr>
            </p:nvGraphicFramePr>
            <p:xfrm>
              <a:off x="4614395" y="2675308"/>
              <a:ext cx="7459236" cy="2872936"/>
            </p:xfrm>
            <a:graphic>
              <a:graphicData uri="http://schemas.openxmlformats.org/drawingml/2006/table">
                <a:tbl>
                  <a:tblPr firstRow="1" bandRow="1">
                    <a:tableStyleId>{5C22544A-7EE6-4342-B048-85BDC9FD1C3A}</a:tableStyleId>
                  </a:tblPr>
                  <a:tblGrid>
                    <a:gridCol w="2486412">
                      <a:extLst>
                        <a:ext uri="{9D8B030D-6E8A-4147-A177-3AD203B41FA5}">
                          <a16:colId xmlns:a16="http://schemas.microsoft.com/office/drawing/2014/main" val="2489707093"/>
                        </a:ext>
                      </a:extLst>
                    </a:gridCol>
                    <a:gridCol w="2486412">
                      <a:extLst>
                        <a:ext uri="{9D8B030D-6E8A-4147-A177-3AD203B41FA5}">
                          <a16:colId xmlns:a16="http://schemas.microsoft.com/office/drawing/2014/main" val="4220812004"/>
                        </a:ext>
                      </a:extLst>
                    </a:gridCol>
                    <a:gridCol w="1243206">
                      <a:extLst>
                        <a:ext uri="{9D8B030D-6E8A-4147-A177-3AD203B41FA5}">
                          <a16:colId xmlns:a16="http://schemas.microsoft.com/office/drawing/2014/main" val="71230047"/>
                        </a:ext>
                      </a:extLst>
                    </a:gridCol>
                    <a:gridCol w="1243206">
                      <a:extLst>
                        <a:ext uri="{9D8B030D-6E8A-4147-A177-3AD203B41FA5}">
                          <a16:colId xmlns:a16="http://schemas.microsoft.com/office/drawing/2014/main" val="396263885"/>
                        </a:ext>
                      </a:extLst>
                    </a:gridCol>
                  </a:tblGrid>
                  <a:tr h="365760">
                    <a:tc rowSpan="2">
                      <a:txBody>
                        <a:bodyPr/>
                        <a:lstStyle/>
                        <a:p>
                          <a:endParaRPr lang="en-US" dirty="0"/>
                        </a:p>
                      </a:txBody>
                      <a:tcPr/>
                    </a:tc>
                    <a:tc rowSpan="2">
                      <a:txBody>
                        <a:bodyPr/>
                        <a:lstStyle/>
                        <a:p>
                          <a:r>
                            <a:rPr lang="ro-RO" dirty="0"/>
                            <a:t>% populației</a:t>
                          </a:r>
                          <a:endParaRPr lang="en-US" dirty="0"/>
                        </a:p>
                      </a:txBody>
                      <a:tcPr/>
                    </a:tc>
                    <a:tc gridSpan="2">
                      <a:txBody>
                        <a:bodyPr/>
                        <a:lstStyle/>
                        <a:p>
                          <a:pPr algn="ctr"/>
                          <a:r>
                            <a:rPr lang="ro-RO" dirty="0"/>
                            <a:t>% venitului</a:t>
                          </a:r>
                          <a:endParaRPr lang="en-US" dirty="0"/>
                        </a:p>
                      </a:txBody>
                      <a:tcPr/>
                    </a:tc>
                    <a:tc hMerge="1">
                      <a:txBody>
                        <a:bodyPr/>
                        <a:lstStyle/>
                        <a:p>
                          <a:endParaRPr lang="en-US" dirty="0"/>
                        </a:p>
                      </a:txBody>
                      <a:tcPr/>
                    </a:tc>
                    <a:extLst>
                      <a:ext uri="{0D108BD9-81ED-4DB2-BD59-A6C34878D82A}">
                        <a16:rowId xmlns:a16="http://schemas.microsoft.com/office/drawing/2014/main" val="1529731909"/>
                      </a:ext>
                    </a:extLst>
                  </a:tr>
                  <a:tr h="365760">
                    <a:tc vMerge="1">
                      <a:txBody>
                        <a:bodyPr/>
                        <a:lstStyle/>
                        <a:p>
                          <a:endParaRPr lang="en-US"/>
                        </a:p>
                      </a:txBody>
                      <a:tcPr/>
                    </a:tc>
                    <a:tc vMerge="1">
                      <a:txBody>
                        <a:bodyPr/>
                        <a:lstStyle/>
                        <a:p>
                          <a:endParaRPr lang="en-US"/>
                        </a:p>
                      </a:txBody>
                      <a:tcPr/>
                    </a:tc>
                    <a:tc>
                      <a:txBody>
                        <a:bodyPr/>
                        <a:lstStyle/>
                        <a:p>
                          <a:endParaRPr lang="en-US"/>
                        </a:p>
                      </a:txBody>
                      <a:tcPr>
                        <a:blipFill>
                          <a:blip r:embed="rId3"/>
                          <a:stretch>
                            <a:fillRect l="-400980" t="-110000" r="-101961" b="-591667"/>
                          </a:stretch>
                        </a:blipFill>
                      </a:tcPr>
                    </a:tc>
                    <a:tc>
                      <a:txBody>
                        <a:bodyPr/>
                        <a:lstStyle/>
                        <a:p>
                          <a:endParaRPr lang="en-US"/>
                        </a:p>
                      </a:txBody>
                      <a:tcPr>
                        <a:blipFill>
                          <a:blip r:embed="rId3"/>
                          <a:stretch>
                            <a:fillRect l="-500980" t="-110000" r="-1961" b="-591667"/>
                          </a:stretch>
                        </a:blipFill>
                      </a:tcPr>
                    </a:tc>
                    <a:extLst>
                      <a:ext uri="{0D108BD9-81ED-4DB2-BD59-A6C34878D82A}">
                        <a16:rowId xmlns:a16="http://schemas.microsoft.com/office/drawing/2014/main" val="3298446759"/>
                      </a:ext>
                    </a:extLst>
                  </a:tr>
                  <a:tr h="535354">
                    <a:tc>
                      <a:txBody>
                        <a:bodyPr/>
                        <a:lstStyle/>
                        <a:p>
                          <a:r>
                            <a:rPr lang="ro-RO" dirty="0"/>
                            <a:t>Gospodăria 1</a:t>
                          </a:r>
                          <a:endParaRPr lang="en-US" dirty="0"/>
                        </a:p>
                      </a:txBody>
                      <a:tcPr/>
                    </a:tc>
                    <a:tc>
                      <a:txBody>
                        <a:bodyPr/>
                        <a:lstStyle/>
                        <a:p>
                          <a:pPr algn="ctr"/>
                          <a:r>
                            <a:rPr lang="ro-RO" dirty="0"/>
                            <a:t>0,30</a:t>
                          </a:r>
                          <a:endParaRPr lang="en-US" dirty="0"/>
                        </a:p>
                      </a:txBody>
                      <a:tcPr/>
                    </a:tc>
                    <a:tc>
                      <a:txBody>
                        <a:bodyPr/>
                        <a:lstStyle/>
                        <a:p>
                          <a:pPr algn="ctr"/>
                          <a:r>
                            <a:rPr lang="ro-RO" dirty="0"/>
                            <a:t>0,03</a:t>
                          </a:r>
                          <a:endParaRPr lang="en-US" dirty="0"/>
                        </a:p>
                      </a:txBody>
                      <a:tcPr/>
                    </a:tc>
                    <a:tc>
                      <a:txBody>
                        <a:bodyPr/>
                        <a:lstStyle/>
                        <a:p>
                          <a:pPr algn="ctr"/>
                          <a:r>
                            <a:rPr lang="ro-RO" dirty="0"/>
                            <a:t>0,08</a:t>
                          </a:r>
                          <a:endParaRPr lang="en-US" dirty="0"/>
                        </a:p>
                      </a:txBody>
                      <a:tcPr/>
                    </a:tc>
                    <a:extLst>
                      <a:ext uri="{0D108BD9-81ED-4DB2-BD59-A6C34878D82A}">
                        <a16:rowId xmlns:a16="http://schemas.microsoft.com/office/drawing/2014/main" val="1166475883"/>
                      </a:ext>
                    </a:extLst>
                  </a:tr>
                  <a:tr h="535354">
                    <a:tc>
                      <a:txBody>
                        <a:bodyPr/>
                        <a:lstStyle/>
                        <a:p>
                          <a:r>
                            <a:rPr lang="ro-RO" dirty="0"/>
                            <a:t>Gospodăria 2</a:t>
                          </a:r>
                          <a:endParaRPr lang="en-US" dirty="0"/>
                        </a:p>
                      </a:txBody>
                      <a:tcPr/>
                    </a:tc>
                    <a:tc>
                      <a:txBody>
                        <a:bodyPr/>
                        <a:lstStyle/>
                        <a:p>
                          <a:pPr algn="ctr"/>
                          <a:r>
                            <a:rPr lang="ro-RO" dirty="0"/>
                            <a:t>0,60</a:t>
                          </a:r>
                          <a:endParaRPr lang="en-US" dirty="0"/>
                        </a:p>
                      </a:txBody>
                      <a:tcPr/>
                    </a:tc>
                    <a:tc>
                      <a:txBody>
                        <a:bodyPr/>
                        <a:lstStyle/>
                        <a:p>
                          <a:pPr algn="ctr"/>
                          <a:r>
                            <a:rPr lang="ro-RO" dirty="0"/>
                            <a:t>0,45</a:t>
                          </a:r>
                          <a:endParaRPr lang="en-US" dirty="0"/>
                        </a:p>
                      </a:txBody>
                      <a:tcPr/>
                    </a:tc>
                    <a:tc>
                      <a:txBody>
                        <a:bodyPr/>
                        <a:lstStyle/>
                        <a:p>
                          <a:pPr algn="ctr"/>
                          <a:r>
                            <a:rPr lang="ro-RO" dirty="0"/>
                            <a:t>0,37</a:t>
                          </a:r>
                          <a:endParaRPr lang="en-US" dirty="0"/>
                        </a:p>
                      </a:txBody>
                      <a:tcPr/>
                    </a:tc>
                    <a:extLst>
                      <a:ext uri="{0D108BD9-81ED-4DB2-BD59-A6C34878D82A}">
                        <a16:rowId xmlns:a16="http://schemas.microsoft.com/office/drawing/2014/main" val="1408995138"/>
                      </a:ext>
                    </a:extLst>
                  </a:tr>
                  <a:tr h="535354">
                    <a:tc>
                      <a:txBody>
                        <a:bodyPr/>
                        <a:lstStyle/>
                        <a:p>
                          <a:r>
                            <a:rPr lang="ro-RO" dirty="0"/>
                            <a:t>Gospodăria 3</a:t>
                          </a:r>
                          <a:endParaRPr lang="en-US" dirty="0"/>
                        </a:p>
                      </a:txBody>
                      <a:tcPr/>
                    </a:tc>
                    <a:tc>
                      <a:txBody>
                        <a:bodyPr/>
                        <a:lstStyle/>
                        <a:p>
                          <a:pPr algn="ctr"/>
                          <a:r>
                            <a:rPr lang="ro-RO" dirty="0"/>
                            <a:t>0,10</a:t>
                          </a:r>
                          <a:endParaRPr lang="en-US" dirty="0"/>
                        </a:p>
                      </a:txBody>
                      <a:tcPr/>
                    </a:tc>
                    <a:tc>
                      <a:txBody>
                        <a:bodyPr/>
                        <a:lstStyle/>
                        <a:p>
                          <a:pPr algn="ctr"/>
                          <a:r>
                            <a:rPr lang="ro-RO" dirty="0"/>
                            <a:t>0,52</a:t>
                          </a:r>
                          <a:endParaRPr lang="en-US" dirty="0"/>
                        </a:p>
                      </a:txBody>
                      <a:tcPr/>
                    </a:tc>
                    <a:tc>
                      <a:txBody>
                        <a:bodyPr/>
                        <a:lstStyle/>
                        <a:p>
                          <a:pPr algn="ctr"/>
                          <a:r>
                            <a:rPr lang="ro-RO" dirty="0"/>
                            <a:t>0,55</a:t>
                          </a:r>
                          <a:endParaRPr lang="en-US" dirty="0"/>
                        </a:p>
                      </a:txBody>
                      <a:tcPr/>
                    </a:tc>
                    <a:extLst>
                      <a:ext uri="{0D108BD9-81ED-4DB2-BD59-A6C34878D82A}">
                        <a16:rowId xmlns:a16="http://schemas.microsoft.com/office/drawing/2014/main" val="1598917203"/>
                      </a:ext>
                    </a:extLst>
                  </a:tr>
                  <a:tr h="535354">
                    <a:tc>
                      <a:txBody>
                        <a:bodyPr/>
                        <a:lstStyle/>
                        <a:p>
                          <a:r>
                            <a:rPr lang="ro-RO" dirty="0"/>
                            <a:t>Total</a:t>
                          </a:r>
                          <a:endParaRPr lang="en-US" dirty="0"/>
                        </a:p>
                      </a:txBody>
                      <a:tcPr/>
                    </a:tc>
                    <a:tc>
                      <a:txBody>
                        <a:bodyPr/>
                        <a:lstStyle/>
                        <a:p>
                          <a:pPr algn="ctr"/>
                          <a:r>
                            <a:rPr lang="ro-RO" dirty="0"/>
                            <a:t>1</a:t>
                          </a:r>
                          <a:endParaRPr lang="en-US" dirty="0"/>
                        </a:p>
                      </a:txBody>
                      <a:tcPr/>
                    </a:tc>
                    <a:tc>
                      <a:txBody>
                        <a:bodyPr/>
                        <a:lstStyle/>
                        <a:p>
                          <a:pPr algn="ctr"/>
                          <a:r>
                            <a:rPr lang="ro-RO" dirty="0"/>
                            <a:t>1</a:t>
                          </a:r>
                          <a:endParaRPr lang="en-US" dirty="0"/>
                        </a:p>
                      </a:txBody>
                      <a:tcPr/>
                    </a:tc>
                    <a:tc>
                      <a:txBody>
                        <a:bodyPr/>
                        <a:lstStyle/>
                        <a:p>
                          <a:pPr algn="ctr"/>
                          <a:r>
                            <a:rPr lang="ro-RO" dirty="0"/>
                            <a:t>1</a:t>
                          </a:r>
                          <a:endParaRPr lang="en-US" dirty="0"/>
                        </a:p>
                      </a:txBody>
                      <a:tcPr/>
                    </a:tc>
                    <a:extLst>
                      <a:ext uri="{0D108BD9-81ED-4DB2-BD59-A6C34878D82A}">
                        <a16:rowId xmlns:a16="http://schemas.microsoft.com/office/drawing/2014/main" val="1275032375"/>
                      </a:ext>
                    </a:extLst>
                  </a:tr>
                </a:tbl>
              </a:graphicData>
            </a:graphic>
          </p:graphicFrame>
        </mc:Fallback>
      </mc:AlternateContent>
    </p:spTree>
    <p:extLst>
      <p:ext uri="{BB962C8B-B14F-4D97-AF65-F5344CB8AC3E}">
        <p14:creationId xmlns:p14="http://schemas.microsoft.com/office/powerpoint/2010/main" val="2280515576"/>
      </p:ext>
    </p:extLst>
  </p:cSld>
  <p:clrMapOvr>
    <a:masterClrMapping/>
  </p:clrMapOvr>
</p:sld>
</file>

<file path=ppt/theme/theme1.xml><?xml version="1.0" encoding="utf-8"?>
<a:theme xmlns:a="http://schemas.openxmlformats.org/drawingml/2006/main" name="Atlas">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docProps/app.xml><?xml version="1.0" encoding="utf-8"?>
<Properties xmlns="http://schemas.openxmlformats.org/officeDocument/2006/extended-properties" xmlns:vt="http://schemas.openxmlformats.org/officeDocument/2006/docPropsVTypes">
  <Template>Atlas</Template>
  <TotalTime>7053</TotalTime>
  <Words>2998</Words>
  <Application>Microsoft Office PowerPoint</Application>
  <PresentationFormat>Widescreen</PresentationFormat>
  <Paragraphs>296</Paragraphs>
  <Slides>24</Slides>
  <Notes>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6" baseType="lpstr">
      <vt:lpstr>Calibri</vt:lpstr>
      <vt:lpstr>Calibri Light</vt:lpstr>
      <vt:lpstr>Cambria Math</vt:lpstr>
      <vt:lpstr>Comic Sans MS</vt:lpstr>
      <vt:lpstr>Lucida Console</vt:lpstr>
      <vt:lpstr>Palatino Linotype</vt:lpstr>
      <vt:lpstr>Rockwell</vt:lpstr>
      <vt:lpstr>Tahoma</vt:lpstr>
      <vt:lpstr>Times New Roman</vt:lpstr>
      <vt:lpstr>Wingdings</vt:lpstr>
      <vt:lpstr>Atlas</vt:lpstr>
      <vt:lpstr>Microsoft Equation 3.0</vt:lpstr>
      <vt:lpstr>Bazele Ciberneticii Economice</vt:lpstr>
      <vt:lpstr>Modelarea bazată pe ecuații</vt:lpstr>
      <vt:lpstr>Modelarea bazată pe ecuații</vt:lpstr>
      <vt:lpstr>Modelarea bazată pe ecuații</vt:lpstr>
      <vt:lpstr>Modelarea bazată pe ecuații</vt:lpstr>
      <vt:lpstr>Curba Lorenz și Coeficientul Gini</vt:lpstr>
      <vt:lpstr>Curba Lorenz și Coeficientul Gini</vt:lpstr>
      <vt:lpstr>Curba Lorenz și Coeficientul Gini</vt:lpstr>
      <vt:lpstr>Aplicație</vt:lpstr>
      <vt:lpstr>Aplicație</vt:lpstr>
      <vt:lpstr>Aplicație</vt:lpstr>
      <vt:lpstr>Modelul de determinare a venitului de echilibru</vt:lpstr>
      <vt:lpstr>Modelul de determinare a venitului de echilibru</vt:lpstr>
      <vt:lpstr>Modelul de determinare a venitului de echilibru</vt:lpstr>
      <vt:lpstr>Modelul de determinare a venitului de echilibru</vt:lpstr>
      <vt:lpstr>Probleme</vt:lpstr>
      <vt:lpstr>Probleme</vt:lpstr>
      <vt:lpstr>Probleme</vt:lpstr>
      <vt:lpstr>Probleme</vt:lpstr>
      <vt:lpstr>Probleme</vt:lpstr>
      <vt:lpstr>Temă</vt:lpstr>
      <vt:lpstr>  Mecanisme de reglare fundamentale ale sistemelor economice</vt:lpstr>
      <vt:lpstr>  Mecanisme de reglare fundamentale ale sistemelor economice</vt:lpstr>
      <vt:lpstr>  Mecanisme de reglare fundamentale ale sistemelor economice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Bazele Ciberneticii Economice</dc:title>
  <dc:creator>Ionut Nica</dc:creator>
  <cp:lastModifiedBy>Ionut Nica</cp:lastModifiedBy>
  <cp:revision>29</cp:revision>
  <dcterms:created xsi:type="dcterms:W3CDTF">2021-02-19T21:48:07Z</dcterms:created>
  <dcterms:modified xsi:type="dcterms:W3CDTF">2021-04-05T22:52:54Z</dcterms:modified>
</cp:coreProperties>
</file>