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302" r:id="rId4"/>
    <p:sldId id="320" r:id="rId5"/>
    <p:sldId id="342" r:id="rId6"/>
    <p:sldId id="343" r:id="rId7"/>
    <p:sldId id="344" r:id="rId8"/>
    <p:sldId id="345" r:id="rId9"/>
    <p:sldId id="346" r:id="rId10"/>
    <p:sldId id="347" r:id="rId11"/>
    <p:sldId id="348" r:id="rId12"/>
    <p:sldId id="349" r:id="rId13"/>
    <p:sldId id="350" r:id="rId14"/>
    <p:sldId id="35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4CDD1A6-BCF8-40F1-ACA8-EFC6A0D2A803}" type="datetimeFigureOut">
              <a:rPr lang="en-US" smtClean="0"/>
              <a:t>6/29/2021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08896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D1A6-BCF8-40F1-ACA8-EFC6A0D2A803}"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18530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4CDD1A6-BCF8-40F1-ACA8-EFC6A0D2A803}" type="datetimeFigureOut">
              <a:rPr lang="en-US" smtClean="0"/>
              <a:t>6/29/2021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59761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D1A6-BCF8-40F1-ACA8-EFC6A0D2A803}"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1722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64CDD1A6-BCF8-40F1-ACA8-EFC6A0D2A803}" type="datetimeFigureOut">
              <a:rPr lang="en-US" smtClean="0"/>
              <a:t>6/29/2021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18430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4CDD1A6-BCF8-40F1-ACA8-EFC6A0D2A803}" type="datetimeFigureOut">
              <a:rPr lang="en-US" smtClean="0"/>
              <a:t>6/29/2021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6412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4CDD1A6-BCF8-40F1-ACA8-EFC6A0D2A803}" type="datetimeFigureOut">
              <a:rPr lang="en-US" smtClean="0"/>
              <a:t>6/29/2021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87063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CDD1A6-BCF8-40F1-ACA8-EFC6A0D2A803}"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16923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4CDD1A6-BCF8-40F1-ACA8-EFC6A0D2A803}" type="datetimeFigureOut">
              <a:rPr lang="en-US" smtClean="0"/>
              <a:t>6/29/2021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6415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DD1A6-BCF8-40F1-ACA8-EFC6A0D2A803}"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64929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64CDD1A6-BCF8-40F1-ACA8-EFC6A0D2A803}" type="datetimeFigureOut">
              <a:rPr lang="en-US" smtClean="0"/>
              <a:t>6/29/2021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304000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4CDD1A6-BCF8-40F1-ACA8-EFC6A0D2A803}" type="datetimeFigureOut">
              <a:rPr lang="en-US" smtClean="0"/>
              <a:t>6/29/2021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E78C137-E82A-4837-BD51-9DC125338E19}" type="slidenum">
              <a:rPr lang="en-US" smtClean="0"/>
              <a:t>‹#›</a:t>
            </a:fld>
            <a:endParaRPr lang="en-US"/>
          </a:p>
        </p:txBody>
      </p:sp>
    </p:spTree>
    <p:extLst>
      <p:ext uri="{BB962C8B-B14F-4D97-AF65-F5344CB8AC3E}">
        <p14:creationId xmlns:p14="http://schemas.microsoft.com/office/powerpoint/2010/main" val="8879159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gephi.org/users/downloa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Visio_Drawing.vsd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6B3C-BB0A-4B9C-9237-6A7858062249}"/>
              </a:ext>
            </a:extLst>
          </p:cNvPr>
          <p:cNvSpPr>
            <a:spLocks noGrp="1"/>
          </p:cNvSpPr>
          <p:nvPr>
            <p:ph type="ctrTitle"/>
          </p:nvPr>
        </p:nvSpPr>
        <p:spPr/>
        <p:txBody>
          <a:bodyPr/>
          <a:lstStyle/>
          <a:p>
            <a:r>
              <a:rPr lang="en-US" dirty="0">
                <a:latin typeface="Palatino Linotype" panose="02040502050505030304" pitchFamily="18" charset="0"/>
              </a:rPr>
              <a:t>Bazele Ciberneticii Economice</a:t>
            </a:r>
          </a:p>
        </p:txBody>
      </p:sp>
      <p:sp>
        <p:nvSpPr>
          <p:cNvPr id="3" name="Subtitle 2">
            <a:extLst>
              <a:ext uri="{FF2B5EF4-FFF2-40B4-BE49-F238E27FC236}">
                <a16:creationId xmlns:a16="http://schemas.microsoft.com/office/drawing/2014/main" id="{F930B25B-A74F-433B-AA33-F1C7A40F3509}"/>
              </a:ext>
            </a:extLst>
          </p:cNvPr>
          <p:cNvSpPr>
            <a:spLocks noGrp="1"/>
          </p:cNvSpPr>
          <p:nvPr>
            <p:ph type="subTitle" idx="1"/>
          </p:nvPr>
        </p:nvSpPr>
        <p:spPr>
          <a:xfrm>
            <a:off x="1759237" y="4766553"/>
            <a:ext cx="8673427" cy="462300"/>
          </a:xfrm>
        </p:spPr>
        <p:txBody>
          <a:bodyPr/>
          <a:lstStyle/>
          <a:p>
            <a:pPr algn="r"/>
            <a:r>
              <a:rPr lang="en-US" dirty="0">
                <a:latin typeface="Palatino Linotype" panose="02040502050505030304" pitchFamily="18" charset="0"/>
              </a:rPr>
              <a:t>Profesor seminar: Asist.univ.dr. Ionu</a:t>
            </a:r>
            <a:r>
              <a:rPr lang="ro-RO" dirty="0">
                <a:latin typeface="Palatino Linotype" panose="02040502050505030304" pitchFamily="18" charset="0"/>
              </a:rPr>
              <a:t>ț Nica</a:t>
            </a:r>
            <a:endParaRPr lang="en-US" dirty="0">
              <a:latin typeface="Palatino Linotype" panose="02040502050505030304" pitchFamily="18" charset="0"/>
            </a:endParaRPr>
          </a:p>
        </p:txBody>
      </p:sp>
      <p:sp>
        <p:nvSpPr>
          <p:cNvPr id="4" name="Subtitle 2">
            <a:extLst>
              <a:ext uri="{FF2B5EF4-FFF2-40B4-BE49-F238E27FC236}">
                <a16:creationId xmlns:a16="http://schemas.microsoft.com/office/drawing/2014/main" id="{4700F4B3-DD1E-4054-8790-12B9175D4DF3}"/>
              </a:ext>
            </a:extLst>
          </p:cNvPr>
          <p:cNvSpPr txBox="1">
            <a:spLocks/>
          </p:cNvSpPr>
          <p:nvPr/>
        </p:nvSpPr>
        <p:spPr>
          <a:xfrm>
            <a:off x="1765724" y="3931237"/>
            <a:ext cx="8673427" cy="462300"/>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ro-RO" sz="2400" dirty="0">
                <a:latin typeface="Palatino Linotype" panose="02040502050505030304" pitchFamily="18" charset="0"/>
              </a:rPr>
              <a:t>Seminar</a:t>
            </a:r>
            <a:r>
              <a:rPr lang="en-US" sz="2400" dirty="0">
                <a:latin typeface="Palatino Linotype" panose="02040502050505030304" pitchFamily="18" charset="0"/>
              </a:rPr>
              <a:t> </a:t>
            </a:r>
            <a:r>
              <a:rPr lang="ro-RO" sz="2400" dirty="0">
                <a:latin typeface="Palatino Linotype" panose="02040502050505030304" pitchFamily="18" charset="0"/>
              </a:rPr>
              <a:t>5 </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370890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ter image description here">
            <a:extLst>
              <a:ext uri="{FF2B5EF4-FFF2-40B4-BE49-F238E27FC236}">
                <a16:creationId xmlns:a16="http://schemas.microsoft.com/office/drawing/2014/main" id="{327A39E6-8357-43E9-9242-BFC133DBA3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4" r="1431" b="15319"/>
          <a:stretch/>
        </p:blipFill>
        <p:spPr bwMode="auto">
          <a:xfrm>
            <a:off x="4504133" y="176294"/>
            <a:ext cx="7088826" cy="3525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okish | Funny emoji, Smiley, Emoticons emojis">
            <a:extLst>
              <a:ext uri="{FF2B5EF4-FFF2-40B4-BE49-F238E27FC236}">
                <a16:creationId xmlns:a16="http://schemas.microsoft.com/office/drawing/2014/main" id="{175D89E5-6F4A-45FC-9FFC-88DFB77D0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8" y="452761"/>
            <a:ext cx="1168312" cy="11683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68CAD834-2FFA-46FA-83CB-87337B84B89B}"/>
              </a:ext>
            </a:extLst>
          </p:cNvPr>
          <p:cNvSpPr>
            <a:spLocks noGrp="1"/>
          </p:cNvSpPr>
          <p:nvPr>
            <p:ph idx="1"/>
          </p:nvPr>
        </p:nvSpPr>
        <p:spPr>
          <a:xfrm>
            <a:off x="4504133" y="231196"/>
            <a:ext cx="7012255" cy="4424427"/>
          </a:xfrm>
        </p:spPr>
        <p:txBody>
          <a:bodyPr>
            <a:normAutofit/>
          </a:bodyPr>
          <a:lstStyle/>
          <a:p>
            <a:pPr marL="0" indent="0" algn="just">
              <a:buNone/>
            </a:pPr>
            <a:r>
              <a:rPr lang="ro-RO" sz="1600" b="1" i="1" u="sng" dirty="0">
                <a:solidFill>
                  <a:schemeClr val="bg1"/>
                </a:solidFill>
                <a:latin typeface="Palatino Linotype" panose="02040502050505030304" pitchFamily="18" charset="0"/>
              </a:rPr>
              <a:t>Programul informatic Gephi</a:t>
            </a:r>
          </a:p>
          <a:p>
            <a:pPr marL="0" indent="0" algn="just">
              <a:buNone/>
            </a:pPr>
            <a:endParaRPr lang="ro-RO" sz="1600" b="1" i="1" u="sng" dirty="0">
              <a:solidFill>
                <a:schemeClr val="bg1"/>
              </a:solidFill>
              <a:latin typeface="Palatino Linotype" panose="02040502050505030304" pitchFamily="18" charset="0"/>
            </a:endParaRPr>
          </a:p>
          <a:p>
            <a:pPr marL="0" indent="0" algn="just">
              <a:buNone/>
            </a:pPr>
            <a:endParaRPr lang="ro-RO" sz="1600" b="1" i="1" u="sng" dirty="0">
              <a:solidFill>
                <a:schemeClr val="bg1"/>
              </a:solidFill>
              <a:latin typeface="Palatino Linotype" panose="02040502050505030304" pitchFamily="18" charset="0"/>
            </a:endParaRPr>
          </a:p>
          <a:p>
            <a:pPr marL="0" indent="0" algn="just">
              <a:buNone/>
            </a:pPr>
            <a:r>
              <a:rPr lang="ro-RO" sz="1600" i="1" dirty="0">
                <a:solidFill>
                  <a:schemeClr val="bg1"/>
                </a:solidFill>
                <a:latin typeface="Palatino Linotype" panose="02040502050505030304" pitchFamily="18" charset="0"/>
              </a:rPr>
              <a:t>Originea dezvoltării soluției IT Gephi este legată de proiectul Web Atlas, un proiect început în anul 2006 care îl implică pe Mathieu Jacomy (interesat de explorarea graficelor bazate pe web). În 2007/2008 acest proiect împreună cu proiectul Guess software pe care îl dezvolta Eytan Adar  au fuzionat în proiectul Gephi.</a:t>
            </a:r>
          </a:p>
          <a:p>
            <a:pPr marL="0" indent="0" algn="just">
              <a:buNone/>
            </a:pPr>
            <a:r>
              <a:rPr lang="ro-RO" sz="1600" i="1" dirty="0">
                <a:solidFill>
                  <a:schemeClr val="bg1"/>
                </a:solidFill>
                <a:latin typeface="Palatino Linotype" panose="02040502050505030304" pitchFamily="18" charset="0"/>
                <a:hlinkClick r:id="rId4">
                  <a:extLst>
                    <a:ext uri="{A12FA001-AC4F-418D-AE19-62706E023703}">
                      <ahyp:hlinkClr xmlns:ahyp="http://schemas.microsoft.com/office/drawing/2018/hyperlinkcolor" val="tx"/>
                    </a:ext>
                  </a:extLst>
                </a:hlinkClick>
              </a:rPr>
              <a:t>https://gephi.org/users/download/</a:t>
            </a:r>
            <a:endParaRPr lang="ro-RO" sz="1600" i="1" dirty="0">
              <a:solidFill>
                <a:schemeClr val="bg1"/>
              </a:solidFill>
              <a:latin typeface="Palatino Linotype" panose="02040502050505030304" pitchFamily="18" charset="0"/>
            </a:endParaRPr>
          </a:p>
          <a:p>
            <a:pPr marL="0" indent="0" algn="just">
              <a:buNone/>
            </a:pPr>
            <a:endParaRPr lang="ro-RO" sz="1600" i="1" dirty="0">
              <a:latin typeface="Palatino Linotype" panose="02040502050505030304" pitchFamily="18" charset="0"/>
            </a:endParaRPr>
          </a:p>
          <a:p>
            <a:pPr marL="0" indent="0" algn="just">
              <a:buNone/>
            </a:pPr>
            <a:endParaRPr lang="ro-RO" sz="1600" i="1" dirty="0">
              <a:solidFill>
                <a:srgbClr val="002060"/>
              </a:solidFill>
              <a:latin typeface="Palatino Linotype" panose="02040502050505030304" pitchFamily="18" charset="0"/>
            </a:endParaRPr>
          </a:p>
        </p:txBody>
      </p:sp>
      <p:pic>
        <p:nvPicPr>
          <p:cNvPr id="3" name="Picture 2">
            <a:extLst>
              <a:ext uri="{FF2B5EF4-FFF2-40B4-BE49-F238E27FC236}">
                <a16:creationId xmlns:a16="http://schemas.microsoft.com/office/drawing/2014/main" id="{A61DA6C1-4C02-4455-896D-D304FE3E6549}"/>
              </a:ext>
            </a:extLst>
          </p:cNvPr>
          <p:cNvPicPr>
            <a:picLocks noChangeAspect="1"/>
          </p:cNvPicPr>
          <p:nvPr/>
        </p:nvPicPr>
        <p:blipFill>
          <a:blip r:embed="rId5"/>
          <a:stretch>
            <a:fillRect/>
          </a:stretch>
        </p:blipFill>
        <p:spPr>
          <a:xfrm>
            <a:off x="5435436" y="3862112"/>
            <a:ext cx="5324475" cy="2943225"/>
          </a:xfrm>
          <a:prstGeom prst="rect">
            <a:avLst/>
          </a:prstGeom>
        </p:spPr>
      </p:pic>
      <p:sp>
        <p:nvSpPr>
          <p:cNvPr id="9" name="Title 1">
            <a:extLst>
              <a:ext uri="{FF2B5EF4-FFF2-40B4-BE49-F238E27FC236}">
                <a16:creationId xmlns:a16="http://schemas.microsoft.com/office/drawing/2014/main" id="{C9270B9C-90D5-4004-B6A4-2C90EC0AC77E}"/>
              </a:ext>
            </a:extLst>
          </p:cNvPr>
          <p:cNvSpPr>
            <a:spLocks noGrp="1"/>
          </p:cNvSpPr>
          <p:nvPr>
            <p:ph type="title"/>
          </p:nvPr>
        </p:nvSpPr>
        <p:spPr>
          <a:xfrm>
            <a:off x="888631" y="2349925"/>
            <a:ext cx="3498979" cy="2456442"/>
          </a:xfrm>
        </p:spPr>
        <p:txBody>
          <a:bodyPr/>
          <a:lstStyle/>
          <a:p>
            <a:r>
              <a:rPr lang="ro-RO" dirty="0">
                <a:latin typeface="Palatino Linotype" panose="02040502050505030304" pitchFamily="18" charset="0"/>
              </a:rPr>
              <a:t>Rețele complexe în Gephi</a:t>
            </a:r>
            <a:endParaRPr lang="en-US" dirty="0">
              <a:latin typeface="Palatino Linotype" panose="02040502050505030304" pitchFamily="18" charset="0"/>
            </a:endParaRPr>
          </a:p>
        </p:txBody>
      </p:sp>
      <p:pic>
        <p:nvPicPr>
          <p:cNvPr id="5122" name="Picture 2" descr="Converting a network with dates into a dynamic network">
            <a:extLst>
              <a:ext uri="{FF2B5EF4-FFF2-40B4-BE49-F238E27FC236}">
                <a16:creationId xmlns:a16="http://schemas.microsoft.com/office/drawing/2014/main" id="{1CFF61E1-2B59-4D74-96E0-D1B7F1BE5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7490" y="5008060"/>
            <a:ext cx="3429000" cy="144484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0" y="6492875"/>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244805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Rețele complexe în Gephi</a:t>
            </a:r>
            <a:endParaRPr lang="en-US" dirty="0">
              <a:latin typeface="Palatino Linotype" panose="02040502050505030304" pitchFamily="18" charset="0"/>
            </a:endParaRPr>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629" y="0"/>
            <a:ext cx="1168312" cy="1168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415364FC-09C3-4FA8-8A01-FFF661390A4B}"/>
              </a:ext>
            </a:extLst>
          </p:cNvPr>
          <p:cNvGraphicFramePr/>
          <p:nvPr>
            <p:extLst>
              <p:ext uri="{D42A27DB-BD31-4B8C-83A1-F6EECF244321}">
                <p14:modId xmlns:p14="http://schemas.microsoft.com/office/powerpoint/2010/main" val="405924042"/>
              </p:ext>
            </p:extLst>
          </p:nvPr>
        </p:nvGraphicFramePr>
        <p:xfrm>
          <a:off x="4654091" y="2059444"/>
          <a:ext cx="4015850" cy="2194560"/>
        </p:xfrm>
        <a:graphic>
          <a:graphicData uri="http://schemas.openxmlformats.org/drawingml/2006/table">
            <a:tbl>
              <a:tblPr>
                <a:tableStyleId>{5C22544A-7EE6-4342-B048-85BDC9FD1C3A}</a:tableStyleId>
              </a:tblPr>
              <a:tblGrid>
                <a:gridCol w="715519">
                  <a:extLst>
                    <a:ext uri="{9D8B030D-6E8A-4147-A177-3AD203B41FA5}">
                      <a16:colId xmlns:a16="http://schemas.microsoft.com/office/drawing/2014/main" val="3986933830"/>
                    </a:ext>
                  </a:extLst>
                </a:gridCol>
                <a:gridCol w="1404206">
                  <a:extLst>
                    <a:ext uri="{9D8B030D-6E8A-4147-A177-3AD203B41FA5}">
                      <a16:colId xmlns:a16="http://schemas.microsoft.com/office/drawing/2014/main" val="1753788910"/>
                    </a:ext>
                  </a:extLst>
                </a:gridCol>
                <a:gridCol w="1046446">
                  <a:extLst>
                    <a:ext uri="{9D8B030D-6E8A-4147-A177-3AD203B41FA5}">
                      <a16:colId xmlns:a16="http://schemas.microsoft.com/office/drawing/2014/main" val="2154988640"/>
                    </a:ext>
                  </a:extLst>
                </a:gridCol>
                <a:gridCol w="849679">
                  <a:extLst>
                    <a:ext uri="{9D8B030D-6E8A-4147-A177-3AD203B41FA5}">
                      <a16:colId xmlns:a16="http://schemas.microsoft.com/office/drawing/2014/main" val="2081791354"/>
                    </a:ext>
                  </a:extLst>
                </a:gridCol>
              </a:tblGrid>
              <a:tr h="182880">
                <a:tc>
                  <a:txBody>
                    <a:bodyPr/>
                    <a:lstStyle/>
                    <a:p>
                      <a:pPr algn="l" fontAlgn="b">
                        <a:spcBef>
                          <a:spcPts val="0"/>
                        </a:spcBef>
                        <a:spcAft>
                          <a:spcPts val="0"/>
                        </a:spcAft>
                      </a:pPr>
                      <a:r>
                        <a:rPr lang="en-US" sz="1100" u="none" strike="noStrike">
                          <a:effectLst/>
                        </a:rPr>
                        <a:t>Id</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Label</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Category</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region</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041659429"/>
                  </a:ext>
                </a:extLst>
              </a:tr>
              <a:tr h="182880">
                <a:tc>
                  <a:txBody>
                    <a:bodyPr/>
                    <a:lstStyle/>
                    <a:p>
                      <a:pPr algn="r" fontAlgn="b">
                        <a:spcBef>
                          <a:spcPts val="0"/>
                        </a:spcBef>
                        <a:spcAft>
                          <a:spcPts val="0"/>
                        </a:spcAft>
                      </a:pPr>
                      <a:r>
                        <a:rPr lang="en-US" sz="1100" u="none" strike="noStrike">
                          <a:effectLst/>
                        </a:rPr>
                        <a:t>0</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Dorobanti</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big</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958571026"/>
                  </a:ext>
                </a:extLst>
              </a:tr>
              <a:tr h="182880">
                <a:tc>
                  <a:txBody>
                    <a:bodyPr/>
                    <a:lstStyle/>
                    <a:p>
                      <a:pPr algn="r" fontAlgn="b">
                        <a:spcBef>
                          <a:spcPts val="0"/>
                        </a:spcBef>
                        <a:spcAft>
                          <a:spcPts val="0"/>
                        </a:spcAft>
                      </a:pPr>
                      <a:r>
                        <a:rPr lang="en-US" sz="1100" u="none" strike="noStrike">
                          <a:effectLst/>
                        </a:rPr>
                        <a:t>1</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Baneasa</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big</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180000796"/>
                  </a:ext>
                </a:extLst>
              </a:tr>
              <a:tr h="182880">
                <a:tc>
                  <a:txBody>
                    <a:bodyPr/>
                    <a:lstStyle/>
                    <a:p>
                      <a:pPr algn="r" fontAlgn="b">
                        <a:spcBef>
                          <a:spcPts val="0"/>
                        </a:spcBef>
                        <a:spcAft>
                          <a:spcPts val="0"/>
                        </a:spcAft>
                      </a:pPr>
                      <a:r>
                        <a:rPr lang="en-US" sz="1100" u="none" strike="noStrike">
                          <a:effectLst/>
                        </a:rPr>
                        <a:t>2</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ASE</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small</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076711844"/>
                  </a:ext>
                </a:extLst>
              </a:tr>
              <a:tr h="182880">
                <a:tc>
                  <a:txBody>
                    <a:bodyPr/>
                    <a:lstStyle/>
                    <a:p>
                      <a:pPr algn="r" fontAlgn="b">
                        <a:spcBef>
                          <a:spcPts val="0"/>
                        </a:spcBef>
                        <a:spcAft>
                          <a:spcPts val="0"/>
                        </a:spcAft>
                      </a:pPr>
                      <a:r>
                        <a:rPr lang="en-US" sz="1100" u="none" strike="noStrike">
                          <a:effectLst/>
                        </a:rPr>
                        <a:t>3</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Moxa</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small</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94247785"/>
                  </a:ext>
                </a:extLst>
              </a:tr>
              <a:tr h="182880">
                <a:tc>
                  <a:txBody>
                    <a:bodyPr/>
                    <a:lstStyle/>
                    <a:p>
                      <a:pPr algn="r" fontAlgn="b">
                        <a:spcBef>
                          <a:spcPts val="0"/>
                        </a:spcBef>
                        <a:spcAft>
                          <a:spcPts val="0"/>
                        </a:spcAft>
                      </a:pPr>
                      <a:r>
                        <a:rPr lang="en-US" sz="1100" u="none" strike="noStrike">
                          <a:effectLst/>
                        </a:rPr>
                        <a:t>4</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Piata Victoriei</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big</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128095307"/>
                  </a:ext>
                </a:extLst>
              </a:tr>
              <a:tr h="182880">
                <a:tc>
                  <a:txBody>
                    <a:bodyPr/>
                    <a:lstStyle/>
                    <a:p>
                      <a:pPr algn="r" fontAlgn="b">
                        <a:spcBef>
                          <a:spcPts val="0"/>
                        </a:spcBef>
                        <a:spcAft>
                          <a:spcPts val="0"/>
                        </a:spcAft>
                      </a:pPr>
                      <a:r>
                        <a:rPr lang="en-US" sz="1100" u="none" strike="noStrike">
                          <a:effectLst/>
                        </a:rPr>
                        <a:t>5</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Titan</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big</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zona3</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755821919"/>
                  </a:ext>
                </a:extLst>
              </a:tr>
              <a:tr h="182880">
                <a:tc>
                  <a:txBody>
                    <a:bodyPr/>
                    <a:lstStyle/>
                    <a:p>
                      <a:pPr algn="r" fontAlgn="b">
                        <a:spcBef>
                          <a:spcPts val="0"/>
                        </a:spcBef>
                        <a:spcAft>
                          <a:spcPts val="0"/>
                        </a:spcAft>
                      </a:pPr>
                      <a:r>
                        <a:rPr lang="en-US" sz="1100" u="none" strike="noStrike">
                          <a:effectLst/>
                        </a:rPr>
                        <a:t>6</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Jolie Ville</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medium</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zona2</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279676050"/>
                  </a:ext>
                </a:extLst>
              </a:tr>
              <a:tr h="182880">
                <a:tc>
                  <a:txBody>
                    <a:bodyPr/>
                    <a:lstStyle/>
                    <a:p>
                      <a:pPr algn="r" fontAlgn="b">
                        <a:spcBef>
                          <a:spcPts val="0"/>
                        </a:spcBef>
                        <a:spcAft>
                          <a:spcPts val="0"/>
                        </a:spcAft>
                      </a:pPr>
                      <a:r>
                        <a:rPr lang="en-US" sz="1100" u="none" strike="noStrike">
                          <a:effectLst/>
                        </a:rPr>
                        <a:t>7</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Pipera</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big</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zona4</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234933842"/>
                  </a:ext>
                </a:extLst>
              </a:tr>
              <a:tr h="182880">
                <a:tc>
                  <a:txBody>
                    <a:bodyPr/>
                    <a:lstStyle/>
                    <a:p>
                      <a:pPr algn="r" fontAlgn="b">
                        <a:spcBef>
                          <a:spcPts val="0"/>
                        </a:spcBef>
                        <a:spcAft>
                          <a:spcPts val="0"/>
                        </a:spcAft>
                      </a:pPr>
                      <a:r>
                        <a:rPr lang="en-US" sz="1100" u="none" strike="noStrike">
                          <a:effectLst/>
                        </a:rPr>
                        <a:t>8</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Politehnica</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small</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zona2</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720645220"/>
                  </a:ext>
                </a:extLst>
              </a:tr>
              <a:tr h="182880">
                <a:tc>
                  <a:txBody>
                    <a:bodyPr/>
                    <a:lstStyle/>
                    <a:p>
                      <a:pPr algn="r" fontAlgn="b">
                        <a:spcBef>
                          <a:spcPts val="0"/>
                        </a:spcBef>
                        <a:spcAft>
                          <a:spcPts val="0"/>
                        </a:spcAft>
                      </a:pPr>
                      <a:r>
                        <a:rPr lang="en-US" sz="1100" u="none" strike="noStrike">
                          <a:effectLst/>
                        </a:rPr>
                        <a:t>9</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Berceni</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medium</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zona2</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491425220"/>
                  </a:ext>
                </a:extLst>
              </a:tr>
              <a:tr h="182880">
                <a:tc>
                  <a:txBody>
                    <a:bodyPr/>
                    <a:lstStyle/>
                    <a:p>
                      <a:pPr algn="r" fontAlgn="b">
                        <a:spcBef>
                          <a:spcPts val="0"/>
                        </a:spcBef>
                        <a:spcAft>
                          <a:spcPts val="0"/>
                        </a:spcAft>
                      </a:pPr>
                      <a:r>
                        <a:rPr lang="en-US" sz="1100" u="none" strike="noStrike">
                          <a:effectLst/>
                        </a:rPr>
                        <a:t>10</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BRD Militari</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medium</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dirty="0">
                          <a:effectLst/>
                        </a:rPr>
                        <a:t>zona3</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9688360"/>
                  </a:ext>
                </a:extLst>
              </a:tr>
            </a:tbl>
          </a:graphicData>
        </a:graphic>
      </p:graphicFrame>
      <p:sp>
        <p:nvSpPr>
          <p:cNvPr id="7" name="Content Placeholder 2">
            <a:extLst>
              <a:ext uri="{FF2B5EF4-FFF2-40B4-BE49-F238E27FC236}">
                <a16:creationId xmlns:a16="http://schemas.microsoft.com/office/drawing/2014/main" id="{C8ACFA5A-CE8F-413F-8319-E1B9A388D69E}"/>
              </a:ext>
            </a:extLst>
          </p:cNvPr>
          <p:cNvSpPr>
            <a:spLocks noGrp="1"/>
          </p:cNvSpPr>
          <p:nvPr>
            <p:ph idx="1"/>
          </p:nvPr>
        </p:nvSpPr>
        <p:spPr>
          <a:xfrm>
            <a:off x="4579657" y="1245553"/>
            <a:ext cx="7012255" cy="736650"/>
          </a:xfrm>
        </p:spPr>
        <p:txBody>
          <a:bodyPr>
            <a:normAutofit/>
          </a:bodyPr>
          <a:lstStyle/>
          <a:p>
            <a:pPr marL="0" indent="0" algn="just">
              <a:buNone/>
            </a:pPr>
            <a:endParaRPr lang="ro-RO" altLang="en-US" sz="1400" i="1" dirty="0">
              <a:solidFill>
                <a:srgbClr val="FF0000"/>
              </a:solidFill>
              <a:latin typeface="Palatino Linotype" panose="02040502050505030304" pitchFamily="18" charset="0"/>
            </a:endParaRPr>
          </a:p>
          <a:p>
            <a:pPr marL="0" indent="0" algn="just">
              <a:buNone/>
            </a:pPr>
            <a:r>
              <a:rPr lang="ro-RO" sz="1400" b="1" i="1" u="sng" dirty="0">
                <a:solidFill>
                  <a:srgbClr val="FF0000"/>
                </a:solidFill>
                <a:latin typeface="Palatino Linotype" panose="02040502050505030304" pitchFamily="18" charset="0"/>
              </a:rPr>
              <a:t>Aplicație 1: Se cunosc următoarele valori din tabelele de mai jos.</a:t>
            </a:r>
            <a:endParaRPr lang="ro-RO" sz="1400" i="1" dirty="0">
              <a:solidFill>
                <a:srgbClr val="002060"/>
              </a:solidFill>
              <a:latin typeface="Palatino Linotype" panose="02040502050505030304" pitchFamily="18" charset="0"/>
            </a:endParaRPr>
          </a:p>
          <a:p>
            <a:pPr marL="0" indent="0" algn="just">
              <a:buNone/>
            </a:pPr>
            <a:endParaRPr lang="ro-RO" sz="1400" i="1" dirty="0">
              <a:solidFill>
                <a:srgbClr val="002060"/>
              </a:solidFill>
              <a:latin typeface="Palatino Linotype" panose="02040502050505030304" pitchFamily="18" charset="0"/>
            </a:endParaRPr>
          </a:p>
        </p:txBody>
      </p:sp>
      <p:graphicFrame>
        <p:nvGraphicFramePr>
          <p:cNvPr id="8" name="Table 7">
            <a:extLst>
              <a:ext uri="{FF2B5EF4-FFF2-40B4-BE49-F238E27FC236}">
                <a16:creationId xmlns:a16="http://schemas.microsoft.com/office/drawing/2014/main" id="{9C9782C3-9B6F-45F4-BB95-B40E996F97F0}"/>
              </a:ext>
            </a:extLst>
          </p:cNvPr>
          <p:cNvGraphicFramePr/>
          <p:nvPr>
            <p:extLst>
              <p:ext uri="{D42A27DB-BD31-4B8C-83A1-F6EECF244321}">
                <p14:modId xmlns:p14="http://schemas.microsoft.com/office/powerpoint/2010/main" val="3226158494"/>
              </p:ext>
            </p:extLst>
          </p:nvPr>
        </p:nvGraphicFramePr>
        <p:xfrm>
          <a:off x="9153512" y="2059444"/>
          <a:ext cx="2438400" cy="31089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857710686"/>
                    </a:ext>
                  </a:extLst>
                </a:gridCol>
                <a:gridCol w="609600">
                  <a:extLst>
                    <a:ext uri="{9D8B030D-6E8A-4147-A177-3AD203B41FA5}">
                      <a16:colId xmlns:a16="http://schemas.microsoft.com/office/drawing/2014/main" val="1180360592"/>
                    </a:ext>
                  </a:extLst>
                </a:gridCol>
                <a:gridCol w="609600">
                  <a:extLst>
                    <a:ext uri="{9D8B030D-6E8A-4147-A177-3AD203B41FA5}">
                      <a16:colId xmlns:a16="http://schemas.microsoft.com/office/drawing/2014/main" val="521666829"/>
                    </a:ext>
                  </a:extLst>
                </a:gridCol>
                <a:gridCol w="609600">
                  <a:extLst>
                    <a:ext uri="{9D8B030D-6E8A-4147-A177-3AD203B41FA5}">
                      <a16:colId xmlns:a16="http://schemas.microsoft.com/office/drawing/2014/main" val="4183678519"/>
                    </a:ext>
                  </a:extLst>
                </a:gridCol>
              </a:tblGrid>
              <a:tr h="182880">
                <a:tc>
                  <a:txBody>
                    <a:bodyPr/>
                    <a:lstStyle/>
                    <a:p>
                      <a:pPr algn="l" fontAlgn="b">
                        <a:spcBef>
                          <a:spcPts val="0"/>
                        </a:spcBef>
                        <a:spcAft>
                          <a:spcPts val="0"/>
                        </a:spcAft>
                      </a:pPr>
                      <a:r>
                        <a:rPr lang="en-US" sz="1100" u="none" strike="noStrike">
                          <a:effectLst/>
                        </a:rPr>
                        <a:t>Source</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Target</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Type</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Weight</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860233317"/>
                  </a:ext>
                </a:extLst>
              </a:tr>
              <a:tr h="182880">
                <a:tc>
                  <a:txBody>
                    <a:bodyPr/>
                    <a:lstStyle/>
                    <a:p>
                      <a:pPr algn="r" fontAlgn="b">
                        <a:spcBef>
                          <a:spcPts val="0"/>
                        </a:spcBef>
                        <a:spcAft>
                          <a:spcPts val="0"/>
                        </a:spcAft>
                      </a:pPr>
                      <a:r>
                        <a:rPr lang="en-US" sz="1100" u="none" strike="noStrike">
                          <a:effectLst/>
                        </a:rPr>
                        <a:t>1</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0.2</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440242262"/>
                  </a:ext>
                </a:extLst>
              </a:tr>
              <a:tr h="182880">
                <a:tc>
                  <a:txBody>
                    <a:bodyPr/>
                    <a:lstStyle/>
                    <a:p>
                      <a:pPr algn="r" fontAlgn="b">
                        <a:spcBef>
                          <a:spcPts val="0"/>
                        </a:spcBef>
                        <a:spcAft>
                          <a:spcPts val="0"/>
                        </a:spcAft>
                      </a:pPr>
                      <a:r>
                        <a:rPr lang="en-US" sz="1100" u="none" strike="noStrike">
                          <a:effectLst/>
                        </a:rPr>
                        <a:t>1</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2</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603675077"/>
                  </a:ext>
                </a:extLst>
              </a:tr>
              <a:tr h="182880">
                <a:tc>
                  <a:txBody>
                    <a:bodyPr/>
                    <a:lstStyle/>
                    <a:p>
                      <a:pPr algn="r" fontAlgn="b">
                        <a:spcBef>
                          <a:spcPts val="0"/>
                        </a:spcBef>
                        <a:spcAft>
                          <a:spcPts val="0"/>
                        </a:spcAft>
                      </a:pPr>
                      <a:r>
                        <a:rPr lang="en-US" sz="1100" u="none" strike="noStrike">
                          <a:effectLst/>
                        </a:rPr>
                        <a:t>2</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1</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0.4</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234591925"/>
                  </a:ext>
                </a:extLst>
              </a:tr>
              <a:tr h="182880">
                <a:tc>
                  <a:txBody>
                    <a:bodyPr/>
                    <a:lstStyle/>
                    <a:p>
                      <a:pPr algn="r" fontAlgn="b">
                        <a:spcBef>
                          <a:spcPts val="0"/>
                        </a:spcBef>
                        <a:spcAft>
                          <a:spcPts val="0"/>
                        </a:spcAft>
                      </a:pPr>
                      <a:r>
                        <a:rPr lang="en-US" sz="1100" u="none" strike="noStrike">
                          <a:effectLst/>
                        </a:rPr>
                        <a:t>2</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0.2</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87124199"/>
                  </a:ext>
                </a:extLst>
              </a:tr>
              <a:tr h="182880">
                <a:tc>
                  <a:txBody>
                    <a:bodyPr/>
                    <a:lstStyle/>
                    <a:p>
                      <a:pPr algn="r" fontAlgn="b">
                        <a:spcBef>
                          <a:spcPts val="0"/>
                        </a:spcBef>
                        <a:spcAft>
                          <a:spcPts val="0"/>
                        </a:spcAft>
                      </a:pPr>
                      <a:r>
                        <a:rPr lang="en-US" sz="1100" u="none" strike="noStrike">
                          <a:effectLst/>
                        </a:rPr>
                        <a:t>2</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5</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551825579"/>
                  </a:ext>
                </a:extLst>
              </a:tr>
              <a:tr h="182880">
                <a:tc>
                  <a:txBody>
                    <a:bodyPr/>
                    <a:lstStyle/>
                    <a:p>
                      <a:pPr algn="r" fontAlgn="b">
                        <a:spcBef>
                          <a:spcPts val="0"/>
                        </a:spcBef>
                        <a:spcAft>
                          <a:spcPts val="0"/>
                        </a:spcAft>
                      </a:pPr>
                      <a:r>
                        <a:rPr lang="en-US" sz="1100" u="none" strike="noStrike">
                          <a:effectLst/>
                        </a:rPr>
                        <a:t>2</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6</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0.5</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699413261"/>
                  </a:ext>
                </a:extLst>
              </a:tr>
              <a:tr h="182880">
                <a:tc>
                  <a:txBody>
                    <a:bodyPr/>
                    <a:lstStyle/>
                    <a:p>
                      <a:pPr algn="r" fontAlgn="b">
                        <a:spcBef>
                          <a:spcPts val="0"/>
                        </a:spcBef>
                        <a:spcAft>
                          <a:spcPts val="0"/>
                        </a:spcAft>
                      </a:pPr>
                      <a:r>
                        <a:rPr lang="en-US" sz="1100" u="none" strike="noStrike">
                          <a:effectLst/>
                        </a:rPr>
                        <a:t>2</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8</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0.3</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412138139"/>
                  </a:ext>
                </a:extLst>
              </a:tr>
              <a:tr h="182880">
                <a:tc>
                  <a:txBody>
                    <a:bodyPr/>
                    <a:lstStyle/>
                    <a:p>
                      <a:pPr algn="r" fontAlgn="b">
                        <a:spcBef>
                          <a:spcPts val="0"/>
                        </a:spcBef>
                        <a:spcAft>
                          <a:spcPts val="0"/>
                        </a:spcAft>
                      </a:pPr>
                      <a:r>
                        <a:rPr lang="en-US" sz="1100" u="none" strike="noStrike">
                          <a:effectLst/>
                        </a:rPr>
                        <a:t>3</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4</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0.8</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578627234"/>
                  </a:ext>
                </a:extLst>
              </a:tr>
              <a:tr h="182880">
                <a:tc>
                  <a:txBody>
                    <a:bodyPr/>
                    <a:lstStyle/>
                    <a:p>
                      <a:pPr algn="r" fontAlgn="b">
                        <a:spcBef>
                          <a:spcPts val="0"/>
                        </a:spcBef>
                        <a:spcAft>
                          <a:spcPts val="0"/>
                        </a:spcAft>
                      </a:pPr>
                      <a:r>
                        <a:rPr lang="en-US" sz="1100" u="none" strike="noStrike">
                          <a:effectLst/>
                        </a:rPr>
                        <a:t>3</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10</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550178878"/>
                  </a:ext>
                </a:extLst>
              </a:tr>
              <a:tr h="182880">
                <a:tc>
                  <a:txBody>
                    <a:bodyPr/>
                    <a:lstStyle/>
                    <a:p>
                      <a:pPr algn="r" fontAlgn="b">
                        <a:spcBef>
                          <a:spcPts val="0"/>
                        </a:spcBef>
                        <a:spcAft>
                          <a:spcPts val="0"/>
                        </a:spcAft>
                      </a:pPr>
                      <a:r>
                        <a:rPr lang="en-US" sz="1100" u="none" strike="noStrike">
                          <a:effectLst/>
                        </a:rPr>
                        <a:t>4</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9</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0.9</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671798757"/>
                  </a:ext>
                </a:extLst>
              </a:tr>
              <a:tr h="182880">
                <a:tc>
                  <a:txBody>
                    <a:bodyPr/>
                    <a:lstStyle/>
                    <a:p>
                      <a:pPr algn="r" fontAlgn="b">
                        <a:spcBef>
                          <a:spcPts val="0"/>
                        </a:spcBef>
                        <a:spcAft>
                          <a:spcPts val="0"/>
                        </a:spcAft>
                      </a:pPr>
                      <a:r>
                        <a:rPr lang="en-US" sz="1100" u="none" strike="noStrike">
                          <a:effectLst/>
                        </a:rPr>
                        <a:t>4</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1</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0.2</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87436573"/>
                  </a:ext>
                </a:extLst>
              </a:tr>
              <a:tr h="182880">
                <a:tc>
                  <a:txBody>
                    <a:bodyPr/>
                    <a:lstStyle/>
                    <a:p>
                      <a:pPr algn="r" fontAlgn="b">
                        <a:spcBef>
                          <a:spcPts val="0"/>
                        </a:spcBef>
                        <a:spcAft>
                          <a:spcPts val="0"/>
                        </a:spcAft>
                      </a:pPr>
                      <a:r>
                        <a:rPr lang="en-US" sz="1100" u="none" strike="noStrike">
                          <a:effectLst/>
                        </a:rPr>
                        <a:t>4</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7</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0.5</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760385889"/>
                  </a:ext>
                </a:extLst>
              </a:tr>
              <a:tr h="182880">
                <a:tc>
                  <a:txBody>
                    <a:bodyPr/>
                    <a:lstStyle/>
                    <a:p>
                      <a:pPr algn="r" fontAlgn="b">
                        <a:spcBef>
                          <a:spcPts val="0"/>
                        </a:spcBef>
                        <a:spcAft>
                          <a:spcPts val="0"/>
                        </a:spcAft>
                      </a:pPr>
                      <a:r>
                        <a:rPr lang="en-US" sz="1100" u="none" strike="noStrike">
                          <a:effectLst/>
                        </a:rPr>
                        <a:t>5</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2</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0.4</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435300643"/>
                  </a:ext>
                </a:extLst>
              </a:tr>
              <a:tr h="182880">
                <a:tc>
                  <a:txBody>
                    <a:bodyPr/>
                    <a:lstStyle/>
                    <a:p>
                      <a:pPr algn="r" fontAlgn="b">
                        <a:spcBef>
                          <a:spcPts val="0"/>
                        </a:spcBef>
                        <a:spcAft>
                          <a:spcPts val="0"/>
                        </a:spcAft>
                      </a:pPr>
                      <a:r>
                        <a:rPr lang="en-US" sz="1100" u="none" strike="noStrike">
                          <a:effectLst/>
                        </a:rPr>
                        <a:t>5</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3</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0.3</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783884838"/>
                  </a:ext>
                </a:extLst>
              </a:tr>
              <a:tr h="182880">
                <a:tc>
                  <a:txBody>
                    <a:bodyPr/>
                    <a:lstStyle/>
                    <a:p>
                      <a:pPr algn="r" fontAlgn="b">
                        <a:spcBef>
                          <a:spcPts val="0"/>
                        </a:spcBef>
                        <a:spcAft>
                          <a:spcPts val="0"/>
                        </a:spcAft>
                      </a:pPr>
                      <a:r>
                        <a:rPr lang="en-US" sz="1100" u="none" strike="noStrike">
                          <a:effectLst/>
                        </a:rPr>
                        <a:t>5</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9</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0.7</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631114535"/>
                  </a:ext>
                </a:extLst>
              </a:tr>
              <a:tr h="182880">
                <a:tc>
                  <a:txBody>
                    <a:bodyPr/>
                    <a:lstStyle/>
                    <a:p>
                      <a:pPr algn="r" fontAlgn="b">
                        <a:spcBef>
                          <a:spcPts val="0"/>
                        </a:spcBef>
                        <a:spcAft>
                          <a:spcPts val="0"/>
                        </a:spcAft>
                      </a:pPr>
                      <a:r>
                        <a:rPr lang="en-US" sz="1100" u="none" strike="noStrike">
                          <a:effectLst/>
                        </a:rPr>
                        <a:t>5</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10</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Directed</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0.5</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593052674"/>
                  </a:ext>
                </a:extLst>
              </a:tr>
            </a:tbl>
          </a:graphicData>
        </a:graphic>
      </p:graphicFrame>
      <p:sp>
        <p:nvSpPr>
          <p:cNvPr id="3" name="Rectangle 2">
            <a:extLst>
              <a:ext uri="{FF2B5EF4-FFF2-40B4-BE49-F238E27FC236}">
                <a16:creationId xmlns:a16="http://schemas.microsoft.com/office/drawing/2014/main" id="{1649162A-5467-4964-91EE-79A761423A0B}"/>
              </a:ext>
            </a:extLst>
          </p:cNvPr>
          <p:cNvSpPr/>
          <p:nvPr/>
        </p:nvSpPr>
        <p:spPr>
          <a:xfrm>
            <a:off x="5646656" y="4326903"/>
            <a:ext cx="1854973" cy="292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Node</a:t>
            </a:r>
            <a:endParaRPr lang="en-US" dirty="0"/>
          </a:p>
        </p:txBody>
      </p:sp>
      <p:sp>
        <p:nvSpPr>
          <p:cNvPr id="9" name="Rectangle 8">
            <a:extLst>
              <a:ext uri="{FF2B5EF4-FFF2-40B4-BE49-F238E27FC236}">
                <a16:creationId xmlns:a16="http://schemas.microsoft.com/office/drawing/2014/main" id="{AF04A1C5-965F-421B-8337-0B65422F9289}"/>
              </a:ext>
            </a:extLst>
          </p:cNvPr>
          <p:cNvSpPr/>
          <p:nvPr/>
        </p:nvSpPr>
        <p:spPr>
          <a:xfrm>
            <a:off x="9645192" y="5298847"/>
            <a:ext cx="1854973" cy="292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Edge</a:t>
            </a:r>
            <a:endParaRPr lang="en-US" dirty="0"/>
          </a:p>
        </p:txBody>
      </p:sp>
      <p:sp>
        <p:nvSpPr>
          <p:cNvPr id="10" name="Content Placeholder 2">
            <a:extLst>
              <a:ext uri="{FF2B5EF4-FFF2-40B4-BE49-F238E27FC236}">
                <a16:creationId xmlns:a16="http://schemas.microsoft.com/office/drawing/2014/main" id="{FA89EF8D-B4C8-4135-BA8E-5B747B6E496C}"/>
              </a:ext>
            </a:extLst>
          </p:cNvPr>
          <p:cNvSpPr txBox="1">
            <a:spLocks/>
          </p:cNvSpPr>
          <p:nvPr/>
        </p:nvSpPr>
        <p:spPr>
          <a:xfrm>
            <a:off x="4387610" y="5444962"/>
            <a:ext cx="7012255" cy="955838"/>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just">
              <a:buFont typeface="Wingdings" panose="05000000000000000000" pitchFamily="2" charset="2"/>
              <a:buNone/>
            </a:pPr>
            <a:endParaRPr lang="ro-RO" altLang="en-US" sz="1400" i="1" dirty="0">
              <a:solidFill>
                <a:srgbClr val="FF0000"/>
              </a:solidFill>
              <a:latin typeface="Palatino Linotype" panose="02040502050505030304" pitchFamily="18" charset="0"/>
            </a:endParaRPr>
          </a:p>
          <a:p>
            <a:pPr marL="0" indent="0" algn="just">
              <a:buFont typeface="Wingdings" panose="05000000000000000000" pitchFamily="2" charset="2"/>
              <a:buNone/>
            </a:pPr>
            <a:r>
              <a:rPr lang="ro-RO" sz="1400" b="1" i="1" dirty="0">
                <a:latin typeface="Palatino Linotype" panose="02040502050505030304" pitchFamily="18" charset="0"/>
              </a:rPr>
              <a:t>1. Importați datele în Gephi și reprezentați rețeaua de bănci. </a:t>
            </a:r>
          </a:p>
          <a:p>
            <a:pPr marL="0" indent="0" algn="just">
              <a:buFont typeface="Wingdings" panose="05000000000000000000" pitchFamily="2" charset="2"/>
              <a:buNone/>
            </a:pPr>
            <a:r>
              <a:rPr lang="ro-RO" sz="1400" b="1" i="1" dirty="0">
                <a:latin typeface="Palatino Linotype" panose="02040502050505030304" pitchFamily="18" charset="0"/>
              </a:rPr>
              <a:t>2. Analizați proprietățile rețelei de bănnci construită. </a:t>
            </a:r>
            <a:r>
              <a:rPr lang="ro-RO" sz="1400" b="1" i="1">
                <a:latin typeface="Palatino Linotype" panose="02040502050505030304" pitchFamily="18" charset="0"/>
              </a:rPr>
              <a:t>Ce observați?</a:t>
            </a:r>
            <a:endParaRPr lang="ro-RO" sz="1400" b="1" i="1" dirty="0">
              <a:latin typeface="Palatino Linotype" panose="02040502050505030304" pitchFamily="18" charset="0"/>
            </a:endParaRPr>
          </a:p>
          <a:p>
            <a:pPr marL="0" indent="0" algn="just">
              <a:buFont typeface="Wingdings" panose="05000000000000000000" pitchFamily="2" charset="2"/>
              <a:buNone/>
            </a:pPr>
            <a:endParaRPr lang="ro-RO" sz="1400" i="1"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45329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0" y="6485506"/>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629" y="0"/>
            <a:ext cx="1168312" cy="116831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A89EF8D-B4C8-4135-BA8E-5B747B6E496C}"/>
              </a:ext>
            </a:extLst>
          </p:cNvPr>
          <p:cNvSpPr txBox="1">
            <a:spLocks/>
          </p:cNvSpPr>
          <p:nvPr/>
        </p:nvSpPr>
        <p:spPr>
          <a:xfrm>
            <a:off x="223737" y="212474"/>
            <a:ext cx="7012255" cy="955838"/>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just">
              <a:buFont typeface="Wingdings" panose="05000000000000000000" pitchFamily="2" charset="2"/>
              <a:buNone/>
            </a:pPr>
            <a:endParaRPr lang="ro-RO" altLang="en-US" sz="1400" i="1" dirty="0">
              <a:solidFill>
                <a:srgbClr val="FF0000"/>
              </a:solidFill>
              <a:latin typeface="Palatino Linotype" panose="02040502050505030304" pitchFamily="18" charset="0"/>
            </a:endParaRPr>
          </a:p>
          <a:p>
            <a:pPr marL="0" indent="0" algn="just">
              <a:buFont typeface="Wingdings" panose="05000000000000000000" pitchFamily="2" charset="2"/>
              <a:buNone/>
            </a:pPr>
            <a:r>
              <a:rPr lang="ro-RO" sz="1400" b="1" i="1" dirty="0">
                <a:latin typeface="Palatino Linotype" panose="02040502050505030304" pitchFamily="18" charset="0"/>
              </a:rPr>
              <a:t>1. Importați datele în Gephi și reprezentați rețeaua de bănci. </a:t>
            </a:r>
          </a:p>
          <a:p>
            <a:pPr marL="0" indent="0" algn="just">
              <a:buFont typeface="Wingdings" panose="05000000000000000000" pitchFamily="2" charset="2"/>
              <a:buNone/>
            </a:pPr>
            <a:endParaRPr lang="ro-RO" sz="1400" i="1" dirty="0">
              <a:solidFill>
                <a:srgbClr val="002060"/>
              </a:solidFill>
              <a:latin typeface="Palatino Linotype" panose="02040502050505030304" pitchFamily="18" charset="0"/>
            </a:endParaRPr>
          </a:p>
        </p:txBody>
      </p:sp>
      <p:pic>
        <p:nvPicPr>
          <p:cNvPr id="16" name="Picture 15">
            <a:extLst>
              <a:ext uri="{FF2B5EF4-FFF2-40B4-BE49-F238E27FC236}">
                <a16:creationId xmlns:a16="http://schemas.microsoft.com/office/drawing/2014/main" id="{DB757213-8037-4D2A-8D9F-89734577E5AB}"/>
              </a:ext>
            </a:extLst>
          </p:cNvPr>
          <p:cNvPicPr>
            <a:picLocks noChangeAspect="1"/>
          </p:cNvPicPr>
          <p:nvPr/>
        </p:nvPicPr>
        <p:blipFill>
          <a:blip r:embed="rId3"/>
          <a:stretch>
            <a:fillRect/>
          </a:stretch>
        </p:blipFill>
        <p:spPr>
          <a:xfrm>
            <a:off x="0" y="1286307"/>
            <a:ext cx="12192000" cy="2931664"/>
          </a:xfrm>
          <a:prstGeom prst="rect">
            <a:avLst/>
          </a:prstGeom>
        </p:spPr>
      </p:pic>
      <p:cxnSp>
        <p:nvCxnSpPr>
          <p:cNvPr id="20" name="Straight Arrow Connector 19">
            <a:extLst>
              <a:ext uri="{FF2B5EF4-FFF2-40B4-BE49-F238E27FC236}">
                <a16:creationId xmlns:a16="http://schemas.microsoft.com/office/drawing/2014/main" id="{81167CE7-7842-424C-A462-61D551081FFC}"/>
              </a:ext>
            </a:extLst>
          </p:cNvPr>
          <p:cNvCxnSpPr>
            <a:cxnSpLocks/>
          </p:cNvCxnSpPr>
          <p:nvPr/>
        </p:nvCxnSpPr>
        <p:spPr>
          <a:xfrm flipV="1">
            <a:off x="1994170" y="1770434"/>
            <a:ext cx="107004" cy="2762655"/>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FBDC1A24-BB23-488B-98EC-538765569B35}"/>
              </a:ext>
            </a:extLst>
          </p:cNvPr>
          <p:cNvCxnSpPr/>
          <p:nvPr/>
        </p:nvCxnSpPr>
        <p:spPr>
          <a:xfrm flipV="1">
            <a:off x="2052536" y="2422187"/>
            <a:ext cx="1186775" cy="2480553"/>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6A4EA7C1-0D0F-4297-B5A7-2EFFD159D59E}"/>
              </a:ext>
            </a:extLst>
          </p:cNvPr>
          <p:cNvSpPr txBox="1"/>
          <p:nvPr/>
        </p:nvSpPr>
        <p:spPr>
          <a:xfrm>
            <a:off x="282102" y="4869724"/>
            <a:ext cx="7937770" cy="1077218"/>
          </a:xfrm>
          <a:prstGeom prst="rect">
            <a:avLst/>
          </a:prstGeom>
          <a:noFill/>
        </p:spPr>
        <p:txBody>
          <a:bodyPr wrap="square" rtlCol="0">
            <a:spAutoFit/>
          </a:bodyPr>
          <a:lstStyle/>
          <a:p>
            <a:r>
              <a:rPr lang="ro-RO" sz="1600" dirty="0">
                <a:solidFill>
                  <a:srgbClr val="002060"/>
                </a:solidFill>
                <a:latin typeface="Palatino Linotype" panose="02040502050505030304" pitchFamily="18" charset="0"/>
              </a:rPr>
              <a:t>1. Se selectează Data Laboratory.</a:t>
            </a:r>
          </a:p>
          <a:p>
            <a:r>
              <a:rPr lang="ro-RO" sz="1600" dirty="0">
                <a:solidFill>
                  <a:srgbClr val="002060"/>
                </a:solidFill>
                <a:latin typeface="Palatino Linotype" panose="02040502050505030304" pitchFamily="18" charset="0"/>
              </a:rPr>
              <a:t>2. În tabela Data se alege Nodes. Se selectează import spreadsheet.</a:t>
            </a:r>
          </a:p>
          <a:p>
            <a:r>
              <a:rPr lang="ro-RO" sz="1600" dirty="0">
                <a:solidFill>
                  <a:srgbClr val="002060"/>
                </a:solidFill>
                <a:latin typeface="Palatino Linotype" panose="02040502050505030304" pitchFamily="18" charset="0"/>
              </a:rPr>
              <a:t>3. Același lucru se realizează și pentru Edges.</a:t>
            </a:r>
          </a:p>
          <a:p>
            <a:r>
              <a:rPr lang="ro-RO" sz="1600" dirty="0">
                <a:solidFill>
                  <a:srgbClr val="002060"/>
                </a:solidFill>
                <a:latin typeface="Palatino Linotype" panose="02040502050505030304" pitchFamily="18" charset="0"/>
              </a:rPr>
              <a:t>4. Se accesează meniul Overview. Se alege Layout ForceAtlas 2</a:t>
            </a:r>
            <a:endParaRPr lang="en-US" sz="1600" dirty="0">
              <a:solidFill>
                <a:srgbClr val="002060"/>
              </a:solidFill>
              <a:latin typeface="Palatino Linotype" panose="02040502050505030304" pitchFamily="18" charset="0"/>
            </a:endParaRPr>
          </a:p>
        </p:txBody>
      </p:sp>
      <p:cxnSp>
        <p:nvCxnSpPr>
          <p:cNvPr id="25" name="Straight Arrow Connector 24">
            <a:extLst>
              <a:ext uri="{FF2B5EF4-FFF2-40B4-BE49-F238E27FC236}">
                <a16:creationId xmlns:a16="http://schemas.microsoft.com/office/drawing/2014/main" id="{35DB0DF2-B532-4A55-AB3D-9F126AA04A28}"/>
              </a:ext>
            </a:extLst>
          </p:cNvPr>
          <p:cNvCxnSpPr>
            <a:cxnSpLocks/>
          </p:cNvCxnSpPr>
          <p:nvPr/>
        </p:nvCxnSpPr>
        <p:spPr>
          <a:xfrm flipV="1">
            <a:off x="5294376" y="2495681"/>
            <a:ext cx="1495530" cy="2666430"/>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88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F45528-615C-4604-B286-1E10F9A7DA41}"/>
              </a:ext>
            </a:extLst>
          </p:cNvPr>
          <p:cNvPicPr>
            <a:picLocks noChangeAspect="1"/>
          </p:cNvPicPr>
          <p:nvPr/>
        </p:nvPicPr>
        <p:blipFill>
          <a:blip r:embed="rId2"/>
          <a:stretch>
            <a:fillRect/>
          </a:stretch>
        </p:blipFill>
        <p:spPr>
          <a:xfrm>
            <a:off x="-1" y="-1"/>
            <a:ext cx="12216937" cy="6858001"/>
          </a:xfrm>
          <a:prstGeom prst="rect">
            <a:avLst/>
          </a:prstGeom>
        </p:spPr>
      </p:pic>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2711293" y="6334069"/>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52488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Rețele complexe în Gephi</a:t>
            </a:r>
            <a:endParaRPr lang="en-US" dirty="0">
              <a:latin typeface="Palatino Linotype" panose="02040502050505030304" pitchFamily="18" charset="0"/>
            </a:endParaRPr>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629" y="0"/>
            <a:ext cx="1168312" cy="116831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A89EF8D-B4C8-4135-BA8E-5B747B6E496C}"/>
              </a:ext>
            </a:extLst>
          </p:cNvPr>
          <p:cNvSpPr txBox="1">
            <a:spLocks/>
          </p:cNvSpPr>
          <p:nvPr/>
        </p:nvSpPr>
        <p:spPr>
          <a:xfrm>
            <a:off x="4579657" y="2078052"/>
            <a:ext cx="7012255" cy="955838"/>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just">
              <a:buFont typeface="Wingdings" panose="05000000000000000000" pitchFamily="2" charset="2"/>
              <a:buNone/>
            </a:pPr>
            <a:endParaRPr lang="ro-RO" altLang="en-US" sz="1400" i="1" dirty="0">
              <a:solidFill>
                <a:srgbClr val="FF0000"/>
              </a:solidFill>
              <a:latin typeface="Palatino Linotype" panose="02040502050505030304" pitchFamily="18" charset="0"/>
            </a:endParaRPr>
          </a:p>
          <a:p>
            <a:pPr marL="0" indent="0" algn="just">
              <a:buFont typeface="Wingdings" panose="05000000000000000000" pitchFamily="2" charset="2"/>
              <a:buNone/>
            </a:pPr>
            <a:r>
              <a:rPr lang="ro-RO" sz="1400" b="1" i="1" dirty="0">
                <a:latin typeface="Palatino Linotype" panose="02040502050505030304" pitchFamily="18" charset="0"/>
              </a:rPr>
              <a:t>Aplicația 2: Considerăm rețeaua din figura de mai jos. Determinați:</a:t>
            </a:r>
          </a:p>
          <a:p>
            <a:pPr marL="342900" indent="-342900" algn="just">
              <a:buFont typeface="Wingdings" panose="05000000000000000000" pitchFamily="2" charset="2"/>
              <a:buAutoNum type="alphaLcParenR"/>
            </a:pPr>
            <a:r>
              <a:rPr lang="ro-RO" sz="1400" b="1" i="1" dirty="0">
                <a:latin typeface="Palatino Linotype" panose="02040502050505030304" pitchFamily="18" charset="0"/>
              </a:rPr>
              <a:t>Grudul de clusterizare al nodului 22.</a:t>
            </a:r>
          </a:p>
          <a:p>
            <a:pPr marL="342900" indent="-342900" algn="just">
              <a:buFont typeface="Wingdings" panose="05000000000000000000" pitchFamily="2" charset="2"/>
              <a:buAutoNum type="alphaLcParenR"/>
            </a:pPr>
            <a:r>
              <a:rPr lang="ro-RO" sz="1400" b="1" i="1" dirty="0">
                <a:latin typeface="Palatino Linotype" panose="02040502050505030304" pitchFamily="18" charset="0"/>
              </a:rPr>
              <a:t>Drumul mediu de lungime minimă.</a:t>
            </a:r>
          </a:p>
          <a:p>
            <a:pPr marL="342900" indent="-342900" algn="just">
              <a:buFont typeface="Wingdings" panose="05000000000000000000" pitchFamily="2" charset="2"/>
              <a:buAutoNum type="alphaLcParenR"/>
            </a:pPr>
            <a:r>
              <a:rPr lang="ro-RO" sz="1400" b="1" i="1" dirty="0">
                <a:latin typeface="Palatino Linotype" panose="02040502050505030304" pitchFamily="18" charset="0"/>
              </a:rPr>
              <a:t>Diametrul rețelei.</a:t>
            </a:r>
          </a:p>
          <a:p>
            <a:pPr marL="342900" indent="-342900" algn="just">
              <a:buFont typeface="Wingdings" panose="05000000000000000000" pitchFamily="2" charset="2"/>
              <a:buAutoNum type="alphaLcParenR"/>
            </a:pPr>
            <a:r>
              <a:rPr lang="ro-RO" sz="1400" b="1" i="1" dirty="0">
                <a:latin typeface="Palatino Linotype" panose="02040502050505030304" pitchFamily="18" charset="0"/>
              </a:rPr>
              <a:t>Gradul mediu al rețelei</a:t>
            </a:r>
          </a:p>
          <a:p>
            <a:pPr marL="342900" indent="-342900" algn="just">
              <a:buFont typeface="Wingdings" panose="05000000000000000000" pitchFamily="2" charset="2"/>
              <a:buAutoNum type="alphaLcParenR"/>
            </a:pPr>
            <a:r>
              <a:rPr lang="ro-RO" sz="1400" b="1" i="1" dirty="0">
                <a:latin typeface="Palatino Linotype" panose="02040502050505030304" pitchFamily="18" charset="0"/>
              </a:rPr>
              <a:t>Conectivitatea rețelei.</a:t>
            </a:r>
          </a:p>
          <a:p>
            <a:pPr marL="0" indent="0" algn="just">
              <a:buFont typeface="Wingdings" panose="05000000000000000000" pitchFamily="2" charset="2"/>
              <a:buNone/>
            </a:pPr>
            <a:endParaRPr lang="ro-RO" sz="1400" i="1" dirty="0">
              <a:solidFill>
                <a:srgbClr val="002060"/>
              </a:solidFill>
              <a:latin typeface="Palatino Linotype" panose="02040502050505030304" pitchFamily="18" charset="0"/>
            </a:endParaRPr>
          </a:p>
        </p:txBody>
      </p:sp>
      <p:sp>
        <p:nvSpPr>
          <p:cNvPr id="3" name="Rectangle 2">
            <a:extLst>
              <a:ext uri="{FF2B5EF4-FFF2-40B4-BE49-F238E27FC236}">
                <a16:creationId xmlns:a16="http://schemas.microsoft.com/office/drawing/2014/main" id="{5728903D-335B-4132-958F-9B51741AE7BA}"/>
              </a:ext>
            </a:extLst>
          </p:cNvPr>
          <p:cNvSpPr>
            <a:spLocks noChangeArrowheads="1"/>
          </p:cNvSpPr>
          <p:nvPr/>
        </p:nvSpPr>
        <p:spPr bwMode="auto">
          <a:xfrm>
            <a:off x="6057525" y="20927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DBE6CB48-275E-486B-902D-EF81C8DED2CF}"/>
              </a:ext>
            </a:extLst>
          </p:cNvPr>
          <p:cNvGraphicFramePr>
            <a:graphicFrameLocks noChangeAspect="1"/>
          </p:cNvGraphicFramePr>
          <p:nvPr>
            <p:extLst>
              <p:ext uri="{D42A27DB-BD31-4B8C-83A1-F6EECF244321}">
                <p14:modId xmlns:p14="http://schemas.microsoft.com/office/powerpoint/2010/main" val="260928188"/>
              </p:ext>
            </p:extLst>
          </p:nvPr>
        </p:nvGraphicFramePr>
        <p:xfrm>
          <a:off x="7770773" y="2125698"/>
          <a:ext cx="4427538" cy="4419600"/>
        </p:xfrm>
        <a:graphic>
          <a:graphicData uri="http://schemas.openxmlformats.org/presentationml/2006/ole">
            <mc:AlternateContent xmlns:mc="http://schemas.openxmlformats.org/markup-compatibility/2006">
              <mc:Choice xmlns:v="urn:schemas-microsoft-com:vml" Requires="v">
                <p:oleObj spid="_x0000_s1026" name="Visio" r:id="rId4" imgW="6362628" imgH="6353265" progId="Visio.Drawing.15">
                  <p:embed/>
                </p:oleObj>
              </mc:Choice>
              <mc:Fallback>
                <p:oleObj name="Visio" r:id="rId4" imgW="6362628" imgH="635326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773" y="2125698"/>
                        <a:ext cx="4427538"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459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Analiza rețelelor complexe</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p:txBody>
          <a:bodyPr/>
          <a:lstStyle/>
          <a:p>
            <a:r>
              <a:rPr lang="ro-RO" b="1" u="sng" dirty="0"/>
              <a:t>Proprietățile rețelelor complexe</a:t>
            </a:r>
          </a:p>
          <a:p>
            <a:r>
              <a:rPr lang="ro-RO" dirty="0"/>
              <a:t>Conectivitatea</a:t>
            </a:r>
          </a:p>
          <a:p>
            <a:r>
              <a:rPr lang="ro-RO" dirty="0"/>
              <a:t>Gradul unui nod</a:t>
            </a:r>
          </a:p>
          <a:p>
            <a:r>
              <a:rPr lang="ro-RO" dirty="0"/>
              <a:t>Distribuția gradelor</a:t>
            </a:r>
          </a:p>
          <a:p>
            <a:r>
              <a:rPr lang="ro-RO" dirty="0"/>
              <a:t>Drumul mediu de lungime minimă și distanța geodezică</a:t>
            </a:r>
          </a:p>
          <a:p>
            <a:r>
              <a:rPr lang="ro-RO" dirty="0"/>
              <a:t>Diametrul rețelei</a:t>
            </a:r>
          </a:p>
          <a:p>
            <a:r>
              <a:rPr lang="ro-RO" dirty="0"/>
              <a:t>Centralitatea</a:t>
            </a:r>
          </a:p>
          <a:p>
            <a:r>
              <a:rPr lang="ro-RO" dirty="0"/>
              <a:t>Coeficientul de clusterizare</a:t>
            </a:r>
          </a:p>
          <a:p>
            <a:r>
              <a:rPr lang="ro-RO" dirty="0"/>
              <a:t>Mărimea componentei Gigant</a:t>
            </a:r>
          </a:p>
          <a:p>
            <a:endParaRPr lang="en-US" dirty="0"/>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47131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Analiza rețelelor complexe</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a:xfrm>
            <a:off x="4572000" y="953835"/>
            <a:ext cx="7554897" cy="2295392"/>
          </a:xfrm>
        </p:spPr>
        <p:txBody>
          <a:bodyPr>
            <a:normAutofit fontScale="92500"/>
          </a:bodyPr>
          <a:lstStyle/>
          <a:p>
            <a:pPr marL="0" indent="0" algn="just">
              <a:buNone/>
            </a:pPr>
            <a:endParaRPr lang="ro-RO" altLang="en-US" sz="1800" i="1" dirty="0">
              <a:solidFill>
                <a:srgbClr val="FF0000"/>
              </a:solidFill>
              <a:latin typeface="Palatino Linotype" panose="02040502050505030304" pitchFamily="18" charset="0"/>
            </a:endParaRPr>
          </a:p>
          <a:p>
            <a:pPr marL="0" indent="0" algn="just">
              <a:buNone/>
            </a:pPr>
            <a:r>
              <a:rPr lang="ro-RO" altLang="en-US" sz="1800" i="1" dirty="0">
                <a:solidFill>
                  <a:srgbClr val="002060"/>
                </a:solidFill>
                <a:latin typeface="Palatino Linotype" panose="02040502050505030304" pitchFamily="18" charset="0"/>
              </a:rPr>
              <a:t>Rețelele complexe reprezintă o mulțime de noduri sau vârfuri interconectate prin intermediul arcelor. Un exemplu concludent de rețea complexă este constituit de rețelele de socializare, precum: Facebook, Instagram, LinkedIn, Twitter etc. </a:t>
            </a:r>
          </a:p>
          <a:p>
            <a:pPr marL="0" indent="0" algn="just">
              <a:buNone/>
            </a:pPr>
            <a:r>
              <a:rPr lang="ro-RO" altLang="en-US" sz="1800" i="1" dirty="0">
                <a:solidFill>
                  <a:srgbClr val="002060"/>
                </a:solidFill>
                <a:latin typeface="Palatino Linotype" panose="02040502050505030304" pitchFamily="18" charset="0"/>
              </a:rPr>
              <a:t>Leonhard Euler a pus bazele teoriei grafurilor, iar prin contribuția adusă de matematicienii Erdös şi Renyi, a fost dezvoltată ulterior teoria rețelelor complexe.</a:t>
            </a:r>
            <a:endParaRPr lang="ro-RO" i="1" dirty="0">
              <a:solidFill>
                <a:srgbClr val="002060"/>
              </a:solidFill>
              <a:latin typeface="Palatino Linotype" panose="02040502050505030304" pitchFamily="18" charset="0"/>
            </a:endParaRPr>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5" name="Picture 2" descr="Bookish | Funny emoji, Smiley, Emoticons emojis">
            <a:extLst>
              <a:ext uri="{FF2B5EF4-FFF2-40B4-BE49-F238E27FC236}">
                <a16:creationId xmlns:a16="http://schemas.microsoft.com/office/drawing/2014/main" id="{C1EC6248-EED7-490A-A48A-96D148F0C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631" y="172151"/>
            <a:ext cx="1168312" cy="1168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map&#10;&#10;Description automatically generated">
            <a:extLst>
              <a:ext uri="{FF2B5EF4-FFF2-40B4-BE49-F238E27FC236}">
                <a16:creationId xmlns:a16="http://schemas.microsoft.com/office/drawing/2014/main" id="{66CFAED9-4D1B-4F1A-802B-3C462675D3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88023" y="3446755"/>
            <a:ext cx="5523865" cy="2516505"/>
          </a:xfrm>
          <a:prstGeom prst="rect">
            <a:avLst/>
          </a:prstGeom>
        </p:spPr>
      </p:pic>
      <p:sp>
        <p:nvSpPr>
          <p:cNvPr id="8" name="TextBox 7">
            <a:extLst>
              <a:ext uri="{FF2B5EF4-FFF2-40B4-BE49-F238E27FC236}">
                <a16:creationId xmlns:a16="http://schemas.microsoft.com/office/drawing/2014/main" id="{8549041B-AFC2-414C-9500-72C0D5EEB979}"/>
              </a:ext>
            </a:extLst>
          </p:cNvPr>
          <p:cNvSpPr txBox="1"/>
          <p:nvPr/>
        </p:nvSpPr>
        <p:spPr>
          <a:xfrm>
            <a:off x="5198256" y="5978481"/>
            <a:ext cx="6103398" cy="307777"/>
          </a:xfrm>
          <a:prstGeom prst="rect">
            <a:avLst/>
          </a:prstGeom>
          <a:noFill/>
        </p:spPr>
        <p:txBody>
          <a:bodyPr wrap="square">
            <a:spAutoFit/>
          </a:bodyPr>
          <a:lstStyle/>
          <a:p>
            <a:pPr algn="ctr"/>
            <a:r>
              <a:rPr lang="ro-RO" sz="1400" i="1" dirty="0">
                <a:solidFill>
                  <a:srgbClr val="002060"/>
                </a:solidFill>
                <a:latin typeface="Palatino Linotype" panose="02040502050505030304" pitchFamily="18" charset="0"/>
              </a:rPr>
              <a:t>Problema podurilor de la Könisberg</a:t>
            </a:r>
            <a:endParaRPr lang="en-US" sz="1400" i="1"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107667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FA0039-51D0-485F-8E19-A531C370271C}"/>
              </a:ext>
            </a:extLst>
          </p:cNvPr>
          <p:cNvSpPr/>
          <p:nvPr/>
        </p:nvSpPr>
        <p:spPr>
          <a:xfrm>
            <a:off x="4678532" y="3578146"/>
            <a:ext cx="6178858" cy="2081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Proprietățile rețelelor complexe</a:t>
            </a:r>
            <a:endParaRPr lang="en-US"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a:xfrm>
                <a:off x="4566083" y="1121704"/>
                <a:ext cx="7402873" cy="2456442"/>
              </a:xfrm>
            </p:spPr>
            <p:txBody>
              <a:bodyPr>
                <a:normAutofit fontScale="77500" lnSpcReduction="20000"/>
              </a:bodyPr>
              <a:lstStyle/>
              <a:p>
                <a:pPr marL="0" indent="0" algn="just">
                  <a:buNone/>
                </a:pPr>
                <a:endParaRPr lang="ro-RO" altLang="en-US" sz="1800" i="1" dirty="0">
                  <a:solidFill>
                    <a:srgbClr val="FF0000"/>
                  </a:solidFill>
                  <a:latin typeface="Palatino Linotype" panose="02040502050505030304" pitchFamily="18" charset="0"/>
                </a:endParaRPr>
              </a:p>
              <a:p>
                <a:pPr marL="0" indent="0" algn="just">
                  <a:buNone/>
                </a:pPr>
                <a:r>
                  <a:rPr lang="ro-RO" altLang="en-US" sz="1800" b="1" i="1" u="sng" dirty="0">
                    <a:solidFill>
                      <a:srgbClr val="FF0000"/>
                    </a:solidFill>
                    <a:latin typeface="Palatino Linotype" panose="02040502050505030304" pitchFamily="18" charset="0"/>
                  </a:rPr>
                  <a:t>Conectivitatea</a:t>
                </a:r>
                <a:r>
                  <a:rPr lang="en-US" altLang="en-US" sz="1800" b="1" i="1" u="sng" dirty="0">
                    <a:solidFill>
                      <a:srgbClr val="FF0000"/>
                    </a:solidFill>
                    <a:latin typeface="Palatino Linotype" panose="02040502050505030304" pitchFamily="18" charset="0"/>
                  </a:rPr>
                  <a:t> (densitatea grafului)</a:t>
                </a:r>
                <a:r>
                  <a:rPr lang="ro-RO" altLang="en-US" sz="1800" b="1" i="1" u="sng" dirty="0">
                    <a:solidFill>
                      <a:srgbClr val="FF0000"/>
                    </a:solidFill>
                    <a:latin typeface="Palatino Linotype" panose="02040502050505030304" pitchFamily="18" charset="0"/>
                  </a:rPr>
                  <a:t> </a:t>
                </a:r>
                <a:r>
                  <a:rPr lang="ro-RO" altLang="en-US" sz="1800" i="1" dirty="0">
                    <a:solidFill>
                      <a:srgbClr val="002060"/>
                    </a:solidFill>
                    <a:latin typeface="Palatino Linotype" panose="02040502050505030304" pitchFamily="18" charset="0"/>
                  </a:rPr>
                  <a:t>- presupune gradul de interconectare a vârfurilor unei rețele complexe.</a:t>
                </a:r>
              </a:p>
              <a:p>
                <a:pPr marL="0" indent="0" algn="just">
                  <a:buNone/>
                </a:pPr>
                <a14:m>
                  <m:oMath xmlns:m="http://schemas.openxmlformats.org/officeDocument/2006/math">
                    <m:r>
                      <a:rPr lang="ro-RO" b="0" i="1" smtClean="0">
                        <a:solidFill>
                          <a:srgbClr val="002060"/>
                        </a:solidFill>
                        <a:latin typeface="Cambria Math" panose="02040503050406030204" pitchFamily="18" charset="0"/>
                      </a:rPr>
                      <m:t>𝐶</m:t>
                    </m:r>
                    <m:r>
                      <a:rPr lang="ro-RO" b="0" i="1" smtClean="0">
                        <a:solidFill>
                          <a:srgbClr val="002060"/>
                        </a:solidFill>
                        <a:latin typeface="Cambria Math" panose="02040503050406030204" pitchFamily="18" charset="0"/>
                      </a:rPr>
                      <m:t>=</m:t>
                    </m:r>
                    <m:f>
                      <m:fPr>
                        <m:ctrlPr>
                          <a:rPr lang="ro-RO" b="0" i="1" smtClean="0">
                            <a:solidFill>
                              <a:srgbClr val="002060"/>
                            </a:solidFill>
                            <a:latin typeface="Cambria Math" panose="02040503050406030204" pitchFamily="18" charset="0"/>
                          </a:rPr>
                        </m:ctrlPr>
                      </m:fPr>
                      <m:num>
                        <m:r>
                          <a:rPr lang="ro-RO" b="0" i="1" smtClean="0">
                            <a:solidFill>
                              <a:srgbClr val="002060"/>
                            </a:solidFill>
                            <a:latin typeface="Cambria Math" panose="02040503050406030204" pitchFamily="18" charset="0"/>
                          </a:rPr>
                          <m:t>𝑘</m:t>
                        </m:r>
                      </m:num>
                      <m:den>
                        <m:r>
                          <a:rPr lang="ro-RO" b="0" i="1" smtClean="0">
                            <a:solidFill>
                              <a:srgbClr val="002060"/>
                            </a:solidFill>
                            <a:latin typeface="Cambria Math" panose="02040503050406030204" pitchFamily="18" charset="0"/>
                          </a:rPr>
                          <m:t>𝑁</m:t>
                        </m:r>
                        <m:r>
                          <a:rPr lang="ro-RO" b="0" i="1" smtClean="0">
                            <a:solidFill>
                              <a:srgbClr val="002060"/>
                            </a:solidFill>
                            <a:latin typeface="Cambria Math" panose="02040503050406030204" pitchFamily="18" charset="0"/>
                          </a:rPr>
                          <m:t>(</m:t>
                        </m:r>
                        <m:r>
                          <a:rPr lang="ro-RO" b="0" i="1" smtClean="0">
                            <a:solidFill>
                              <a:srgbClr val="002060"/>
                            </a:solidFill>
                            <a:latin typeface="Cambria Math" panose="02040503050406030204" pitchFamily="18" charset="0"/>
                          </a:rPr>
                          <m:t>𝑁</m:t>
                        </m:r>
                        <m:r>
                          <a:rPr lang="ro-RO" b="0" i="1" smtClean="0">
                            <a:solidFill>
                              <a:srgbClr val="002060"/>
                            </a:solidFill>
                            <a:latin typeface="Cambria Math" panose="02040503050406030204" pitchFamily="18" charset="0"/>
                          </a:rPr>
                          <m:t>−1)</m:t>
                        </m:r>
                      </m:den>
                    </m:f>
                  </m:oMath>
                </a14:m>
                <a:r>
                  <a:rPr lang="ro-RO" i="1" dirty="0">
                    <a:solidFill>
                      <a:srgbClr val="002060"/>
                    </a:solidFill>
                    <a:latin typeface="Palatino Linotype" panose="02040502050505030304" pitchFamily="18" charset="0"/>
                  </a:rPr>
                  <a:t>, </a:t>
                </a:r>
                <a14:m>
                  <m:oMath xmlns:m="http://schemas.openxmlformats.org/officeDocument/2006/math">
                    <m:r>
                      <a:rPr lang="ro-RO" b="0" i="1" smtClean="0">
                        <a:solidFill>
                          <a:srgbClr val="002060"/>
                        </a:solidFill>
                        <a:latin typeface="Cambria Math" panose="02040503050406030204" pitchFamily="18" charset="0"/>
                      </a:rPr>
                      <m:t>𝐶</m:t>
                    </m:r>
                    <m:r>
                      <a:rPr lang="ro-RO" b="0" i="1" smtClean="0">
                        <a:solidFill>
                          <a:srgbClr val="002060"/>
                        </a:solidFill>
                        <a:latin typeface="Cambria Math" panose="02040503050406030204" pitchFamily="18" charset="0"/>
                        <a:ea typeface="Cambria Math" panose="02040503050406030204" pitchFamily="18" charset="0"/>
                      </a:rPr>
                      <m:t>∈</m:t>
                    </m:r>
                    <m:r>
                      <a:rPr lang="en-US" b="0" i="1" smtClean="0">
                        <a:solidFill>
                          <a:srgbClr val="002060"/>
                        </a:solidFill>
                        <a:latin typeface="Cambria Math" panose="02040503050406030204" pitchFamily="18" charset="0"/>
                        <a:ea typeface="Cambria Math" panose="02040503050406030204" pitchFamily="18" charset="0"/>
                      </a:rPr>
                      <m:t>[0,1]</m:t>
                    </m:r>
                  </m:oMath>
                </a14:m>
                <a:endParaRPr lang="ro-RO" i="1" dirty="0">
                  <a:solidFill>
                    <a:srgbClr val="002060"/>
                  </a:solidFill>
                  <a:latin typeface="Palatino Linotype" panose="02040502050505030304" pitchFamily="18" charset="0"/>
                </a:endParaRPr>
              </a:p>
              <a:p>
                <a:pPr marL="0" indent="0" algn="just">
                  <a:buNone/>
                </a:pPr>
                <a:r>
                  <a:rPr lang="ro-RO" i="1" dirty="0">
                    <a:solidFill>
                      <a:srgbClr val="002060"/>
                    </a:solidFill>
                    <a:latin typeface="Palatino Linotype" panose="02040502050505030304" pitchFamily="18" charset="0"/>
                  </a:rPr>
                  <a:t>unde:</a:t>
                </a:r>
              </a:p>
              <a:p>
                <a:pPr marL="0" indent="0" algn="just">
                  <a:buNone/>
                </a:pPr>
                <a14:m>
                  <m:oMath xmlns:m="http://schemas.openxmlformats.org/officeDocument/2006/math">
                    <m:r>
                      <a:rPr lang="ro-RO" b="0" i="1" smtClean="0">
                        <a:solidFill>
                          <a:srgbClr val="002060"/>
                        </a:solidFill>
                        <a:latin typeface="Cambria Math" panose="02040503050406030204" pitchFamily="18" charset="0"/>
                      </a:rPr>
                      <m:t>𝑘</m:t>
                    </m:r>
                  </m:oMath>
                </a14:m>
                <a:r>
                  <a:rPr lang="ro-RO" i="1" dirty="0">
                    <a:solidFill>
                      <a:srgbClr val="002060"/>
                    </a:solidFill>
                    <a:latin typeface="Palatino Linotype" panose="02040502050505030304" pitchFamily="18" charset="0"/>
                  </a:rPr>
                  <a:t> – numărul de laturi</a:t>
                </a:r>
                <a:r>
                  <a:rPr lang="en-US" i="1" dirty="0">
                    <a:solidFill>
                      <a:srgbClr val="002060"/>
                    </a:solidFill>
                    <a:latin typeface="Palatino Linotype" panose="02040502050505030304" pitchFamily="18" charset="0"/>
                  </a:rPr>
                  <a:t>;</a:t>
                </a:r>
                <a:endParaRPr lang="ro-RO" i="1" dirty="0">
                  <a:solidFill>
                    <a:srgbClr val="002060"/>
                  </a:solidFill>
                  <a:latin typeface="Palatino Linotype" panose="02040502050505030304" pitchFamily="18" charset="0"/>
                </a:endParaRPr>
              </a:p>
              <a:p>
                <a:pPr marL="0" indent="0" algn="just">
                  <a:buNone/>
                </a:pPr>
                <a14:m>
                  <m:oMath xmlns:m="http://schemas.openxmlformats.org/officeDocument/2006/math">
                    <m:r>
                      <a:rPr lang="ro-RO" b="0" i="1" smtClean="0">
                        <a:solidFill>
                          <a:srgbClr val="002060"/>
                        </a:solidFill>
                        <a:latin typeface="Cambria Math" panose="02040503050406030204" pitchFamily="18" charset="0"/>
                      </a:rPr>
                      <m:t>𝑁</m:t>
                    </m:r>
                  </m:oMath>
                </a14:m>
                <a:r>
                  <a:rPr lang="ro-RO" i="1" dirty="0">
                    <a:solidFill>
                      <a:srgbClr val="002060"/>
                    </a:solidFill>
                    <a:latin typeface="Palatino Linotype" panose="02040502050505030304" pitchFamily="18" charset="0"/>
                  </a:rPr>
                  <a:t> – numărul de vârfuri</a:t>
                </a:r>
                <a:r>
                  <a:rPr lang="en-US" i="1" dirty="0">
                    <a:solidFill>
                      <a:srgbClr val="002060"/>
                    </a:solidFill>
                    <a:latin typeface="Palatino Linotype" panose="02040502050505030304" pitchFamily="18" charset="0"/>
                  </a:rPr>
                  <a:t>;</a:t>
                </a:r>
              </a:p>
            </p:txBody>
          </p:sp>
        </mc:Choice>
        <mc:Fallback xmlns="">
          <p:sp>
            <p:nvSpPr>
              <p:cNvPr id="3" name="Content Placeholder 2">
                <a:extLst>
                  <a:ext uri="{FF2B5EF4-FFF2-40B4-BE49-F238E27FC236}">
                    <a16:creationId xmlns:a16="http://schemas.microsoft.com/office/drawing/2014/main" id="{436E5CE1-4130-4A08-B691-D65C87E08BA2}"/>
                  </a:ext>
                </a:extLst>
              </p:cNvPr>
              <p:cNvSpPr>
                <a:spLocks noGrp="1" noRot="1" noChangeAspect="1" noMove="1" noResize="1" noEditPoints="1" noAdjustHandles="1" noChangeArrowheads="1" noChangeShapeType="1" noTextEdit="1"/>
              </p:cNvSpPr>
              <p:nvPr>
                <p:ph idx="1"/>
              </p:nvPr>
            </p:nvSpPr>
            <p:spPr>
              <a:xfrm>
                <a:off x="4566083" y="1121704"/>
                <a:ext cx="7402873" cy="2456442"/>
              </a:xfrm>
              <a:blipFill>
                <a:blip r:embed="rId2"/>
                <a:stretch>
                  <a:fillRect l="-247" r="-247" b="-248"/>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631" y="172151"/>
            <a:ext cx="1168312" cy="11683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0A7BD45-7982-4204-8E5C-A6858043E002}"/>
              </a:ext>
            </a:extLst>
          </p:cNvPr>
          <p:cNvPicPr>
            <a:picLocks noChangeAspect="1"/>
          </p:cNvPicPr>
          <p:nvPr/>
        </p:nvPicPr>
        <p:blipFill>
          <a:blip r:embed="rId4"/>
          <a:stretch>
            <a:fillRect/>
          </a:stretch>
        </p:blipFill>
        <p:spPr>
          <a:xfrm>
            <a:off x="7565797" y="3611011"/>
            <a:ext cx="2354294" cy="2015463"/>
          </a:xfrm>
          <a:prstGeom prst="rect">
            <a:avLst/>
          </a:prstGeom>
        </p:spPr>
      </p:pic>
      <p:pic>
        <p:nvPicPr>
          <p:cNvPr id="10" name="Picture 9">
            <a:extLst>
              <a:ext uri="{FF2B5EF4-FFF2-40B4-BE49-F238E27FC236}">
                <a16:creationId xmlns:a16="http://schemas.microsoft.com/office/drawing/2014/main" id="{9BA6D1E2-D2F1-4E82-BE7C-3793A72AE942}"/>
              </a:ext>
            </a:extLst>
          </p:cNvPr>
          <p:cNvPicPr>
            <a:picLocks noChangeAspect="1"/>
          </p:cNvPicPr>
          <p:nvPr/>
        </p:nvPicPr>
        <p:blipFill>
          <a:blip r:embed="rId5"/>
          <a:stretch>
            <a:fillRect/>
          </a:stretch>
        </p:blipFill>
        <p:spPr>
          <a:xfrm>
            <a:off x="9984257" y="3866268"/>
            <a:ext cx="857250" cy="752475"/>
          </a:xfrm>
          <a:prstGeom prst="rect">
            <a:avLst/>
          </a:prstGeom>
        </p:spPr>
      </p:pic>
      <p:pic>
        <p:nvPicPr>
          <p:cNvPr id="12" name="Picture 11">
            <a:extLst>
              <a:ext uri="{FF2B5EF4-FFF2-40B4-BE49-F238E27FC236}">
                <a16:creationId xmlns:a16="http://schemas.microsoft.com/office/drawing/2014/main" id="{C6727EF4-F9D4-4C4D-89DE-543C2705D083}"/>
              </a:ext>
            </a:extLst>
          </p:cNvPr>
          <p:cNvPicPr>
            <a:picLocks noChangeAspect="1"/>
          </p:cNvPicPr>
          <p:nvPr/>
        </p:nvPicPr>
        <p:blipFill>
          <a:blip r:embed="rId6"/>
          <a:stretch>
            <a:fillRect/>
          </a:stretch>
        </p:blipFill>
        <p:spPr>
          <a:xfrm>
            <a:off x="4882256" y="3630517"/>
            <a:ext cx="2619375" cy="1995957"/>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A043CCA-F265-4630-86F6-A50524469D12}"/>
                  </a:ext>
                </a:extLst>
              </p:cNvPr>
              <p:cNvSpPr txBox="1"/>
              <p:nvPr/>
            </p:nvSpPr>
            <p:spPr>
              <a:xfrm>
                <a:off x="7048870" y="2095130"/>
                <a:ext cx="4793942" cy="993221"/>
              </a:xfrm>
              <a:prstGeom prst="rect">
                <a:avLst/>
              </a:prstGeom>
              <a:noFill/>
            </p:spPr>
            <p:txBody>
              <a:bodyPr wrap="square" rtlCol="0">
                <a:spAutoFit/>
              </a:bodyPr>
              <a:lstStyle/>
              <a:p>
                <a:r>
                  <a:rPr lang="ro-RO" sz="1200" i="1" dirty="0">
                    <a:solidFill>
                      <a:srgbClr val="002060"/>
                    </a:solidFill>
                    <a:latin typeface="Palatino Linotype" panose="02040502050505030304" pitchFamily="18" charset="0"/>
                  </a:rPr>
                  <a:t>Exemplu: Conform output Gephi si Density Report pentru 198 de noduri și 2742 laturi conectivitatea are valoarea de 0.070.</a:t>
                </a:r>
              </a:p>
              <a:p>
                <a:r>
                  <a:rPr lang="ro-RO" sz="1200" i="1" dirty="0">
                    <a:solidFill>
                      <a:srgbClr val="002060"/>
                    </a:solidFill>
                    <a:latin typeface="Palatino Linotype" panose="02040502050505030304" pitchFamily="18" charset="0"/>
                  </a:rPr>
                  <a:t>Verific rezultatul conform formulă matematică:</a:t>
                </a:r>
              </a:p>
              <a:p>
                <a:pPr/>
                <a14:m>
                  <m:oMathPara xmlns:m="http://schemas.openxmlformats.org/officeDocument/2006/math">
                    <m:oMathParaPr>
                      <m:jc m:val="centerGroup"/>
                    </m:oMathParaPr>
                    <m:oMath xmlns:m="http://schemas.openxmlformats.org/officeDocument/2006/math">
                      <m:r>
                        <a:rPr lang="ro-RO" sz="1200" b="0" i="1" smtClean="0">
                          <a:solidFill>
                            <a:srgbClr val="002060"/>
                          </a:solidFill>
                          <a:latin typeface="Cambria Math" panose="02040503050406030204" pitchFamily="18" charset="0"/>
                        </a:rPr>
                        <m:t>𝐶</m:t>
                      </m:r>
                      <m:r>
                        <a:rPr lang="ro-RO" sz="1200" b="0" i="1" smtClean="0">
                          <a:solidFill>
                            <a:srgbClr val="002060"/>
                          </a:solidFill>
                          <a:latin typeface="Cambria Math" panose="02040503050406030204" pitchFamily="18" charset="0"/>
                        </a:rPr>
                        <m:t>=</m:t>
                      </m:r>
                      <m:f>
                        <m:fPr>
                          <m:ctrlPr>
                            <a:rPr lang="ro-RO" sz="1200" b="0" i="1" smtClean="0">
                              <a:solidFill>
                                <a:srgbClr val="002060"/>
                              </a:solidFill>
                              <a:latin typeface="Cambria Math" panose="02040503050406030204" pitchFamily="18" charset="0"/>
                            </a:rPr>
                          </m:ctrlPr>
                        </m:fPr>
                        <m:num>
                          <m:r>
                            <a:rPr lang="ro-RO" sz="1200" b="0" i="1" smtClean="0">
                              <a:solidFill>
                                <a:srgbClr val="002060"/>
                              </a:solidFill>
                              <a:latin typeface="Cambria Math" panose="02040503050406030204" pitchFamily="18" charset="0"/>
                            </a:rPr>
                            <m:t>2742</m:t>
                          </m:r>
                        </m:num>
                        <m:den>
                          <m:r>
                            <a:rPr lang="ro-RO" sz="1200" b="0" i="1" smtClean="0">
                              <a:solidFill>
                                <a:srgbClr val="002060"/>
                              </a:solidFill>
                              <a:latin typeface="Cambria Math" panose="02040503050406030204" pitchFamily="18" charset="0"/>
                            </a:rPr>
                            <m:t>198∗197</m:t>
                          </m:r>
                        </m:den>
                      </m:f>
                      <m:r>
                        <a:rPr lang="ro-RO" sz="1200" b="0" i="1" smtClean="0">
                          <a:solidFill>
                            <a:srgbClr val="002060"/>
                          </a:solidFill>
                          <a:latin typeface="Cambria Math" panose="02040503050406030204" pitchFamily="18" charset="0"/>
                        </a:rPr>
                        <m:t>=</m:t>
                      </m:r>
                      <m:f>
                        <m:fPr>
                          <m:ctrlPr>
                            <a:rPr lang="ro-RO" sz="1200" b="0" i="1" smtClean="0">
                              <a:solidFill>
                                <a:srgbClr val="002060"/>
                              </a:solidFill>
                              <a:latin typeface="Cambria Math" panose="02040503050406030204" pitchFamily="18" charset="0"/>
                            </a:rPr>
                          </m:ctrlPr>
                        </m:fPr>
                        <m:num>
                          <m:r>
                            <a:rPr lang="ro-RO" sz="1200" b="0" i="1" smtClean="0">
                              <a:solidFill>
                                <a:srgbClr val="002060"/>
                              </a:solidFill>
                              <a:latin typeface="Cambria Math" panose="02040503050406030204" pitchFamily="18" charset="0"/>
                            </a:rPr>
                            <m:t>2742</m:t>
                          </m:r>
                        </m:num>
                        <m:den>
                          <m:r>
                            <a:rPr lang="ro-RO" sz="1200" b="0" i="1" smtClean="0">
                              <a:solidFill>
                                <a:srgbClr val="002060"/>
                              </a:solidFill>
                              <a:latin typeface="Cambria Math" panose="02040503050406030204" pitchFamily="18" charset="0"/>
                            </a:rPr>
                            <m:t>39006</m:t>
                          </m:r>
                        </m:den>
                      </m:f>
                      <m:r>
                        <a:rPr lang="ro-RO" sz="1200" b="0" i="1" smtClean="0">
                          <a:solidFill>
                            <a:srgbClr val="002060"/>
                          </a:solidFill>
                          <a:latin typeface="Cambria Math" panose="02040503050406030204" pitchFamily="18" charset="0"/>
                        </a:rPr>
                        <m:t>=0,070</m:t>
                      </m:r>
                    </m:oMath>
                  </m:oMathPara>
                </a14:m>
                <a:endParaRPr lang="en-US" sz="1200" i="1" dirty="0">
                  <a:solidFill>
                    <a:srgbClr val="002060"/>
                  </a:solidFill>
                  <a:latin typeface="Palatino Linotype" panose="02040502050505030304" pitchFamily="18" charset="0"/>
                </a:endParaRPr>
              </a:p>
            </p:txBody>
          </p:sp>
        </mc:Choice>
        <mc:Fallback xmlns="">
          <p:sp>
            <p:nvSpPr>
              <p:cNvPr id="14" name="TextBox 13">
                <a:extLst>
                  <a:ext uri="{FF2B5EF4-FFF2-40B4-BE49-F238E27FC236}">
                    <a16:creationId xmlns:a16="http://schemas.microsoft.com/office/drawing/2014/main" id="{DA043CCA-F265-4630-86F6-A50524469D12}"/>
                  </a:ext>
                </a:extLst>
              </p:cNvPr>
              <p:cNvSpPr txBox="1">
                <a:spLocks noRot="1" noChangeAspect="1" noMove="1" noResize="1" noEditPoints="1" noAdjustHandles="1" noChangeArrowheads="1" noChangeShapeType="1" noTextEdit="1"/>
              </p:cNvSpPr>
              <p:nvPr/>
            </p:nvSpPr>
            <p:spPr>
              <a:xfrm>
                <a:off x="7048870" y="2095130"/>
                <a:ext cx="4793942" cy="993221"/>
              </a:xfrm>
              <a:prstGeom prst="rect">
                <a:avLst/>
              </a:prstGeom>
              <a:blipFill>
                <a:blip r:embed="rId7"/>
                <a:stretch>
                  <a:fillRect t="-1227"/>
                </a:stretch>
              </a:blipFill>
            </p:spPr>
            <p:txBody>
              <a:bodyPr/>
              <a:lstStyle/>
              <a:p>
                <a:r>
                  <a:rPr lang="en-US">
                    <a:noFill/>
                  </a:rPr>
                  <a:t> </a:t>
                </a:r>
              </a:p>
            </p:txBody>
          </p:sp>
        </mc:Fallback>
      </mc:AlternateContent>
    </p:spTree>
    <p:extLst>
      <p:ext uri="{BB962C8B-B14F-4D97-AF65-F5344CB8AC3E}">
        <p14:creationId xmlns:p14="http://schemas.microsoft.com/office/powerpoint/2010/main" val="33812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Proprietățile rețelelor complexe</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a:xfrm>
            <a:off x="4579659" y="863730"/>
            <a:ext cx="7012255" cy="1852837"/>
          </a:xfrm>
        </p:spPr>
        <p:txBody>
          <a:bodyPr>
            <a:normAutofit fontScale="92500" lnSpcReduction="10000"/>
          </a:bodyPr>
          <a:lstStyle/>
          <a:p>
            <a:pPr marL="0" indent="0" algn="just">
              <a:buNone/>
            </a:pPr>
            <a:endParaRPr lang="ro-RO" altLang="en-US" sz="1800" i="1" dirty="0">
              <a:solidFill>
                <a:srgbClr val="FF0000"/>
              </a:solidFill>
              <a:latin typeface="Palatino Linotype" panose="02040502050505030304" pitchFamily="18" charset="0"/>
            </a:endParaRPr>
          </a:p>
          <a:p>
            <a:pPr marL="0" indent="0" algn="just">
              <a:buNone/>
            </a:pPr>
            <a:r>
              <a:rPr lang="ro-RO" b="1" i="1" u="sng" dirty="0">
                <a:solidFill>
                  <a:srgbClr val="FF0000"/>
                </a:solidFill>
                <a:latin typeface="Palatino Linotype" panose="02040502050505030304" pitchFamily="18" charset="0"/>
              </a:rPr>
              <a:t>Gradul unui nod </a:t>
            </a:r>
            <a:r>
              <a:rPr lang="ro-RO" i="1" dirty="0">
                <a:solidFill>
                  <a:srgbClr val="002060"/>
                </a:solidFill>
                <a:latin typeface="Palatino Linotype" panose="02040502050505030304" pitchFamily="18" charset="0"/>
              </a:rPr>
              <a:t>– este definit ca fiind dat de numărul de muchii conectate cu acesta.</a:t>
            </a:r>
            <a:endParaRPr lang="ro-RO" b="1" i="1" u="sng" dirty="0">
              <a:solidFill>
                <a:srgbClr val="FF0000"/>
              </a:solidFill>
              <a:latin typeface="Palatino Linotype" panose="02040502050505030304" pitchFamily="18" charset="0"/>
            </a:endParaRPr>
          </a:p>
          <a:p>
            <a:pPr marL="0" indent="0" algn="just">
              <a:buNone/>
            </a:pPr>
            <a:r>
              <a:rPr lang="ro-RO" b="1" i="1" u="sng" dirty="0">
                <a:solidFill>
                  <a:srgbClr val="FF0000"/>
                </a:solidFill>
                <a:latin typeface="Palatino Linotype" panose="02040502050505030304" pitchFamily="18" charset="0"/>
              </a:rPr>
              <a:t>Distribuția gradelor </a:t>
            </a:r>
            <a:r>
              <a:rPr lang="ro-RO" i="1" dirty="0">
                <a:solidFill>
                  <a:srgbClr val="002060"/>
                </a:solidFill>
                <a:latin typeface="Palatino Linotype" panose="02040502050505030304" pitchFamily="18" charset="0"/>
              </a:rPr>
              <a:t>– se determină pe baza unei funcții de distribuție. Gradul vârfurilor arată numărul de arce ce pornesc dintr-un nod.</a:t>
            </a:r>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630" y="122020"/>
            <a:ext cx="1168312" cy="1168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6231FF5-8E08-48B8-928E-88792BDF4602}"/>
              </a:ext>
            </a:extLst>
          </p:cNvPr>
          <p:cNvPicPr>
            <a:picLocks noChangeAspect="1"/>
          </p:cNvPicPr>
          <p:nvPr/>
        </p:nvPicPr>
        <p:blipFill>
          <a:blip r:embed="rId3"/>
          <a:stretch>
            <a:fillRect/>
          </a:stretch>
        </p:blipFill>
        <p:spPr>
          <a:xfrm>
            <a:off x="5735519" y="2755947"/>
            <a:ext cx="4369364" cy="3756370"/>
          </a:xfrm>
          <a:prstGeom prst="rect">
            <a:avLst/>
          </a:prstGeom>
        </p:spPr>
      </p:pic>
    </p:spTree>
    <p:extLst>
      <p:ext uri="{BB962C8B-B14F-4D97-AF65-F5344CB8AC3E}">
        <p14:creationId xmlns:p14="http://schemas.microsoft.com/office/powerpoint/2010/main" val="197211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Proprietățile rețelelor complexe</a:t>
            </a:r>
            <a:endParaRPr lang="en-US"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a:xfrm>
                <a:off x="4579659" y="1714756"/>
                <a:ext cx="7012255" cy="3590575"/>
              </a:xfrm>
            </p:spPr>
            <p:txBody>
              <a:bodyPr>
                <a:normAutofit fontScale="85000" lnSpcReduction="10000"/>
              </a:bodyPr>
              <a:lstStyle/>
              <a:p>
                <a:pPr marL="0" indent="0" algn="just">
                  <a:buNone/>
                </a:pPr>
                <a:endParaRPr lang="ro-RO" altLang="en-US" sz="1800" i="1" dirty="0">
                  <a:solidFill>
                    <a:srgbClr val="FF0000"/>
                  </a:solidFill>
                  <a:latin typeface="Palatino Linotype" panose="02040502050505030304" pitchFamily="18" charset="0"/>
                </a:endParaRPr>
              </a:p>
              <a:p>
                <a:pPr marL="0" indent="0" algn="just">
                  <a:buNone/>
                </a:pPr>
                <a:r>
                  <a:rPr lang="ro-RO" b="1" i="1" u="sng" dirty="0">
                    <a:solidFill>
                      <a:srgbClr val="FF0000"/>
                    </a:solidFill>
                    <a:latin typeface="Palatino Linotype" panose="02040502050505030304" pitchFamily="18" charset="0"/>
                  </a:rPr>
                  <a:t>Drumul mediu de lungime minimă:</a:t>
                </a:r>
              </a:p>
              <a:p>
                <a:pPr marL="0" indent="0" algn="just">
                  <a:buNone/>
                </a:pPr>
                <a:r>
                  <a:rPr lang="ro-RO" i="1" dirty="0">
                    <a:solidFill>
                      <a:srgbClr val="002060"/>
                    </a:solidFill>
                    <a:latin typeface="Palatino Linotype" panose="02040502050505030304" pitchFamily="18" charset="0"/>
                  </a:rPr>
                  <a:t>Lungimea drumului mediu într-o rețea complexă arată numărul mediu de arce ce necesită a fi străbătute în realizarea celui mai scurt drum dintre două vârfuri și se poate calcula conform formulei matematice:</a:t>
                </a:r>
              </a:p>
              <a:p>
                <a:pPr marL="0" indent="0" algn="just">
                  <a:buNone/>
                </a:pPr>
                <a14:m>
                  <m:oMathPara xmlns:m="http://schemas.openxmlformats.org/officeDocument/2006/math">
                    <m:oMathParaPr>
                      <m:jc m:val="centerGroup"/>
                    </m:oMathParaPr>
                    <m:oMath xmlns:m="http://schemas.openxmlformats.org/officeDocument/2006/math">
                      <m:r>
                        <a:rPr lang="ro-RO" sz="1800" i="1" smtClean="0">
                          <a:effectLst/>
                          <a:latin typeface="Cambria Math" panose="02040503050406030204" pitchFamily="18" charset="0"/>
                          <a:ea typeface="Arial" panose="020B0604020202020204" pitchFamily="34" charset="0"/>
                          <a:cs typeface="Times New Roman" panose="02020603050405020304" pitchFamily="18" charset="0"/>
                        </a:rPr>
                        <m:t>𝑙</m:t>
                      </m:r>
                      <m:r>
                        <a:rPr lang="ro-RO" sz="1800" i="1" smtClean="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i="1">
                              <a:effectLst/>
                              <a:latin typeface="Cambria Math" panose="02040503050406030204" pitchFamily="18" charset="0"/>
                              <a:cs typeface="Times New Roman" panose="02020603050405020304" pitchFamily="18" charset="0"/>
                            </a:rPr>
                          </m:ctrlPr>
                        </m:fPr>
                        <m:num>
                          <m:r>
                            <a:rPr lang="ro-RO" sz="1800" i="1">
                              <a:effectLst/>
                              <a:latin typeface="Cambria Math" panose="02040503050406030204" pitchFamily="18" charset="0"/>
                              <a:ea typeface="Arial" panose="020B0604020202020204" pitchFamily="34" charset="0"/>
                              <a:cs typeface="Times New Roman" panose="02020603050405020304" pitchFamily="18" charset="0"/>
                            </a:rPr>
                            <m:t>2</m:t>
                          </m:r>
                        </m:num>
                        <m:den>
                          <m:r>
                            <a:rPr lang="ro-RO" sz="1800" i="1">
                              <a:effectLst/>
                              <a:latin typeface="Cambria Math" panose="02040503050406030204" pitchFamily="18" charset="0"/>
                              <a:ea typeface="Arial" panose="020B0604020202020204" pitchFamily="34" charset="0"/>
                              <a:cs typeface="Times New Roman" panose="02020603050405020304" pitchFamily="18" charset="0"/>
                            </a:rPr>
                            <m:t>𝑁</m:t>
                          </m:r>
                          <m:d>
                            <m:dPr>
                              <m:ctrlPr>
                                <a:rPr lang="ro-RO" sz="1800" i="1">
                                  <a:effectLst/>
                                  <a:latin typeface="Cambria Math" panose="02040503050406030204" pitchFamily="18" charset="0"/>
                                  <a:ea typeface="Arial" panose="020B0604020202020204" pitchFamily="34" charset="0"/>
                                  <a:cs typeface="Times New Roman" panose="02020603050405020304" pitchFamily="18" charset="0"/>
                                </a:rPr>
                              </m:ctrlPr>
                            </m:dPr>
                            <m:e>
                              <m:r>
                                <a:rPr lang="ro-RO" sz="1800" i="1">
                                  <a:effectLst/>
                                  <a:latin typeface="Cambria Math" panose="02040503050406030204" pitchFamily="18" charset="0"/>
                                  <a:ea typeface="Arial" panose="020B0604020202020204" pitchFamily="34" charset="0"/>
                                  <a:cs typeface="Times New Roman" panose="02020603050405020304" pitchFamily="18" charset="0"/>
                                </a:rPr>
                                <m:t>𝑁</m:t>
                              </m:r>
                              <m:r>
                                <a:rPr lang="ro-RO" sz="1800" i="1">
                                  <a:effectLst/>
                                  <a:latin typeface="Cambria Math" panose="02040503050406030204" pitchFamily="18" charset="0"/>
                                  <a:ea typeface="Arial" panose="020B0604020202020204" pitchFamily="34" charset="0"/>
                                </a:rPr>
                                <m:t>−</m:t>
                              </m:r>
                              <m:r>
                                <a:rPr lang="ro-RO" sz="1800" i="1">
                                  <a:effectLst/>
                                  <a:latin typeface="Cambria Math" panose="02040503050406030204" pitchFamily="18" charset="0"/>
                                  <a:ea typeface="Arial" panose="020B0604020202020204" pitchFamily="34" charset="0"/>
                                  <a:cs typeface="Times New Roman" panose="02020603050405020304" pitchFamily="18" charset="0"/>
                                </a:rPr>
                                <m:t>1</m:t>
                              </m:r>
                            </m:e>
                          </m:d>
                        </m:den>
                      </m:f>
                      <m:nary>
                        <m:naryPr>
                          <m:chr m:val="∑"/>
                          <m:ctrlPr>
                            <a:rPr lang="en-US" i="1">
                              <a:effectLst/>
                              <a:latin typeface="Cambria Math" panose="02040503050406030204" pitchFamily="18" charset="0"/>
                              <a:cs typeface="Times New Roman" panose="02020603050405020304" pitchFamily="18" charset="0"/>
                            </a:rPr>
                          </m:ctrlPr>
                        </m:naryPr>
                        <m:sub>
                          <m:r>
                            <a:rPr lang="ro-RO" sz="1800" i="1">
                              <a:effectLst/>
                              <a:latin typeface="Cambria Math" panose="02040503050406030204" pitchFamily="18" charset="0"/>
                              <a:ea typeface="Arial" panose="020B0604020202020204" pitchFamily="34" charset="0"/>
                              <a:cs typeface="Times New Roman" panose="02020603050405020304" pitchFamily="18" charset="0"/>
                            </a:rPr>
                            <m:t>𝑖</m:t>
                          </m:r>
                          <m:r>
                            <a:rPr lang="ro-RO" sz="1800" i="1">
                              <a:effectLst/>
                              <a:latin typeface="Cambria Math" panose="02040503050406030204" pitchFamily="18" charset="0"/>
                              <a:ea typeface="Arial" panose="020B0604020202020204" pitchFamily="34" charset="0"/>
                              <a:cs typeface="Times New Roman" panose="02020603050405020304" pitchFamily="18" charset="0"/>
                            </a:rPr>
                            <m:t>=1</m:t>
                          </m:r>
                        </m:sub>
                        <m:sup>
                          <m:r>
                            <a:rPr lang="ro-RO" sz="1800" i="1">
                              <a:effectLst/>
                              <a:latin typeface="Cambria Math" panose="02040503050406030204" pitchFamily="18" charset="0"/>
                              <a:ea typeface="Arial" panose="020B0604020202020204" pitchFamily="34" charset="0"/>
                              <a:cs typeface="Times New Roman" panose="02020603050405020304" pitchFamily="18" charset="0"/>
                            </a:rPr>
                            <m:t>𝑁</m:t>
                          </m:r>
                        </m:sup>
                        <m:e>
                          <m:nary>
                            <m:naryPr>
                              <m:chr m:val="∑"/>
                              <m:ctrlPr>
                                <a:rPr lang="en-US" i="1">
                                  <a:effectLst/>
                                  <a:latin typeface="Cambria Math" panose="02040503050406030204" pitchFamily="18" charset="0"/>
                                  <a:cs typeface="Times New Roman" panose="02020603050405020304" pitchFamily="18" charset="0"/>
                                </a:rPr>
                              </m:ctrlPr>
                            </m:naryPr>
                            <m:sub>
                              <m:r>
                                <a:rPr lang="ro-RO" sz="1800" i="1">
                                  <a:effectLst/>
                                  <a:latin typeface="Cambria Math" panose="02040503050406030204" pitchFamily="18" charset="0"/>
                                  <a:ea typeface="Arial" panose="020B0604020202020204" pitchFamily="34" charset="0"/>
                                  <a:cs typeface="Times New Roman" panose="02020603050405020304" pitchFamily="18" charset="0"/>
                                </a:rPr>
                                <m:t>𝑗</m:t>
                              </m:r>
                              <m:r>
                                <a:rPr lang="ro-RO" sz="1800" i="1">
                                  <a:effectLst/>
                                  <a:latin typeface="Cambria Math" panose="02040503050406030204" pitchFamily="18" charset="0"/>
                                  <a:ea typeface="Arial" panose="020B0604020202020204" pitchFamily="34" charset="0"/>
                                  <a:cs typeface="Times New Roman" panose="02020603050405020304" pitchFamily="18" charset="0"/>
                                </a:rPr>
                                <m:t>=1</m:t>
                              </m:r>
                            </m:sub>
                            <m:sup>
                              <m:r>
                                <a:rPr lang="ro-RO" sz="1800" i="1">
                                  <a:effectLst/>
                                  <a:latin typeface="Cambria Math" panose="02040503050406030204" pitchFamily="18" charset="0"/>
                                  <a:ea typeface="Arial" panose="020B0604020202020204" pitchFamily="34" charset="0"/>
                                  <a:cs typeface="Times New Roman" panose="02020603050405020304" pitchFamily="18" charset="0"/>
                                </a:rPr>
                                <m:t>𝑁</m:t>
                              </m:r>
                            </m:sup>
                            <m:e>
                              <m:sSub>
                                <m:sSubPr>
                                  <m:ctrlPr>
                                    <a:rPr lang="en-US" i="1">
                                      <a:effectLst/>
                                      <a:latin typeface="Cambria Math" panose="02040503050406030204" pitchFamily="18" charset="0"/>
                                      <a:cs typeface="Times New Roman" panose="02020603050405020304" pitchFamily="18" charset="0"/>
                                    </a:rPr>
                                  </m:ctrlPr>
                                </m:sSubPr>
                                <m:e>
                                  <m:r>
                                    <a:rPr lang="ro-RO" sz="1800" i="1">
                                      <a:effectLst/>
                                      <a:latin typeface="Cambria Math" panose="02040503050406030204" pitchFamily="18" charset="0"/>
                                      <a:ea typeface="Arial" panose="020B0604020202020204" pitchFamily="34" charset="0"/>
                                      <a:cs typeface="Times New Roman" panose="02020603050405020304" pitchFamily="18" charset="0"/>
                                    </a:rPr>
                                    <m:t>𝑙</m:t>
                                  </m:r>
                                </m:e>
                                <m:sub>
                                  <m:r>
                                    <a:rPr lang="ro-RO" sz="1800" i="1">
                                      <a:effectLst/>
                                      <a:latin typeface="Cambria Math" panose="02040503050406030204" pitchFamily="18" charset="0"/>
                                      <a:ea typeface="Arial" panose="020B0604020202020204" pitchFamily="34" charset="0"/>
                                      <a:cs typeface="Times New Roman" panose="02020603050405020304" pitchFamily="18" charset="0"/>
                                    </a:rPr>
                                    <m:t>𝑚𝑖𝑛</m:t>
                                  </m:r>
                                </m:sub>
                              </m:sSub>
                            </m:e>
                          </m:nary>
                        </m:e>
                      </m:nary>
                      <m:r>
                        <a:rPr lang="ro-RO" sz="1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ro-RO" sz="1800" b="0" i="1" smtClean="0">
                          <a:effectLst/>
                          <a:latin typeface="Cambria Math" panose="02040503050406030204" pitchFamily="18" charset="0"/>
                          <a:ea typeface="Arial" panose="020B0604020202020204" pitchFamily="34" charset="0"/>
                          <a:cs typeface="Times New Roman" panose="02020603050405020304" pitchFamily="18" charset="0"/>
                        </a:rPr>
                        <m:t>𝑖</m:t>
                      </m:r>
                      <m:r>
                        <a:rPr lang="ro-RO" sz="1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ro-RO" sz="1800" b="0" i="1" smtClean="0">
                          <a:effectLst/>
                          <a:latin typeface="Cambria Math" panose="02040503050406030204" pitchFamily="18" charset="0"/>
                          <a:ea typeface="Arial" panose="020B0604020202020204" pitchFamily="34" charset="0"/>
                          <a:cs typeface="Times New Roman" panose="02020603050405020304" pitchFamily="18" charset="0"/>
                        </a:rPr>
                        <m:t>𝑗</m:t>
                      </m:r>
                      <m:r>
                        <a:rPr lang="ro-RO" sz="1800" b="0" i="1" smtClean="0">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ro-RO" i="1" dirty="0">
                  <a:solidFill>
                    <a:srgbClr val="002060"/>
                  </a:solidFill>
                  <a:latin typeface="Palatino Linotype" panose="02040502050505030304" pitchFamily="18" charset="0"/>
                </a:endParaRPr>
              </a:p>
              <a:p>
                <a:pPr marL="0" indent="0" algn="just">
                  <a:buNone/>
                </a:pPr>
                <a:r>
                  <a:rPr lang="ro-RO" i="1" dirty="0">
                    <a:solidFill>
                      <a:srgbClr val="002060"/>
                    </a:solidFill>
                    <a:latin typeface="Palatino Linotype" panose="02040502050505030304" pitchFamily="18" charset="0"/>
                  </a:rPr>
                  <a:t>Unde:</a:t>
                </a:r>
              </a:p>
              <a:p>
                <a:pPr marL="0" indent="0" algn="just">
                  <a:buNone/>
                </a:pPr>
                <a:r>
                  <a:rPr lang="ro-RO" i="1" dirty="0">
                    <a:solidFill>
                      <a:srgbClr val="002060"/>
                    </a:solidFill>
                    <a:latin typeface="Palatino Linotype" panose="02040502050505030304" pitchFamily="18" charset="0"/>
                  </a:rPr>
                  <a:t> </a:t>
                </a:r>
                <a14:m>
                  <m:oMath xmlns:m="http://schemas.openxmlformats.org/officeDocument/2006/math">
                    <m:sSub>
                      <m:sSubPr>
                        <m:ctrlPr>
                          <a:rPr lang="ro-RO" i="1" smtClean="0">
                            <a:solidFill>
                              <a:srgbClr val="002060"/>
                            </a:solidFill>
                            <a:latin typeface="Cambria Math" panose="02040503050406030204" pitchFamily="18" charset="0"/>
                          </a:rPr>
                        </m:ctrlPr>
                      </m:sSubPr>
                      <m:e>
                        <m:r>
                          <a:rPr lang="ro-RO" b="0" i="1" smtClean="0">
                            <a:solidFill>
                              <a:srgbClr val="002060"/>
                            </a:solidFill>
                            <a:latin typeface="Cambria Math" panose="02040503050406030204" pitchFamily="18" charset="0"/>
                          </a:rPr>
                          <m:t>𝑙</m:t>
                        </m:r>
                      </m:e>
                      <m:sub>
                        <m:r>
                          <a:rPr lang="ro-RO" b="0" i="1" smtClean="0">
                            <a:solidFill>
                              <a:srgbClr val="002060"/>
                            </a:solidFill>
                            <a:latin typeface="Cambria Math" panose="02040503050406030204" pitchFamily="18" charset="0"/>
                          </a:rPr>
                          <m:t>𝑚𝑖𝑛</m:t>
                        </m:r>
                      </m:sub>
                    </m:sSub>
                    <m:r>
                      <a:rPr lang="ro-RO" b="0" i="1" smtClean="0">
                        <a:solidFill>
                          <a:srgbClr val="002060"/>
                        </a:solidFill>
                        <a:latin typeface="Cambria Math" panose="02040503050406030204" pitchFamily="18" charset="0"/>
                      </a:rPr>
                      <m:t>(</m:t>
                    </m:r>
                    <m:r>
                      <a:rPr lang="ro-RO" b="0" i="1" smtClean="0">
                        <a:solidFill>
                          <a:srgbClr val="002060"/>
                        </a:solidFill>
                        <a:latin typeface="Cambria Math" panose="02040503050406030204" pitchFamily="18" charset="0"/>
                      </a:rPr>
                      <m:t>𝑖</m:t>
                    </m:r>
                    <m:r>
                      <a:rPr lang="ro-RO" b="0" i="1" smtClean="0">
                        <a:solidFill>
                          <a:srgbClr val="002060"/>
                        </a:solidFill>
                        <a:latin typeface="Cambria Math" panose="02040503050406030204" pitchFamily="18" charset="0"/>
                      </a:rPr>
                      <m:t>,</m:t>
                    </m:r>
                    <m:r>
                      <a:rPr lang="ro-RO" b="0" i="1" smtClean="0">
                        <a:solidFill>
                          <a:srgbClr val="002060"/>
                        </a:solidFill>
                        <a:latin typeface="Cambria Math" panose="02040503050406030204" pitchFamily="18" charset="0"/>
                      </a:rPr>
                      <m:t>𝑗</m:t>
                    </m:r>
                    <m:r>
                      <a:rPr lang="ro-RO" b="0" i="1" smtClean="0">
                        <a:solidFill>
                          <a:srgbClr val="002060"/>
                        </a:solidFill>
                        <a:latin typeface="Cambria Math" panose="02040503050406030204" pitchFamily="18" charset="0"/>
                      </a:rPr>
                      <m:t>)</m:t>
                    </m:r>
                  </m:oMath>
                </a14:m>
                <a:r>
                  <a:rPr lang="ro-RO" i="1" dirty="0">
                    <a:solidFill>
                      <a:srgbClr val="002060"/>
                    </a:solidFill>
                    <a:latin typeface="Palatino Linotype" panose="02040502050505030304" pitchFamily="18" charset="0"/>
                  </a:rPr>
                  <a:t> – distanța minimă dintre vârfurile </a:t>
                </a:r>
                <a14:m>
                  <m:oMath xmlns:m="http://schemas.openxmlformats.org/officeDocument/2006/math">
                    <m:sSub>
                      <m:sSubPr>
                        <m:ctrlPr>
                          <a:rPr lang="ro-RO" i="1" smtClean="0">
                            <a:solidFill>
                              <a:srgbClr val="002060"/>
                            </a:solidFill>
                            <a:latin typeface="Cambria Math" panose="02040503050406030204" pitchFamily="18" charset="0"/>
                          </a:rPr>
                        </m:ctrlPr>
                      </m:sSubPr>
                      <m:e>
                        <m:r>
                          <a:rPr lang="ro-RO" b="0" i="1" smtClean="0">
                            <a:solidFill>
                              <a:srgbClr val="002060"/>
                            </a:solidFill>
                            <a:latin typeface="Cambria Math" panose="02040503050406030204" pitchFamily="18" charset="0"/>
                          </a:rPr>
                          <m:t>𝑣</m:t>
                        </m:r>
                      </m:e>
                      <m:sub>
                        <m:r>
                          <a:rPr lang="ro-RO" b="0" i="1" smtClean="0">
                            <a:solidFill>
                              <a:srgbClr val="002060"/>
                            </a:solidFill>
                            <a:latin typeface="Cambria Math" panose="02040503050406030204" pitchFamily="18" charset="0"/>
                          </a:rPr>
                          <m:t>𝑖</m:t>
                        </m:r>
                      </m:sub>
                    </m:sSub>
                  </m:oMath>
                </a14:m>
                <a:r>
                  <a:rPr lang="ro-RO" i="1" dirty="0">
                    <a:solidFill>
                      <a:srgbClr val="002060"/>
                    </a:solidFill>
                    <a:latin typeface="Palatino Linotype" panose="02040502050505030304" pitchFamily="18" charset="0"/>
                  </a:rPr>
                  <a:t> și </a:t>
                </a:r>
                <a14:m>
                  <m:oMath xmlns:m="http://schemas.openxmlformats.org/officeDocument/2006/math">
                    <m:sSub>
                      <m:sSubPr>
                        <m:ctrlPr>
                          <a:rPr lang="ro-RO" i="1">
                            <a:solidFill>
                              <a:srgbClr val="002060"/>
                            </a:solidFill>
                            <a:latin typeface="Cambria Math" panose="02040503050406030204" pitchFamily="18" charset="0"/>
                          </a:rPr>
                        </m:ctrlPr>
                      </m:sSubPr>
                      <m:e>
                        <m:r>
                          <a:rPr lang="ro-RO" i="1">
                            <a:solidFill>
                              <a:srgbClr val="002060"/>
                            </a:solidFill>
                            <a:latin typeface="Cambria Math" panose="02040503050406030204" pitchFamily="18" charset="0"/>
                          </a:rPr>
                          <m:t>𝑣</m:t>
                        </m:r>
                      </m:e>
                      <m:sub>
                        <m:r>
                          <a:rPr lang="ro-RO" b="0" i="1" smtClean="0">
                            <a:solidFill>
                              <a:srgbClr val="002060"/>
                            </a:solidFill>
                            <a:latin typeface="Cambria Math" panose="02040503050406030204" pitchFamily="18" charset="0"/>
                          </a:rPr>
                          <m:t>𝑗</m:t>
                        </m:r>
                      </m:sub>
                    </m:sSub>
                  </m:oMath>
                </a14:m>
                <a:r>
                  <a:rPr lang="ro-RO" i="1" dirty="0">
                    <a:solidFill>
                      <a:srgbClr val="002060"/>
                    </a:solidFill>
                    <a:latin typeface="Palatino Linotype" panose="02040502050505030304" pitchFamily="18" charset="0"/>
                  </a:rPr>
                  <a:t> </a:t>
                </a:r>
              </a:p>
              <a:p>
                <a:pPr marL="0" indent="0" algn="just">
                  <a:buNone/>
                </a:pPr>
                <a14:m>
                  <m:oMath xmlns:m="http://schemas.openxmlformats.org/officeDocument/2006/math">
                    <m:r>
                      <a:rPr lang="ro-RO" b="0" i="1" smtClean="0">
                        <a:solidFill>
                          <a:srgbClr val="002060"/>
                        </a:solidFill>
                        <a:latin typeface="Cambria Math" panose="02040503050406030204" pitchFamily="18" charset="0"/>
                      </a:rPr>
                      <m:t>𝑁</m:t>
                    </m:r>
                  </m:oMath>
                </a14:m>
                <a:r>
                  <a:rPr lang="ro-RO" i="1" dirty="0">
                    <a:solidFill>
                      <a:srgbClr val="002060"/>
                    </a:solidFill>
                    <a:latin typeface="Palatino Linotype" panose="02040502050505030304" pitchFamily="18" charset="0"/>
                  </a:rPr>
                  <a:t> – numărul de vârfuri ale rețelei</a:t>
                </a:r>
              </a:p>
              <a:p>
                <a:pPr marL="0" indent="0" algn="just">
                  <a:buNone/>
                </a:pPr>
                <a:endParaRPr lang="ro-RO" i="1" dirty="0">
                  <a:solidFill>
                    <a:srgbClr val="002060"/>
                  </a:solidFill>
                  <a:latin typeface="Palatino Linotype" panose="02040502050505030304" pitchFamily="18" charset="0"/>
                </a:endParaRPr>
              </a:p>
            </p:txBody>
          </p:sp>
        </mc:Choice>
        <mc:Fallback xmlns="">
          <p:sp>
            <p:nvSpPr>
              <p:cNvPr id="3" name="Content Placeholder 2">
                <a:extLst>
                  <a:ext uri="{FF2B5EF4-FFF2-40B4-BE49-F238E27FC236}">
                    <a16:creationId xmlns:a16="http://schemas.microsoft.com/office/drawing/2014/main" id="{436E5CE1-4130-4A08-B691-D65C87E08BA2}"/>
                  </a:ext>
                </a:extLst>
              </p:cNvPr>
              <p:cNvSpPr>
                <a:spLocks noGrp="1" noRot="1" noChangeAspect="1" noMove="1" noResize="1" noEditPoints="1" noAdjustHandles="1" noChangeArrowheads="1" noChangeShapeType="1" noTextEdit="1"/>
              </p:cNvSpPr>
              <p:nvPr>
                <p:ph idx="1"/>
              </p:nvPr>
            </p:nvSpPr>
            <p:spPr>
              <a:xfrm>
                <a:off x="4579659" y="1714756"/>
                <a:ext cx="7012255" cy="3590575"/>
              </a:xfrm>
              <a:blipFill>
                <a:blip r:embed="rId2"/>
                <a:stretch>
                  <a:fillRect l="-348" r="-261"/>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630" y="122020"/>
            <a:ext cx="1168312" cy="116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Proprietățile rețelelor complexe</a:t>
            </a:r>
            <a:endParaRPr lang="en-US"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a:xfrm>
                <a:off x="4579658" y="1158685"/>
                <a:ext cx="7012255" cy="548610"/>
              </a:xfrm>
            </p:spPr>
            <p:txBody>
              <a:bodyPr>
                <a:normAutofit fontScale="25000" lnSpcReduction="20000"/>
              </a:bodyPr>
              <a:lstStyle/>
              <a:p>
                <a:pPr marL="0" indent="0" algn="just">
                  <a:buNone/>
                </a:pPr>
                <a:endParaRPr lang="ro-RO" altLang="en-US" sz="1800" i="1" dirty="0">
                  <a:solidFill>
                    <a:srgbClr val="FF0000"/>
                  </a:solidFill>
                  <a:latin typeface="Palatino Linotype" panose="02040502050505030304" pitchFamily="18" charset="0"/>
                </a:endParaRPr>
              </a:p>
              <a:p>
                <a:pPr marL="0" indent="0" algn="just">
                  <a:buNone/>
                </a:pPr>
                <a:r>
                  <a:rPr lang="ro-RO" sz="6400" b="1" i="1" u="sng" dirty="0">
                    <a:solidFill>
                      <a:srgbClr val="FF0000"/>
                    </a:solidFill>
                    <a:latin typeface="Palatino Linotype" panose="02040502050505030304" pitchFamily="18" charset="0"/>
                  </a:rPr>
                  <a:t>Drumul mediu de lungime minimă: </a:t>
                </a:r>
                <a:endParaRPr lang="ro-RO" sz="6600" b="0" i="0" dirty="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endParaRPr>
              </a:p>
              <a:p>
                <a:pPr marL="0" indent="0" algn="just">
                  <a:buNone/>
                </a:pPr>
                <a14:m>
                  <m:oMath xmlns:m="http://schemas.openxmlformats.org/officeDocument/2006/math">
                    <m:r>
                      <m:rPr>
                        <m:sty m:val="p"/>
                      </m:rPr>
                      <a:rPr lang="ro-RO" sz="6600" b="0" i="0"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l</m:t>
                    </m:r>
                  </m:oMath>
                </a14:m>
                <a:r>
                  <a:rPr lang="ro-RO" sz="6400" dirty="0">
                    <a:solidFill>
                      <a:schemeClr val="accent1"/>
                    </a:solidFill>
                    <a:latin typeface="Palatino Linotype" panose="02040502050505030304" pitchFamily="18" charset="0"/>
                  </a:rPr>
                  <a:t>=2,23</a:t>
                </a:r>
              </a:p>
              <a:p>
                <a:pPr marL="0" indent="0" algn="just">
                  <a:buNone/>
                </a:pPr>
                <a:endParaRPr lang="ro-RO" i="1" dirty="0">
                  <a:solidFill>
                    <a:srgbClr val="002060"/>
                  </a:solidFill>
                  <a:latin typeface="Palatino Linotype" panose="02040502050505030304" pitchFamily="18" charset="0"/>
                </a:endParaRPr>
              </a:p>
            </p:txBody>
          </p:sp>
        </mc:Choice>
        <mc:Fallback xmlns="">
          <p:sp>
            <p:nvSpPr>
              <p:cNvPr id="3" name="Content Placeholder 2">
                <a:extLst>
                  <a:ext uri="{FF2B5EF4-FFF2-40B4-BE49-F238E27FC236}">
                    <a16:creationId xmlns:a16="http://schemas.microsoft.com/office/drawing/2014/main" id="{436E5CE1-4130-4A08-B691-D65C87E08BA2}"/>
                  </a:ext>
                </a:extLst>
              </p:cNvPr>
              <p:cNvSpPr>
                <a:spLocks noGrp="1" noRot="1" noChangeAspect="1" noMove="1" noResize="1" noEditPoints="1" noAdjustHandles="1" noChangeArrowheads="1" noChangeShapeType="1" noTextEdit="1"/>
              </p:cNvSpPr>
              <p:nvPr>
                <p:ph idx="1"/>
              </p:nvPr>
            </p:nvSpPr>
            <p:spPr>
              <a:xfrm>
                <a:off x="4579658" y="1158685"/>
                <a:ext cx="7012255" cy="548610"/>
              </a:xfrm>
              <a:blipFill>
                <a:blip r:embed="rId2"/>
                <a:stretch>
                  <a:fillRect l="-434" t="-17778" b="-30000"/>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629" y="0"/>
            <a:ext cx="1168312" cy="1168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4BB609-6574-4E2B-9FC0-44E580CB506E}"/>
              </a:ext>
            </a:extLst>
          </p:cNvPr>
          <p:cNvPicPr>
            <a:picLocks noChangeAspect="1"/>
          </p:cNvPicPr>
          <p:nvPr/>
        </p:nvPicPr>
        <p:blipFill>
          <a:blip r:embed="rId4"/>
          <a:stretch>
            <a:fillRect/>
          </a:stretch>
        </p:blipFill>
        <p:spPr>
          <a:xfrm>
            <a:off x="5377758" y="1701894"/>
            <a:ext cx="4895989" cy="4617722"/>
          </a:xfrm>
          <a:prstGeom prst="rect">
            <a:avLst/>
          </a:prstGeom>
        </p:spPr>
      </p:pic>
      <p:sp>
        <p:nvSpPr>
          <p:cNvPr id="8" name="Rectangle 7">
            <a:extLst>
              <a:ext uri="{FF2B5EF4-FFF2-40B4-BE49-F238E27FC236}">
                <a16:creationId xmlns:a16="http://schemas.microsoft.com/office/drawing/2014/main" id="{9EA66B8B-5C37-4DE4-8B25-AE5D2321E543}"/>
              </a:ext>
            </a:extLst>
          </p:cNvPr>
          <p:cNvSpPr/>
          <p:nvPr/>
        </p:nvSpPr>
        <p:spPr>
          <a:xfrm>
            <a:off x="5377758" y="3204928"/>
            <a:ext cx="1665838" cy="13580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14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Proprietățile rețelelor complexe</a:t>
            </a:r>
            <a:endParaRPr lang="en-US"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a:xfrm>
                <a:off x="4579657" y="946369"/>
                <a:ext cx="7012255" cy="1104371"/>
              </a:xfrm>
            </p:spPr>
            <p:txBody>
              <a:bodyPr>
                <a:normAutofit fontScale="25000" lnSpcReduction="20000"/>
              </a:bodyPr>
              <a:lstStyle/>
              <a:p>
                <a:pPr marL="0" indent="0" algn="just">
                  <a:buNone/>
                </a:pPr>
                <a:endParaRPr lang="ro-RO" altLang="en-US" sz="4800" i="1" dirty="0">
                  <a:solidFill>
                    <a:srgbClr val="FF0000"/>
                  </a:solidFill>
                  <a:latin typeface="Palatino Linotype" panose="02040502050505030304" pitchFamily="18" charset="0"/>
                </a:endParaRPr>
              </a:p>
              <a:p>
                <a:pPr marL="0" indent="0" algn="just">
                  <a:buNone/>
                </a:pPr>
                <a:r>
                  <a:rPr lang="ro-RO" sz="5600" b="1" i="1" u="sng" dirty="0">
                    <a:solidFill>
                      <a:srgbClr val="FF0000"/>
                    </a:solidFill>
                    <a:latin typeface="Palatino Linotype" panose="02040502050505030304" pitchFamily="18" charset="0"/>
                  </a:rPr>
                  <a:t>Diametrul rețelei </a:t>
                </a:r>
                <a:r>
                  <a:rPr lang="ro-RO" sz="5600" i="1" dirty="0">
                    <a:solidFill>
                      <a:srgbClr val="002060"/>
                    </a:solidFill>
                    <a:latin typeface="Palatino Linotype" panose="02040502050505030304" pitchFamily="18" charset="0"/>
                  </a:rPr>
                  <a:t>– ilustrează drumul minim de lungime maximă dintr-o rețea complexă și se poate calcula conform următoarei formule matematice:</a:t>
                </a:r>
              </a:p>
              <a:p>
                <a:pPr marL="0" indent="0" algn="just">
                  <a:buNone/>
                </a:pPr>
                <a14:m>
                  <m:oMathPara xmlns:m="http://schemas.openxmlformats.org/officeDocument/2006/math">
                    <m:oMathParaPr>
                      <m:jc m:val="centerGroup"/>
                    </m:oMathParaPr>
                    <m:oMath xmlns:m="http://schemas.openxmlformats.org/officeDocument/2006/math">
                      <m:r>
                        <a:rPr lang="ro-RO" sz="48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𝐷</m:t>
                      </m:r>
                      <m:r>
                        <a:rPr lang="ro-RO" sz="48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ro-RO" sz="48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ctrlPr>
                        </m:funcPr>
                        <m:fName>
                          <m:limLow>
                            <m:limLowPr>
                              <m:ctrlPr>
                                <a:rPr lang="ro-RO" sz="48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ro-RO" sz="4800" b="0" i="0"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max</m:t>
                              </m:r>
                            </m:e>
                            <m:lim>
                              <m:r>
                                <a:rPr lang="ro-RO" sz="48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𝑖</m:t>
                              </m:r>
                              <m:r>
                                <a:rPr lang="ro-RO" sz="48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m:t>
                              </m:r>
                              <m:r>
                                <a:rPr lang="ro-RO" sz="48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𝑗</m:t>
                              </m:r>
                            </m:lim>
                          </m:limLow>
                        </m:fName>
                        <m:e>
                          <m:sSub>
                            <m:sSubPr>
                              <m:ctrlPr>
                                <a:rPr lang="ro-RO" sz="4800" b="0" i="1" smtClean="0">
                                  <a:solidFill>
                                    <a:schemeClr val="accent1"/>
                                  </a:solidFill>
                                  <a:effectLst/>
                                  <a:latin typeface="Cambria Math" panose="02040503050406030204" pitchFamily="18" charset="0"/>
                                  <a:cs typeface="Times New Roman" panose="02020603050405020304" pitchFamily="18" charset="0"/>
                                </a:rPr>
                              </m:ctrlPr>
                            </m:sSubPr>
                            <m:e>
                              <m:r>
                                <a:rPr lang="ro-RO" sz="4800" b="0" i="1" smtClean="0">
                                  <a:solidFill>
                                    <a:schemeClr val="accent1"/>
                                  </a:solidFill>
                                  <a:effectLst/>
                                  <a:latin typeface="Cambria Math" panose="02040503050406030204" pitchFamily="18" charset="0"/>
                                  <a:cs typeface="Times New Roman" panose="02020603050405020304" pitchFamily="18" charset="0"/>
                                </a:rPr>
                                <m:t>𝑙</m:t>
                              </m:r>
                            </m:e>
                            <m:sub>
                              <m:r>
                                <a:rPr lang="ro-RO" sz="4800" b="0" i="1" smtClean="0">
                                  <a:solidFill>
                                    <a:schemeClr val="accent1"/>
                                  </a:solidFill>
                                  <a:effectLst/>
                                  <a:latin typeface="Cambria Math" panose="02040503050406030204" pitchFamily="18" charset="0"/>
                                  <a:cs typeface="Times New Roman" panose="02020603050405020304" pitchFamily="18" charset="0"/>
                                </a:rPr>
                                <m:t>𝑚𝑖𝑛</m:t>
                              </m:r>
                            </m:sub>
                          </m:sSub>
                          <m:r>
                            <a:rPr lang="ro-RO" sz="4800" b="0" i="1" smtClean="0">
                              <a:solidFill>
                                <a:schemeClr val="accent1"/>
                              </a:solidFill>
                              <a:effectLst/>
                              <a:latin typeface="Cambria Math" panose="02040503050406030204" pitchFamily="18" charset="0"/>
                              <a:cs typeface="Times New Roman" panose="02020603050405020304" pitchFamily="18" charset="0"/>
                            </a:rPr>
                            <m:t>(</m:t>
                          </m:r>
                          <m:r>
                            <a:rPr lang="ro-RO" sz="4800" b="0" i="1" smtClean="0">
                              <a:solidFill>
                                <a:schemeClr val="accent1"/>
                              </a:solidFill>
                              <a:effectLst/>
                              <a:latin typeface="Cambria Math" panose="02040503050406030204" pitchFamily="18" charset="0"/>
                              <a:cs typeface="Times New Roman" panose="02020603050405020304" pitchFamily="18" charset="0"/>
                            </a:rPr>
                            <m:t>𝑖</m:t>
                          </m:r>
                          <m:r>
                            <a:rPr lang="ro-RO" sz="4800" b="0" i="1" smtClean="0">
                              <a:solidFill>
                                <a:schemeClr val="accent1"/>
                              </a:solidFill>
                              <a:effectLst/>
                              <a:latin typeface="Cambria Math" panose="02040503050406030204" pitchFamily="18" charset="0"/>
                              <a:cs typeface="Times New Roman" panose="02020603050405020304" pitchFamily="18" charset="0"/>
                            </a:rPr>
                            <m:t>,</m:t>
                          </m:r>
                          <m:r>
                            <a:rPr lang="ro-RO" sz="4800" b="0" i="1" smtClean="0">
                              <a:solidFill>
                                <a:schemeClr val="accent1"/>
                              </a:solidFill>
                              <a:effectLst/>
                              <a:latin typeface="Cambria Math" panose="02040503050406030204" pitchFamily="18" charset="0"/>
                              <a:cs typeface="Times New Roman" panose="02020603050405020304" pitchFamily="18" charset="0"/>
                            </a:rPr>
                            <m:t>𝑗</m:t>
                          </m:r>
                          <m:r>
                            <a:rPr lang="ro-RO" sz="4800" b="0" i="1" smtClean="0">
                              <a:solidFill>
                                <a:schemeClr val="accent1"/>
                              </a:solidFill>
                              <a:effectLst/>
                              <a:latin typeface="Cambria Math" panose="02040503050406030204" pitchFamily="18" charset="0"/>
                              <a:cs typeface="Times New Roman" panose="02020603050405020304" pitchFamily="18" charset="0"/>
                            </a:rPr>
                            <m:t>)</m:t>
                          </m:r>
                        </m:e>
                      </m:func>
                    </m:oMath>
                  </m:oMathPara>
                </a14:m>
                <a:endParaRPr lang="ro-RO" sz="4800" b="0" i="0" dirty="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endParaRPr>
              </a:p>
              <a:p>
                <a:pPr marL="0" indent="0" algn="just">
                  <a:buNone/>
                </a:pPr>
                <a:endParaRPr lang="ro-RO" i="1" dirty="0">
                  <a:solidFill>
                    <a:srgbClr val="002060"/>
                  </a:solidFill>
                  <a:latin typeface="Palatino Linotype" panose="02040502050505030304" pitchFamily="18" charset="0"/>
                </a:endParaRPr>
              </a:p>
            </p:txBody>
          </p:sp>
        </mc:Choice>
        <mc:Fallback xmlns="">
          <p:sp>
            <p:nvSpPr>
              <p:cNvPr id="3" name="Content Placeholder 2">
                <a:extLst>
                  <a:ext uri="{FF2B5EF4-FFF2-40B4-BE49-F238E27FC236}">
                    <a16:creationId xmlns:a16="http://schemas.microsoft.com/office/drawing/2014/main" id="{436E5CE1-4130-4A08-B691-D65C87E08BA2}"/>
                  </a:ext>
                </a:extLst>
              </p:cNvPr>
              <p:cNvSpPr>
                <a:spLocks noGrp="1" noRot="1" noChangeAspect="1" noMove="1" noResize="1" noEditPoints="1" noAdjustHandles="1" noChangeArrowheads="1" noChangeShapeType="1" noTextEdit="1"/>
              </p:cNvSpPr>
              <p:nvPr>
                <p:ph idx="1"/>
              </p:nvPr>
            </p:nvSpPr>
            <p:spPr>
              <a:xfrm>
                <a:off x="4579657" y="946369"/>
                <a:ext cx="7012255" cy="1104371"/>
              </a:xfrm>
              <a:blipFill>
                <a:blip r:embed="rId2"/>
                <a:stretch>
                  <a:fillRect l="-261" r="-174"/>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629" y="0"/>
            <a:ext cx="1168312" cy="1168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CF58FD-3E14-465E-8976-435C579306E1}"/>
              </a:ext>
            </a:extLst>
          </p:cNvPr>
          <p:cNvPicPr>
            <a:picLocks noChangeAspect="1"/>
          </p:cNvPicPr>
          <p:nvPr/>
        </p:nvPicPr>
        <p:blipFill>
          <a:blip r:embed="rId4"/>
          <a:stretch>
            <a:fillRect/>
          </a:stretch>
        </p:blipFill>
        <p:spPr>
          <a:xfrm>
            <a:off x="5623618" y="2050740"/>
            <a:ext cx="4507556" cy="4346165"/>
          </a:xfrm>
          <a:prstGeom prst="rect">
            <a:avLst/>
          </a:prstGeom>
        </p:spPr>
      </p:pic>
      <p:sp>
        <p:nvSpPr>
          <p:cNvPr id="10" name="Rectangle 9">
            <a:extLst>
              <a:ext uri="{FF2B5EF4-FFF2-40B4-BE49-F238E27FC236}">
                <a16:creationId xmlns:a16="http://schemas.microsoft.com/office/drawing/2014/main" id="{F0D030A2-3309-4CFD-B594-D7CB26D0EAC9}"/>
              </a:ext>
            </a:extLst>
          </p:cNvPr>
          <p:cNvSpPr/>
          <p:nvPr/>
        </p:nvSpPr>
        <p:spPr>
          <a:xfrm>
            <a:off x="5123276" y="3275861"/>
            <a:ext cx="1665838" cy="11541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68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Proprietățile rețelelor complexe</a:t>
            </a:r>
            <a:endParaRPr lang="en-US"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a:xfrm>
                <a:off x="4579657" y="1245553"/>
                <a:ext cx="7012255" cy="3939006"/>
              </a:xfrm>
            </p:spPr>
            <p:txBody>
              <a:bodyPr>
                <a:normAutofit fontScale="25000" lnSpcReduction="20000"/>
              </a:bodyPr>
              <a:lstStyle/>
              <a:p>
                <a:pPr marL="0" indent="0" algn="just">
                  <a:buNone/>
                </a:pPr>
                <a:endParaRPr lang="ro-RO" altLang="en-US" sz="4800" i="1" dirty="0">
                  <a:solidFill>
                    <a:srgbClr val="FF0000"/>
                  </a:solidFill>
                  <a:latin typeface="Palatino Linotype" panose="02040502050505030304" pitchFamily="18" charset="0"/>
                </a:endParaRPr>
              </a:p>
              <a:p>
                <a:pPr marL="0" indent="0" algn="just">
                  <a:buNone/>
                </a:pPr>
                <a:r>
                  <a:rPr lang="ro-RO" sz="5600" b="1" i="1" u="sng" dirty="0">
                    <a:solidFill>
                      <a:srgbClr val="FF0000"/>
                    </a:solidFill>
                    <a:latin typeface="Palatino Linotype" panose="02040502050505030304" pitchFamily="18" charset="0"/>
                  </a:rPr>
                  <a:t>Coeficientul de clusterizare</a:t>
                </a:r>
                <a:r>
                  <a:rPr lang="ro-RO" sz="5600" i="1" dirty="0">
                    <a:solidFill>
                      <a:srgbClr val="002060"/>
                    </a:solidFill>
                    <a:latin typeface="Palatino Linotype" panose="02040502050505030304" pitchFamily="18" charset="0"/>
                  </a:rPr>
                  <a:t>– arată numărul de conexiuni posibile de realizat a unui vâr</a:t>
                </a:r>
                <a:r>
                  <a:rPr lang="en-US" sz="5600" i="1" dirty="0">
                    <a:solidFill>
                      <a:srgbClr val="002060"/>
                    </a:solidFill>
                    <a:latin typeface="Palatino Linotype" panose="02040502050505030304" pitchFamily="18" charset="0"/>
                  </a:rPr>
                  <a:t>f</a:t>
                </a:r>
                <a:r>
                  <a:rPr lang="ro-RO" sz="5600" i="1" dirty="0">
                    <a:solidFill>
                      <a:srgbClr val="002060"/>
                    </a:solidFill>
                    <a:latin typeface="Palatino Linotype" panose="02040502050505030304" pitchFamily="18" charset="0"/>
                  </a:rPr>
                  <a:t> cu vecinii lui și numărul de legături potențiale pe care acesta le creează cu vecinii lui.</a:t>
                </a:r>
              </a:p>
              <a:p>
                <a:pPr marL="0" indent="0" algn="just">
                  <a:buNone/>
                </a:pPr>
                <a14:m>
                  <m:oMathPara xmlns:m="http://schemas.openxmlformats.org/officeDocument/2006/math">
                    <m:oMathParaPr>
                      <m:jc m:val="centerGroup"/>
                    </m:oMathParaPr>
                    <m:oMath xmlns:m="http://schemas.openxmlformats.org/officeDocument/2006/math">
                      <m:r>
                        <a:rPr lang="ro-RO" sz="56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𝐶𝐶</m:t>
                      </m:r>
                      <m:r>
                        <a:rPr lang="ro-RO" sz="56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ro-RO" sz="56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ro-RO" sz="56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ro-RO" sz="56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𝑁</m:t>
                          </m:r>
                        </m:den>
                      </m:f>
                      <m:r>
                        <a:rPr lang="ro-RO" sz="5600" b="0" i="1" smtClean="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rPr>
                        <m:t>∗</m:t>
                      </m:r>
                      <m:nary>
                        <m:naryPr>
                          <m:chr m:val="∑"/>
                          <m:ctrlPr>
                            <a:rPr lang="ro-RO" sz="5600" b="0" i="1" smtClean="0">
                              <a:solidFill>
                                <a:schemeClr val="accent1"/>
                              </a:solidFill>
                              <a:effectLst/>
                              <a:latin typeface="Cambria Math" panose="02040503050406030204" pitchFamily="18" charset="0"/>
                              <a:cs typeface="Times New Roman" panose="02020603050405020304" pitchFamily="18" charset="0"/>
                            </a:rPr>
                          </m:ctrlPr>
                        </m:naryPr>
                        <m:sub>
                          <m:r>
                            <m:rPr>
                              <m:brk m:alnAt="23"/>
                            </m:rPr>
                            <a:rPr lang="ro-RO" sz="5600" b="0" i="1" smtClean="0">
                              <a:solidFill>
                                <a:schemeClr val="accent1"/>
                              </a:solidFill>
                              <a:effectLst/>
                              <a:latin typeface="Cambria Math" panose="02040503050406030204" pitchFamily="18" charset="0"/>
                              <a:cs typeface="Times New Roman" panose="02020603050405020304" pitchFamily="18" charset="0"/>
                            </a:rPr>
                            <m:t>𝑖</m:t>
                          </m:r>
                          <m:r>
                            <a:rPr lang="ro-RO" sz="5600" b="0" i="1" smtClean="0">
                              <a:solidFill>
                                <a:schemeClr val="accent1"/>
                              </a:solidFill>
                              <a:effectLst/>
                              <a:latin typeface="Cambria Math" panose="02040503050406030204" pitchFamily="18" charset="0"/>
                              <a:cs typeface="Times New Roman" panose="02020603050405020304" pitchFamily="18" charset="0"/>
                            </a:rPr>
                            <m:t>=1</m:t>
                          </m:r>
                        </m:sub>
                        <m:sup>
                          <m:r>
                            <a:rPr lang="ro-RO" sz="5600" b="0" i="1" smtClean="0">
                              <a:solidFill>
                                <a:schemeClr val="accent1"/>
                              </a:solidFill>
                              <a:effectLst/>
                              <a:latin typeface="Cambria Math" panose="02040503050406030204" pitchFamily="18" charset="0"/>
                              <a:cs typeface="Times New Roman" panose="02020603050405020304" pitchFamily="18" charset="0"/>
                            </a:rPr>
                            <m:t>𝑁</m:t>
                          </m:r>
                        </m:sup>
                        <m:e>
                          <m:f>
                            <m:fPr>
                              <m:ctrlPr>
                                <a:rPr lang="ro-RO" sz="5600" b="0" i="1" smtClean="0">
                                  <a:solidFill>
                                    <a:schemeClr val="accent1"/>
                                  </a:solidFill>
                                  <a:effectLst/>
                                  <a:latin typeface="Cambria Math" panose="02040503050406030204" pitchFamily="18" charset="0"/>
                                  <a:cs typeface="Times New Roman" panose="02020603050405020304" pitchFamily="18" charset="0"/>
                                </a:rPr>
                              </m:ctrlPr>
                            </m:fPr>
                            <m:num>
                              <m:sSub>
                                <m:sSubPr>
                                  <m:ctrlPr>
                                    <a:rPr lang="ro-RO" sz="5600" b="0" i="1" smtClean="0">
                                      <a:solidFill>
                                        <a:schemeClr val="accent1"/>
                                      </a:solidFill>
                                      <a:effectLst/>
                                      <a:latin typeface="Cambria Math" panose="02040503050406030204" pitchFamily="18" charset="0"/>
                                      <a:cs typeface="Times New Roman" panose="02020603050405020304" pitchFamily="18" charset="0"/>
                                    </a:rPr>
                                  </m:ctrlPr>
                                </m:sSubPr>
                                <m:e>
                                  <m:r>
                                    <a:rPr lang="ro-RO" sz="5600" b="0" i="1" smtClean="0">
                                      <a:solidFill>
                                        <a:schemeClr val="accent1"/>
                                      </a:solidFill>
                                      <a:effectLst/>
                                      <a:latin typeface="Cambria Math" panose="02040503050406030204" pitchFamily="18" charset="0"/>
                                      <a:cs typeface="Times New Roman" panose="02020603050405020304" pitchFamily="18" charset="0"/>
                                    </a:rPr>
                                    <m:t>𝐸</m:t>
                                  </m:r>
                                </m:e>
                                <m:sub>
                                  <m:r>
                                    <a:rPr lang="ro-RO" sz="5600" b="0" i="1" smtClean="0">
                                      <a:solidFill>
                                        <a:schemeClr val="accent1"/>
                                      </a:solidFill>
                                      <a:effectLst/>
                                      <a:latin typeface="Cambria Math" panose="02040503050406030204" pitchFamily="18" charset="0"/>
                                      <a:cs typeface="Times New Roman" panose="02020603050405020304" pitchFamily="18" charset="0"/>
                                    </a:rPr>
                                    <m:t>𝑖</m:t>
                                  </m:r>
                                </m:sub>
                              </m:sSub>
                            </m:num>
                            <m:den>
                              <m:sSub>
                                <m:sSubPr>
                                  <m:ctrlPr>
                                    <a:rPr lang="ro-RO" sz="5600" b="0" i="1" smtClean="0">
                                      <a:solidFill>
                                        <a:schemeClr val="accent1"/>
                                      </a:solidFill>
                                      <a:effectLst/>
                                      <a:latin typeface="Cambria Math" panose="02040503050406030204" pitchFamily="18" charset="0"/>
                                      <a:cs typeface="Times New Roman" panose="02020603050405020304" pitchFamily="18" charset="0"/>
                                    </a:rPr>
                                  </m:ctrlPr>
                                </m:sSubPr>
                                <m:e>
                                  <m:r>
                                    <a:rPr lang="ro-RO" sz="5600" b="0" i="1" smtClean="0">
                                      <a:solidFill>
                                        <a:schemeClr val="accent1"/>
                                      </a:solidFill>
                                      <a:effectLst/>
                                      <a:latin typeface="Cambria Math" panose="02040503050406030204" pitchFamily="18" charset="0"/>
                                      <a:cs typeface="Times New Roman" panose="02020603050405020304" pitchFamily="18" charset="0"/>
                                    </a:rPr>
                                    <m:t>𝑘</m:t>
                                  </m:r>
                                </m:e>
                                <m:sub>
                                  <m:r>
                                    <a:rPr lang="ro-RO" sz="5600" b="0" i="1" smtClean="0">
                                      <a:solidFill>
                                        <a:schemeClr val="accent1"/>
                                      </a:solidFill>
                                      <a:effectLst/>
                                      <a:latin typeface="Cambria Math" panose="02040503050406030204" pitchFamily="18" charset="0"/>
                                      <a:cs typeface="Times New Roman" panose="02020603050405020304" pitchFamily="18" charset="0"/>
                                    </a:rPr>
                                    <m:t>𝑖</m:t>
                                  </m:r>
                                </m:sub>
                              </m:sSub>
                              <m:r>
                                <a:rPr lang="ro-RO" sz="5600" b="0" i="1" smtClean="0">
                                  <a:solidFill>
                                    <a:schemeClr val="accent1"/>
                                  </a:solidFill>
                                  <a:effectLst/>
                                  <a:latin typeface="Cambria Math" panose="02040503050406030204" pitchFamily="18" charset="0"/>
                                  <a:cs typeface="Times New Roman" panose="02020603050405020304" pitchFamily="18" charset="0"/>
                                </a:rPr>
                                <m:t>(</m:t>
                              </m:r>
                              <m:sSub>
                                <m:sSubPr>
                                  <m:ctrlPr>
                                    <a:rPr lang="ro-RO" sz="5600" b="0" i="1" smtClean="0">
                                      <a:solidFill>
                                        <a:schemeClr val="accent1"/>
                                      </a:solidFill>
                                      <a:effectLst/>
                                      <a:latin typeface="Cambria Math" panose="02040503050406030204" pitchFamily="18" charset="0"/>
                                      <a:cs typeface="Times New Roman" panose="02020603050405020304" pitchFamily="18" charset="0"/>
                                    </a:rPr>
                                  </m:ctrlPr>
                                </m:sSubPr>
                                <m:e>
                                  <m:r>
                                    <a:rPr lang="ro-RO" sz="5600" b="0" i="1" smtClean="0">
                                      <a:solidFill>
                                        <a:schemeClr val="accent1"/>
                                      </a:solidFill>
                                      <a:effectLst/>
                                      <a:latin typeface="Cambria Math" panose="02040503050406030204" pitchFamily="18" charset="0"/>
                                      <a:cs typeface="Times New Roman" panose="02020603050405020304" pitchFamily="18" charset="0"/>
                                    </a:rPr>
                                    <m:t>𝑘</m:t>
                                  </m:r>
                                </m:e>
                                <m:sub>
                                  <m:r>
                                    <a:rPr lang="ro-RO" sz="5600" b="0" i="1" smtClean="0">
                                      <a:solidFill>
                                        <a:schemeClr val="accent1"/>
                                      </a:solidFill>
                                      <a:effectLst/>
                                      <a:latin typeface="Cambria Math" panose="02040503050406030204" pitchFamily="18" charset="0"/>
                                      <a:cs typeface="Times New Roman" panose="02020603050405020304" pitchFamily="18" charset="0"/>
                                    </a:rPr>
                                    <m:t>𝑖</m:t>
                                  </m:r>
                                </m:sub>
                              </m:sSub>
                              <m:r>
                                <a:rPr lang="ro-RO" sz="5600" b="0" i="1" smtClean="0">
                                  <a:solidFill>
                                    <a:schemeClr val="accent1"/>
                                  </a:solidFill>
                                  <a:effectLst/>
                                  <a:latin typeface="Cambria Math" panose="02040503050406030204" pitchFamily="18" charset="0"/>
                                  <a:cs typeface="Times New Roman" panose="02020603050405020304" pitchFamily="18" charset="0"/>
                                </a:rPr>
                                <m:t>−1)</m:t>
                              </m:r>
                            </m:den>
                          </m:f>
                        </m:e>
                      </m:nary>
                    </m:oMath>
                  </m:oMathPara>
                </a14:m>
                <a:endParaRPr lang="ro-RO" sz="5600" b="0" i="0" dirty="0">
                  <a:solidFill>
                    <a:schemeClr val="accent1"/>
                  </a:solidFill>
                  <a:effectLst/>
                  <a:latin typeface="Cambria Math" panose="02040503050406030204" pitchFamily="18" charset="0"/>
                  <a:ea typeface="Arial" panose="020B0604020202020204" pitchFamily="34" charset="0"/>
                  <a:cs typeface="Times New Roman" panose="02020603050405020304" pitchFamily="18" charset="0"/>
                </a:endParaRPr>
              </a:p>
              <a:p>
                <a:pPr marL="0" indent="0" algn="just">
                  <a:buNone/>
                </a:pPr>
                <a:r>
                  <a:rPr lang="ro-RO" sz="5600" i="1" dirty="0">
                    <a:solidFill>
                      <a:srgbClr val="002060"/>
                    </a:solidFill>
                    <a:latin typeface="Palatino Linotype" panose="02040502050505030304" pitchFamily="18" charset="0"/>
                  </a:rPr>
                  <a:t>Unde:</a:t>
                </a:r>
              </a:p>
              <a:p>
                <a:pPr marL="0" indent="0" algn="just">
                  <a:buNone/>
                </a:pPr>
                <a14:m>
                  <m:oMath xmlns:m="http://schemas.openxmlformats.org/officeDocument/2006/math">
                    <m:sSub>
                      <m:sSubPr>
                        <m:ctrlPr>
                          <a:rPr lang="ro-RO" sz="5600" i="1">
                            <a:solidFill>
                              <a:srgbClr val="002060"/>
                            </a:solidFill>
                            <a:latin typeface="Cambria Math" panose="02040503050406030204" pitchFamily="18" charset="0"/>
                          </a:rPr>
                        </m:ctrlPr>
                      </m:sSubPr>
                      <m:e>
                        <m:r>
                          <a:rPr lang="ro-RO" sz="5600" i="1">
                            <a:solidFill>
                              <a:srgbClr val="002060"/>
                            </a:solidFill>
                            <a:latin typeface="Cambria Math" panose="02040503050406030204" pitchFamily="18" charset="0"/>
                          </a:rPr>
                          <m:t>𝑘</m:t>
                        </m:r>
                      </m:e>
                      <m:sub>
                        <m:r>
                          <a:rPr lang="ro-RO" sz="5600" i="1">
                            <a:solidFill>
                              <a:srgbClr val="002060"/>
                            </a:solidFill>
                            <a:latin typeface="Cambria Math" panose="02040503050406030204" pitchFamily="18" charset="0"/>
                          </a:rPr>
                          <m:t>𝑖</m:t>
                        </m:r>
                      </m:sub>
                    </m:sSub>
                  </m:oMath>
                </a14:m>
                <a:r>
                  <a:rPr lang="ro-RO" sz="5600" i="1" dirty="0">
                    <a:solidFill>
                      <a:srgbClr val="002060"/>
                    </a:solidFill>
                    <a:latin typeface="Palatino Linotype" panose="02040502050505030304" pitchFamily="18" charset="0"/>
                  </a:rPr>
                  <a:t> - reprezintă vecinii nodurilor.</a:t>
                </a:r>
              </a:p>
              <a:p>
                <a:pPr marL="0" indent="0" algn="just">
                  <a:buNone/>
                </a:pPr>
                <a14:m>
                  <m:oMath xmlns:m="http://schemas.openxmlformats.org/officeDocument/2006/math">
                    <m:sSub>
                      <m:sSubPr>
                        <m:ctrlPr>
                          <a:rPr lang="ro-RO" sz="5600" i="1">
                            <a:solidFill>
                              <a:srgbClr val="002060"/>
                            </a:solidFill>
                            <a:latin typeface="Cambria Math" panose="02040503050406030204" pitchFamily="18" charset="0"/>
                          </a:rPr>
                        </m:ctrlPr>
                      </m:sSubPr>
                      <m:e>
                        <m:r>
                          <a:rPr lang="ro-RO" sz="5600" i="1">
                            <a:solidFill>
                              <a:srgbClr val="002060"/>
                            </a:solidFill>
                            <a:latin typeface="Cambria Math" panose="02040503050406030204" pitchFamily="18" charset="0"/>
                          </a:rPr>
                          <m:t>𝐸</m:t>
                        </m:r>
                      </m:e>
                      <m:sub>
                        <m:r>
                          <a:rPr lang="ro-RO" sz="5600" i="1">
                            <a:solidFill>
                              <a:srgbClr val="002060"/>
                            </a:solidFill>
                            <a:latin typeface="Cambria Math" panose="02040503050406030204" pitchFamily="18" charset="0"/>
                          </a:rPr>
                          <m:t>𝑖</m:t>
                        </m:r>
                      </m:sub>
                    </m:sSub>
                  </m:oMath>
                </a14:m>
                <a:r>
                  <a:rPr lang="ro-RO" sz="5600" i="1" dirty="0">
                    <a:solidFill>
                      <a:srgbClr val="002060"/>
                    </a:solidFill>
                    <a:latin typeface="Palatino Linotype" panose="02040502050505030304" pitchFamily="18" charset="0"/>
                  </a:rPr>
                  <a:t> - reprezintă numărul de legături existente între vecini.</a:t>
                </a:r>
              </a:p>
              <a:p>
                <a:pPr marL="0" indent="0" algn="just">
                  <a:buNone/>
                </a:pPr>
                <a:r>
                  <a:rPr lang="ro-RO" sz="5600" b="1" i="1" u="sng" dirty="0">
                    <a:solidFill>
                      <a:srgbClr val="FF0000"/>
                    </a:solidFill>
                    <a:latin typeface="Palatino Linotype" panose="02040502050505030304" pitchFamily="18" charset="0"/>
                  </a:rPr>
                  <a:t>Mărimea componentei gigant</a:t>
                </a:r>
                <a:r>
                  <a:rPr lang="ro-RO" sz="5600" i="1" dirty="0">
                    <a:solidFill>
                      <a:srgbClr val="002060"/>
                    </a:solidFill>
                    <a:latin typeface="Palatino Linotype" panose="02040502050505030304" pitchFamily="18" charset="0"/>
                  </a:rPr>
                  <a:t>– ilustrează componenta cu vârfurile distribuite în cadrul unei mulțimi finite, în cadrul căreia se poate atinge fiecare vârf al clusterului în parte.</a:t>
                </a:r>
              </a:p>
              <a:p>
                <a:pPr marL="0" indent="0" algn="just">
                  <a:buNone/>
                </a:pPr>
                <a:r>
                  <a:rPr lang="ro-RO" sz="5600" b="1" i="1" u="sng" dirty="0">
                    <a:solidFill>
                      <a:srgbClr val="FF0000"/>
                    </a:solidFill>
                    <a:latin typeface="Palatino Linotype" panose="02040502050505030304" pitchFamily="18" charset="0"/>
                  </a:rPr>
                  <a:t>Criticalitatea</a:t>
                </a:r>
                <a:r>
                  <a:rPr lang="ro-RO" sz="5600" i="1" dirty="0">
                    <a:solidFill>
                      <a:srgbClr val="002060"/>
                    </a:solidFill>
                    <a:latin typeface="Palatino Linotype" panose="02040502050505030304" pitchFamily="18" charset="0"/>
                  </a:rPr>
                  <a:t> - reprezintă momentul critic de la care componentele gigant încep să se formeze. La momentul depășirii pragului se formează un cluster conectat complet, iar până la acel moment, rețeaua complexă este ilustrată sub forma unui subgraf deconectat.</a:t>
                </a:r>
              </a:p>
              <a:p>
                <a:pPr marL="0" indent="0" algn="just">
                  <a:buNone/>
                </a:pPr>
                <a:endParaRPr lang="ro-RO" i="1" dirty="0">
                  <a:solidFill>
                    <a:srgbClr val="002060"/>
                  </a:solidFill>
                  <a:latin typeface="Palatino Linotype" panose="02040502050505030304" pitchFamily="18" charset="0"/>
                </a:endParaRPr>
              </a:p>
            </p:txBody>
          </p:sp>
        </mc:Choice>
        <mc:Fallback xmlns="">
          <p:sp>
            <p:nvSpPr>
              <p:cNvPr id="3" name="Content Placeholder 2">
                <a:extLst>
                  <a:ext uri="{FF2B5EF4-FFF2-40B4-BE49-F238E27FC236}">
                    <a16:creationId xmlns:a16="http://schemas.microsoft.com/office/drawing/2014/main" id="{436E5CE1-4130-4A08-B691-D65C87E08BA2}"/>
                  </a:ext>
                </a:extLst>
              </p:cNvPr>
              <p:cNvSpPr>
                <a:spLocks noGrp="1" noRot="1" noChangeAspect="1" noMove="1" noResize="1" noEditPoints="1" noAdjustHandles="1" noChangeArrowheads="1" noChangeShapeType="1" noTextEdit="1"/>
              </p:cNvSpPr>
              <p:nvPr>
                <p:ph idx="1"/>
              </p:nvPr>
            </p:nvSpPr>
            <p:spPr>
              <a:xfrm>
                <a:off x="4579657" y="1245553"/>
                <a:ext cx="7012255" cy="3939006"/>
              </a:xfrm>
              <a:blipFill>
                <a:blip r:embed="rId2"/>
                <a:stretch>
                  <a:fillRect l="-261" r="-174"/>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6" name="Picture 2" descr="Bookish | Funny emoji, Smiley, Emoticons emojis">
            <a:extLst>
              <a:ext uri="{FF2B5EF4-FFF2-40B4-BE49-F238E27FC236}">
                <a16:creationId xmlns:a16="http://schemas.microsoft.com/office/drawing/2014/main" id="{983D1C3B-9BED-46B4-9092-2B2B6A87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629" y="0"/>
            <a:ext cx="1168312" cy="116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58045"/>
      </p:ext>
    </p:extLst>
  </p:cSld>
  <p:clrMapOvr>
    <a:masterClrMapping/>
  </p:clrMapOvr>
</p:sld>
</file>

<file path=ppt/theme/theme1.xml><?xml version="1.0" encoding="utf-8"?>
<a:theme xmlns:a="http://schemas.openxmlformats.org/drawingml/2006/main" name="Atla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Atlas</Template>
  <TotalTime>8138</TotalTime>
  <Words>1051</Words>
  <Application>Microsoft Office PowerPoint</Application>
  <PresentationFormat>Ecran lat</PresentationFormat>
  <Paragraphs>214</Paragraphs>
  <Slides>14</Slides>
  <Notes>0</Notes>
  <HiddenSlides>0</HiddenSlides>
  <MMClips>0</MMClips>
  <ScaleCrop>false</ScaleCrop>
  <HeadingPairs>
    <vt:vector size="8" baseType="variant">
      <vt:variant>
        <vt:lpstr>Fonturi utilizate</vt:lpstr>
      </vt:variant>
      <vt:variant>
        <vt:i4>7</vt:i4>
      </vt:variant>
      <vt:variant>
        <vt:lpstr>Temă</vt:lpstr>
      </vt:variant>
      <vt:variant>
        <vt:i4>1</vt:i4>
      </vt:variant>
      <vt:variant>
        <vt:lpstr>Servere OLE încorporate</vt:lpstr>
      </vt:variant>
      <vt:variant>
        <vt:i4>1</vt:i4>
      </vt:variant>
      <vt:variant>
        <vt:lpstr>Titluri diapozitive</vt:lpstr>
      </vt:variant>
      <vt:variant>
        <vt:i4>14</vt:i4>
      </vt:variant>
    </vt:vector>
  </HeadingPairs>
  <TitlesOfParts>
    <vt:vector size="23" baseType="lpstr">
      <vt:lpstr>Arial</vt:lpstr>
      <vt:lpstr>Calibri Light</vt:lpstr>
      <vt:lpstr>Cambria Math</vt:lpstr>
      <vt:lpstr>Palatino Linotype</vt:lpstr>
      <vt:lpstr>Rockwell</vt:lpstr>
      <vt:lpstr>Tahoma</vt:lpstr>
      <vt:lpstr>Wingdings</vt:lpstr>
      <vt:lpstr>Atlas</vt:lpstr>
      <vt:lpstr>Visio</vt:lpstr>
      <vt:lpstr>Bazele Ciberneticii Economice</vt:lpstr>
      <vt:lpstr>Analiza rețelelor complexe</vt:lpstr>
      <vt:lpstr>Analiza rețelelor complexe</vt:lpstr>
      <vt:lpstr>Proprietățile rețelelor complexe</vt:lpstr>
      <vt:lpstr>Proprietățile rețelelor complexe</vt:lpstr>
      <vt:lpstr>Proprietățile rețelelor complexe</vt:lpstr>
      <vt:lpstr>Proprietățile rețelelor complexe</vt:lpstr>
      <vt:lpstr>Proprietățile rețelelor complexe</vt:lpstr>
      <vt:lpstr>Proprietățile rețelelor complexe</vt:lpstr>
      <vt:lpstr>Rețele complexe în Gephi</vt:lpstr>
      <vt:lpstr>Rețele complexe în Gephi</vt:lpstr>
      <vt:lpstr>Prezentare PowerPoint</vt:lpstr>
      <vt:lpstr>Prezentare PowerPoint</vt:lpstr>
      <vt:lpstr>Rețele complexe în Gephi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Bazele Ciberneticii Economice</dc:title>
  <dc:creator>Ionut Nica</dc:creator>
  <cp:lastModifiedBy>Marghescu Mihai Bogdan</cp:lastModifiedBy>
  <cp:revision>37</cp:revision>
  <dcterms:created xsi:type="dcterms:W3CDTF">2021-02-19T21:48:07Z</dcterms:created>
  <dcterms:modified xsi:type="dcterms:W3CDTF">2021-06-29T06:48:54Z</dcterms:modified>
</cp:coreProperties>
</file>