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Lst>
  <p:notesMasterIdLst>
    <p:notesMasterId r:id="rId21"/>
  </p:notesMasterIdLst>
  <p:sldIdLst>
    <p:sldId id="256" r:id="rId2"/>
    <p:sldId id="258" r:id="rId3"/>
    <p:sldId id="348" r:id="rId4"/>
    <p:sldId id="352" r:id="rId5"/>
    <p:sldId id="353" r:id="rId6"/>
    <p:sldId id="354" r:id="rId7"/>
    <p:sldId id="355" r:id="rId8"/>
    <p:sldId id="356" r:id="rId9"/>
    <p:sldId id="357" r:id="rId10"/>
    <p:sldId id="358" r:id="rId11"/>
    <p:sldId id="364" r:id="rId12"/>
    <p:sldId id="365" r:id="rId13"/>
    <p:sldId id="351" r:id="rId14"/>
    <p:sldId id="284" r:id="rId15"/>
    <p:sldId id="359" r:id="rId16"/>
    <p:sldId id="360" r:id="rId17"/>
    <p:sldId id="362" r:id="rId18"/>
    <p:sldId id="363" r:id="rId19"/>
    <p:sldId id="361"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3" d="100"/>
          <a:sy n="113" d="100"/>
        </p:scale>
        <p:origin x="47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34EC8A9-0D51-44C0-A89F-CE0F327567A5}" type="datetimeFigureOut">
              <a:rPr lang="en-US" smtClean="0"/>
              <a:t>6/29/2021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F673956-5131-4525-8FAD-D3803A75CDDA}" type="slidenum">
              <a:rPr lang="en-US" smtClean="0"/>
              <a:t>‹#›</a:t>
            </a:fld>
            <a:endParaRPr lang="en-US"/>
          </a:p>
        </p:txBody>
      </p:sp>
    </p:spTree>
    <p:extLst>
      <p:ext uri="{BB962C8B-B14F-4D97-AF65-F5344CB8AC3E}">
        <p14:creationId xmlns:p14="http://schemas.microsoft.com/office/powerpoint/2010/main" val="41645820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F673956-5131-4525-8FAD-D3803A75CDDA}" type="slidenum">
              <a:rPr lang="en-US" smtClean="0"/>
              <a:t>19</a:t>
            </a:fld>
            <a:endParaRPr lang="en-US"/>
          </a:p>
        </p:txBody>
      </p:sp>
    </p:spTree>
    <p:extLst>
      <p:ext uri="{BB962C8B-B14F-4D97-AF65-F5344CB8AC3E}">
        <p14:creationId xmlns:p14="http://schemas.microsoft.com/office/powerpoint/2010/main" val="42424922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en-US"/>
              <a:t>Click to edit Master title style</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64CDD1A6-BCF8-40F1-ACA8-EFC6A0D2A803}" type="datetimeFigureOut">
              <a:rPr lang="en-US" smtClean="0"/>
              <a:t>6/29/2021</a:t>
            </a:fld>
            <a:endParaRPr lang="en-US"/>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a:p>
        </p:txBody>
      </p:sp>
      <p:sp>
        <p:nvSpPr>
          <p:cNvPr id="6" name="Slide Number Placeholder 5"/>
          <p:cNvSpPr>
            <a:spLocks noGrp="1"/>
          </p:cNvSpPr>
          <p:nvPr>
            <p:ph type="sldNum" sz="quarter" idx="12"/>
          </p:nvPr>
        </p:nvSpPr>
        <p:spPr>
          <a:xfrm>
            <a:off x="10469880" y="320040"/>
            <a:ext cx="914400" cy="320040"/>
          </a:xfrm>
        </p:spPr>
        <p:txBody>
          <a:bodyPr/>
          <a:lstStyle/>
          <a:p>
            <a:fld id="{9E78C137-E82A-4837-BD51-9DC125338E19}" type="slidenum">
              <a:rPr lang="en-US" smtClean="0"/>
              <a:t>‹#›</a:t>
            </a:fld>
            <a:endParaRPr lang="en-US"/>
          </a:p>
        </p:txBody>
      </p:sp>
    </p:spTree>
    <p:extLst>
      <p:ext uri="{BB962C8B-B14F-4D97-AF65-F5344CB8AC3E}">
        <p14:creationId xmlns:p14="http://schemas.microsoft.com/office/powerpoint/2010/main" val="20889602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4CDD1A6-BCF8-40F1-ACA8-EFC6A0D2A803}" type="datetimeFigureOut">
              <a:rPr lang="en-US" smtClean="0"/>
              <a:t>6/29/2021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78C137-E82A-4837-BD51-9DC125338E19}" type="slidenum">
              <a:rPr lang="en-US" smtClean="0"/>
              <a:t>‹#›</a:t>
            </a:fld>
            <a:endParaRPr lang="en-US"/>
          </a:p>
        </p:txBody>
      </p:sp>
    </p:spTree>
    <p:extLst>
      <p:ext uri="{BB962C8B-B14F-4D97-AF65-F5344CB8AC3E}">
        <p14:creationId xmlns:p14="http://schemas.microsoft.com/office/powerpoint/2010/main" val="2185302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04672" y="320040"/>
            <a:ext cx="3657600" cy="320040"/>
          </a:xfrm>
        </p:spPr>
        <p:txBody>
          <a:bodyPr/>
          <a:lstStyle/>
          <a:p>
            <a:fld id="{64CDD1A6-BCF8-40F1-ACA8-EFC6A0D2A803}" type="datetimeFigureOut">
              <a:rPr lang="en-US" smtClean="0"/>
              <a:t>6/29/2021</a:t>
            </a:fld>
            <a:endParaRPr lang="en-US"/>
          </a:p>
        </p:txBody>
      </p:sp>
      <p:sp>
        <p:nvSpPr>
          <p:cNvPr id="5" name="Footer Placeholder 4"/>
          <p:cNvSpPr>
            <a:spLocks noGrp="1"/>
          </p:cNvSpPr>
          <p:nvPr>
            <p:ph type="ftr" sz="quarter" idx="11"/>
          </p:nvPr>
        </p:nvSpPr>
        <p:spPr>
          <a:xfrm>
            <a:off x="804672" y="6227064"/>
            <a:ext cx="10588752" cy="320040"/>
          </a:xfrm>
        </p:spPr>
        <p:txBody>
          <a:bodyPr/>
          <a:lstStyle/>
          <a:p>
            <a:endParaRPr lang="en-US"/>
          </a:p>
        </p:txBody>
      </p:sp>
      <p:sp>
        <p:nvSpPr>
          <p:cNvPr id="6" name="Slide Number Placeholder 5"/>
          <p:cNvSpPr>
            <a:spLocks noGrp="1"/>
          </p:cNvSpPr>
          <p:nvPr>
            <p:ph type="sldNum" sz="quarter" idx="12"/>
          </p:nvPr>
        </p:nvSpPr>
        <p:spPr>
          <a:xfrm>
            <a:off x="10469880" y="320040"/>
            <a:ext cx="914400" cy="320040"/>
          </a:xfrm>
        </p:spPr>
        <p:txBody>
          <a:bodyPr/>
          <a:lstStyle/>
          <a:p>
            <a:fld id="{9E78C137-E82A-4837-BD51-9DC125338E19}" type="slidenum">
              <a:rPr lang="en-US" smtClean="0"/>
              <a:t>‹#›</a:t>
            </a:fld>
            <a:endParaRPr lang="en-US"/>
          </a:p>
        </p:txBody>
      </p:sp>
    </p:spTree>
    <p:extLst>
      <p:ext uri="{BB962C8B-B14F-4D97-AF65-F5344CB8AC3E}">
        <p14:creationId xmlns:p14="http://schemas.microsoft.com/office/powerpoint/2010/main" val="25976161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4CDD1A6-BCF8-40F1-ACA8-EFC6A0D2A803}" type="datetimeFigureOut">
              <a:rPr lang="en-US" smtClean="0"/>
              <a:t>6/29/2021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78C137-E82A-4837-BD51-9DC125338E19}" type="slidenum">
              <a:rPr lang="en-US" smtClean="0"/>
              <a:t>‹#›</a:t>
            </a:fld>
            <a:endParaRPr lang="en-US"/>
          </a:p>
        </p:txBody>
      </p:sp>
    </p:spTree>
    <p:extLst>
      <p:ext uri="{BB962C8B-B14F-4D97-AF65-F5344CB8AC3E}">
        <p14:creationId xmlns:p14="http://schemas.microsoft.com/office/powerpoint/2010/main" val="21722246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04672" y="320040"/>
            <a:ext cx="3657600" cy="320040"/>
          </a:xfrm>
        </p:spPr>
        <p:txBody>
          <a:bodyPr/>
          <a:lstStyle/>
          <a:p>
            <a:fld id="{64CDD1A6-BCF8-40F1-ACA8-EFC6A0D2A803}" type="datetimeFigureOut">
              <a:rPr lang="en-US" smtClean="0"/>
              <a:t>6/29/2021</a:t>
            </a:fld>
            <a:endParaRPr lang="en-US"/>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a:p>
        </p:txBody>
      </p:sp>
      <p:sp>
        <p:nvSpPr>
          <p:cNvPr id="6" name="Slide Number Placeholder 5"/>
          <p:cNvSpPr>
            <a:spLocks noGrp="1"/>
          </p:cNvSpPr>
          <p:nvPr>
            <p:ph type="sldNum" sz="quarter" idx="12"/>
          </p:nvPr>
        </p:nvSpPr>
        <p:spPr>
          <a:xfrm>
            <a:off x="10469880" y="320040"/>
            <a:ext cx="914400" cy="320040"/>
          </a:xfrm>
        </p:spPr>
        <p:txBody>
          <a:bodyPr/>
          <a:lstStyle/>
          <a:p>
            <a:fld id="{9E78C137-E82A-4837-BD51-9DC125338E19}" type="slidenum">
              <a:rPr lang="en-US" smtClean="0"/>
              <a:t>‹#›</a:t>
            </a:fld>
            <a:endParaRPr lang="en-US"/>
          </a:p>
        </p:txBody>
      </p:sp>
    </p:spTree>
    <p:extLst>
      <p:ext uri="{BB962C8B-B14F-4D97-AF65-F5344CB8AC3E}">
        <p14:creationId xmlns:p14="http://schemas.microsoft.com/office/powerpoint/2010/main" val="18430693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804672" y="320040"/>
            <a:ext cx="3657600" cy="320040"/>
          </a:xfrm>
        </p:spPr>
        <p:txBody>
          <a:bodyPr/>
          <a:lstStyle/>
          <a:p>
            <a:fld id="{64CDD1A6-BCF8-40F1-ACA8-EFC6A0D2A803}" type="datetimeFigureOut">
              <a:rPr lang="en-US" smtClean="0"/>
              <a:t>6/29/2021</a:t>
            </a:fld>
            <a:endParaRPr lang="en-US"/>
          </a:p>
        </p:txBody>
      </p:sp>
      <p:sp>
        <p:nvSpPr>
          <p:cNvPr id="6" name="Footer Placeholder 5"/>
          <p:cNvSpPr>
            <a:spLocks noGrp="1"/>
          </p:cNvSpPr>
          <p:nvPr>
            <p:ph type="ftr" sz="quarter" idx="11"/>
          </p:nvPr>
        </p:nvSpPr>
        <p:spPr>
          <a:xfrm>
            <a:off x="804672" y="6227064"/>
            <a:ext cx="10588752" cy="320040"/>
          </a:xfrm>
        </p:spPr>
        <p:txBody>
          <a:bodyPr/>
          <a:lstStyle/>
          <a:p>
            <a:endParaRPr lang="en-US"/>
          </a:p>
        </p:txBody>
      </p:sp>
      <p:sp>
        <p:nvSpPr>
          <p:cNvPr id="7" name="Slide Number Placeholder 6"/>
          <p:cNvSpPr>
            <a:spLocks noGrp="1"/>
          </p:cNvSpPr>
          <p:nvPr>
            <p:ph type="sldNum" sz="quarter" idx="12"/>
          </p:nvPr>
        </p:nvSpPr>
        <p:spPr>
          <a:xfrm>
            <a:off x="10469880" y="320040"/>
            <a:ext cx="914400" cy="320040"/>
          </a:xfrm>
        </p:spPr>
        <p:txBody>
          <a:bodyPr/>
          <a:lstStyle/>
          <a:p>
            <a:fld id="{9E78C137-E82A-4837-BD51-9DC125338E19}" type="slidenum">
              <a:rPr lang="en-US" smtClean="0"/>
              <a:t>‹#›</a:t>
            </a:fld>
            <a:endParaRPr lang="en-US"/>
          </a:p>
        </p:txBody>
      </p:sp>
    </p:spTree>
    <p:extLst>
      <p:ext uri="{BB962C8B-B14F-4D97-AF65-F5344CB8AC3E}">
        <p14:creationId xmlns:p14="http://schemas.microsoft.com/office/powerpoint/2010/main" val="6412583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125305" y="1488985"/>
            <a:ext cx="6264350" cy="16968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118447" y="4351687"/>
            <a:ext cx="6265588" cy="17040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804672" y="320040"/>
            <a:ext cx="3657600" cy="320040"/>
          </a:xfrm>
        </p:spPr>
        <p:txBody>
          <a:bodyPr/>
          <a:lstStyle/>
          <a:p>
            <a:fld id="{64CDD1A6-BCF8-40F1-ACA8-EFC6A0D2A803}" type="datetimeFigureOut">
              <a:rPr lang="en-US" smtClean="0"/>
              <a:t>6/29/2021</a:t>
            </a:fld>
            <a:endParaRPr lang="en-US"/>
          </a:p>
        </p:txBody>
      </p:sp>
      <p:sp>
        <p:nvSpPr>
          <p:cNvPr id="8" name="Footer Placeholder 7"/>
          <p:cNvSpPr>
            <a:spLocks noGrp="1"/>
          </p:cNvSpPr>
          <p:nvPr>
            <p:ph type="ftr" sz="quarter" idx="11"/>
          </p:nvPr>
        </p:nvSpPr>
        <p:spPr>
          <a:xfrm>
            <a:off x="804672" y="6227064"/>
            <a:ext cx="10588752" cy="320040"/>
          </a:xfrm>
        </p:spPr>
        <p:txBody>
          <a:bodyPr/>
          <a:lstStyle/>
          <a:p>
            <a:endParaRPr lang="en-US"/>
          </a:p>
        </p:txBody>
      </p:sp>
      <p:sp>
        <p:nvSpPr>
          <p:cNvPr id="9" name="Slide Number Placeholder 8"/>
          <p:cNvSpPr>
            <a:spLocks noGrp="1"/>
          </p:cNvSpPr>
          <p:nvPr>
            <p:ph type="sldNum" sz="quarter" idx="12"/>
          </p:nvPr>
        </p:nvSpPr>
        <p:spPr>
          <a:xfrm>
            <a:off x="10469880" y="320040"/>
            <a:ext cx="914400" cy="320040"/>
          </a:xfrm>
        </p:spPr>
        <p:txBody>
          <a:bodyPr/>
          <a:lstStyle/>
          <a:p>
            <a:fld id="{9E78C137-E82A-4837-BD51-9DC125338E19}" type="slidenum">
              <a:rPr lang="en-US" smtClean="0"/>
              <a:t>‹#›</a:t>
            </a:fld>
            <a:endParaRPr lang="en-US"/>
          </a:p>
        </p:txBody>
      </p:sp>
    </p:spTree>
    <p:extLst>
      <p:ext uri="{BB962C8B-B14F-4D97-AF65-F5344CB8AC3E}">
        <p14:creationId xmlns:p14="http://schemas.microsoft.com/office/powerpoint/2010/main" val="28706386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4CDD1A6-BCF8-40F1-ACA8-EFC6A0D2A803}" type="datetimeFigureOut">
              <a:rPr lang="en-US" smtClean="0"/>
              <a:t>6/29/2021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E78C137-E82A-4837-BD51-9DC125338E19}" type="slidenum">
              <a:rPr lang="en-US" smtClean="0"/>
              <a:t>‹#›</a:t>
            </a:fld>
            <a:endParaRPr lang="en-US"/>
          </a:p>
        </p:txBody>
      </p:sp>
    </p:spTree>
    <p:extLst>
      <p:ext uri="{BB962C8B-B14F-4D97-AF65-F5344CB8AC3E}">
        <p14:creationId xmlns:p14="http://schemas.microsoft.com/office/powerpoint/2010/main" val="16923171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64CDD1A6-BCF8-40F1-ACA8-EFC6A0D2A803}" type="datetimeFigureOut">
              <a:rPr lang="en-US" smtClean="0"/>
              <a:t>6/29/2021</a:t>
            </a:fld>
            <a:endParaRPr lang="en-US"/>
          </a:p>
        </p:txBody>
      </p:sp>
      <p:sp>
        <p:nvSpPr>
          <p:cNvPr id="3" name="Footer Placeholder 2"/>
          <p:cNvSpPr>
            <a:spLocks noGrp="1"/>
          </p:cNvSpPr>
          <p:nvPr>
            <p:ph type="ftr" sz="quarter" idx="11"/>
          </p:nvPr>
        </p:nvSpPr>
        <p:spPr>
          <a:xfrm>
            <a:off x="804672" y="6227064"/>
            <a:ext cx="10588752" cy="320040"/>
          </a:xfrm>
        </p:spPr>
        <p:txBody>
          <a:bodyPr/>
          <a:lstStyle/>
          <a:p>
            <a:endParaRPr lang="en-US"/>
          </a:p>
        </p:txBody>
      </p:sp>
      <p:sp>
        <p:nvSpPr>
          <p:cNvPr id="4" name="Slide Number Placeholder 3"/>
          <p:cNvSpPr>
            <a:spLocks noGrp="1"/>
          </p:cNvSpPr>
          <p:nvPr>
            <p:ph type="sldNum" sz="quarter" idx="12"/>
          </p:nvPr>
        </p:nvSpPr>
        <p:spPr>
          <a:xfrm>
            <a:off x="10469880" y="320040"/>
            <a:ext cx="914400" cy="320040"/>
          </a:xfrm>
        </p:spPr>
        <p:txBody>
          <a:bodyPr/>
          <a:lstStyle/>
          <a:p>
            <a:fld id="{9E78C137-E82A-4837-BD51-9DC125338E19}" type="slidenum">
              <a:rPr lang="en-US" smtClean="0"/>
              <a:t>‹#›</a:t>
            </a:fld>
            <a:endParaRPr lang="en-US"/>
          </a:p>
        </p:txBody>
      </p:sp>
    </p:spTree>
    <p:extLst>
      <p:ext uri="{BB962C8B-B14F-4D97-AF65-F5344CB8AC3E}">
        <p14:creationId xmlns:p14="http://schemas.microsoft.com/office/powerpoint/2010/main" val="6415276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4CDD1A6-BCF8-40F1-ACA8-EFC6A0D2A803}" type="datetimeFigureOut">
              <a:rPr lang="en-US" smtClean="0"/>
              <a:t>6/29/2021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78C137-E82A-4837-BD51-9DC125338E19}" type="slidenum">
              <a:rPr lang="en-US" smtClean="0"/>
              <a:t>‹#›</a:t>
            </a:fld>
            <a:endParaRPr lang="en-US"/>
          </a:p>
        </p:txBody>
      </p:sp>
    </p:spTree>
    <p:extLst>
      <p:ext uri="{BB962C8B-B14F-4D97-AF65-F5344CB8AC3E}">
        <p14:creationId xmlns:p14="http://schemas.microsoft.com/office/powerpoint/2010/main" val="26492997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04672" y="320040"/>
            <a:ext cx="3657600" cy="320040"/>
          </a:xfrm>
        </p:spPr>
        <p:txBody>
          <a:bodyPr/>
          <a:lstStyle/>
          <a:p>
            <a:fld id="{64CDD1A6-BCF8-40F1-ACA8-EFC6A0D2A803}" type="datetimeFigureOut">
              <a:rPr lang="en-US" smtClean="0"/>
              <a:t>6/29/2021</a:t>
            </a:fld>
            <a:endParaRPr lang="en-US"/>
          </a:p>
        </p:txBody>
      </p:sp>
      <p:sp>
        <p:nvSpPr>
          <p:cNvPr id="6" name="Footer Placeholder 5"/>
          <p:cNvSpPr>
            <a:spLocks noGrp="1"/>
          </p:cNvSpPr>
          <p:nvPr>
            <p:ph type="ftr" sz="quarter" idx="11"/>
          </p:nvPr>
        </p:nvSpPr>
        <p:spPr>
          <a:xfrm>
            <a:off x="804672" y="6227064"/>
            <a:ext cx="5942203" cy="320040"/>
          </a:xfrm>
        </p:spPr>
        <p:txBody>
          <a:bodyPr/>
          <a:lstStyle/>
          <a:p>
            <a:endParaRPr lang="en-US"/>
          </a:p>
        </p:txBody>
      </p:sp>
      <p:sp>
        <p:nvSpPr>
          <p:cNvPr id="7" name="Slide Number Placeholder 6"/>
          <p:cNvSpPr>
            <a:spLocks noGrp="1"/>
          </p:cNvSpPr>
          <p:nvPr>
            <p:ph type="sldNum" sz="quarter" idx="12"/>
          </p:nvPr>
        </p:nvSpPr>
        <p:spPr>
          <a:xfrm>
            <a:off x="5828377" y="320040"/>
            <a:ext cx="914400" cy="320040"/>
          </a:xfrm>
        </p:spPr>
        <p:txBody>
          <a:bodyPr/>
          <a:lstStyle/>
          <a:p>
            <a:fld id="{9E78C137-E82A-4837-BD51-9DC125338E19}" type="slidenum">
              <a:rPr lang="en-US" smtClean="0"/>
              <a:t>‹#›</a:t>
            </a:fld>
            <a:endParaRPr lang="en-US"/>
          </a:p>
        </p:txBody>
      </p:sp>
    </p:spTree>
    <p:extLst>
      <p:ext uri="{BB962C8B-B14F-4D97-AF65-F5344CB8AC3E}">
        <p14:creationId xmlns:p14="http://schemas.microsoft.com/office/powerpoint/2010/main" val="30400047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64CDD1A6-BCF8-40F1-ACA8-EFC6A0D2A803}" type="datetimeFigureOut">
              <a:rPr lang="en-US" smtClean="0"/>
              <a:t>6/29/2021</a:t>
            </a:fld>
            <a:endParaRPr lang="en-US"/>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9E78C137-E82A-4837-BD51-9DC125338E19}" type="slidenum">
              <a:rPr lang="en-US" smtClean="0"/>
              <a:t>‹#›</a:t>
            </a:fld>
            <a:endParaRPr lang="en-US"/>
          </a:p>
        </p:txBody>
      </p:sp>
    </p:spTree>
    <p:extLst>
      <p:ext uri="{BB962C8B-B14F-4D97-AF65-F5344CB8AC3E}">
        <p14:creationId xmlns:p14="http://schemas.microsoft.com/office/powerpoint/2010/main" val="887915995"/>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mailto:ionut.nica@csie.ase.ro"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openflights.org/data.html"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36B3C-BB0A-4B9C-9237-6A7858062249}"/>
              </a:ext>
            </a:extLst>
          </p:cNvPr>
          <p:cNvSpPr>
            <a:spLocks noGrp="1"/>
          </p:cNvSpPr>
          <p:nvPr>
            <p:ph type="ctrTitle"/>
          </p:nvPr>
        </p:nvSpPr>
        <p:spPr/>
        <p:txBody>
          <a:bodyPr/>
          <a:lstStyle/>
          <a:p>
            <a:r>
              <a:rPr lang="en-US" dirty="0">
                <a:latin typeface="Palatino Linotype" panose="02040502050505030304" pitchFamily="18" charset="0"/>
              </a:rPr>
              <a:t>Bazele Ciberneticii Economice</a:t>
            </a:r>
          </a:p>
        </p:txBody>
      </p:sp>
      <p:sp>
        <p:nvSpPr>
          <p:cNvPr id="3" name="Subtitle 2">
            <a:extLst>
              <a:ext uri="{FF2B5EF4-FFF2-40B4-BE49-F238E27FC236}">
                <a16:creationId xmlns:a16="http://schemas.microsoft.com/office/drawing/2014/main" id="{F930B25B-A74F-433B-AA33-F1C7A40F3509}"/>
              </a:ext>
            </a:extLst>
          </p:cNvPr>
          <p:cNvSpPr>
            <a:spLocks noGrp="1"/>
          </p:cNvSpPr>
          <p:nvPr>
            <p:ph type="subTitle" idx="1"/>
          </p:nvPr>
        </p:nvSpPr>
        <p:spPr>
          <a:xfrm>
            <a:off x="1759237" y="4766553"/>
            <a:ext cx="8673427" cy="462300"/>
          </a:xfrm>
        </p:spPr>
        <p:txBody>
          <a:bodyPr/>
          <a:lstStyle/>
          <a:p>
            <a:pPr algn="r"/>
            <a:r>
              <a:rPr lang="en-US" dirty="0">
                <a:latin typeface="Palatino Linotype" panose="02040502050505030304" pitchFamily="18" charset="0"/>
              </a:rPr>
              <a:t>Profesor seminar: Asist.univ.dr. Ionu</a:t>
            </a:r>
            <a:r>
              <a:rPr lang="ro-RO" dirty="0">
                <a:latin typeface="Palatino Linotype" panose="02040502050505030304" pitchFamily="18" charset="0"/>
              </a:rPr>
              <a:t>ț Nica</a:t>
            </a:r>
            <a:endParaRPr lang="en-US" dirty="0">
              <a:latin typeface="Palatino Linotype" panose="02040502050505030304" pitchFamily="18" charset="0"/>
            </a:endParaRPr>
          </a:p>
        </p:txBody>
      </p:sp>
      <p:sp>
        <p:nvSpPr>
          <p:cNvPr id="4" name="Subtitle 2">
            <a:extLst>
              <a:ext uri="{FF2B5EF4-FFF2-40B4-BE49-F238E27FC236}">
                <a16:creationId xmlns:a16="http://schemas.microsoft.com/office/drawing/2014/main" id="{4700F4B3-DD1E-4054-8790-12B9175D4DF3}"/>
              </a:ext>
            </a:extLst>
          </p:cNvPr>
          <p:cNvSpPr txBox="1">
            <a:spLocks/>
          </p:cNvSpPr>
          <p:nvPr/>
        </p:nvSpPr>
        <p:spPr>
          <a:xfrm>
            <a:off x="1765724" y="3931237"/>
            <a:ext cx="8673427" cy="462300"/>
          </a:xfrm>
          <a:prstGeom prst="rect">
            <a:avLst/>
          </a:prstGeom>
        </p:spPr>
        <p:txBody>
          <a:bodyPr vert="horz" lIns="91440" tIns="0" rIns="91440" bIns="45720" rtlCol="0">
            <a:normAutofit/>
          </a:bodyPr>
          <a:lstStyle>
            <a:lvl1pPr marL="0" indent="0" algn="ctr" defTabSz="914400" rtl="0" eaLnBrk="1" latinLnBrk="0" hangingPunct="1">
              <a:lnSpc>
                <a:spcPct val="100000"/>
              </a:lnSpc>
              <a:spcBef>
                <a:spcPts val="1000"/>
              </a:spcBef>
              <a:buClr>
                <a:schemeClr val="accent1"/>
              </a:buClr>
              <a:buSzPct val="110000"/>
              <a:buFont typeface="Wingdings" panose="05000000000000000000" pitchFamily="2" charset="2"/>
              <a:buNone/>
              <a:defRPr sz="1800" b="0" kern="1200">
                <a:solidFill>
                  <a:srgbClr val="FFFEFF"/>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10000"/>
              <a:buFont typeface="Wingdings" panose="05000000000000000000" pitchFamily="2" charset="2"/>
              <a:buNone/>
              <a:defRPr sz="1800" kern="120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10000"/>
              <a:buFont typeface="Wingdings" panose="05000000000000000000" pitchFamily="2" charset="2"/>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10000"/>
              <a:buFont typeface="Wingdings" panose="05000000000000000000" pitchFamily="2" charset="2"/>
              <a:buNone/>
              <a:defRPr sz="1600" kern="120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10000"/>
              <a:buFont typeface="Wingdings" panose="05000000000000000000" pitchFamily="2" charset="2"/>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10000"/>
              <a:buFont typeface="Wingdings" panose="05000000000000000000" pitchFamily="2" charset="2"/>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10000"/>
              <a:buFont typeface="Wingdings" panose="05000000000000000000" pitchFamily="2" charset="2"/>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10000"/>
              <a:buFont typeface="Wingdings" panose="05000000000000000000" pitchFamily="2" charset="2"/>
              <a:buNone/>
              <a:defRPr sz="1600" kern="120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10000"/>
              <a:buFont typeface="Wingdings" panose="05000000000000000000" pitchFamily="2" charset="2"/>
              <a:buNone/>
              <a:defRPr sz="1600" kern="1200">
                <a:solidFill>
                  <a:schemeClr val="tx1"/>
                </a:solidFill>
                <a:effectLst/>
                <a:latin typeface="+mn-lt"/>
                <a:ea typeface="+mn-ea"/>
                <a:cs typeface="+mn-cs"/>
              </a:defRPr>
            </a:lvl9pPr>
          </a:lstStyle>
          <a:p>
            <a:r>
              <a:rPr lang="ro-RO" sz="2400" dirty="0">
                <a:latin typeface="Palatino Linotype" panose="02040502050505030304" pitchFamily="18" charset="0"/>
              </a:rPr>
              <a:t>Seminar</a:t>
            </a:r>
            <a:r>
              <a:rPr lang="en-US" sz="2400" dirty="0">
                <a:latin typeface="Palatino Linotype" panose="02040502050505030304" pitchFamily="18" charset="0"/>
              </a:rPr>
              <a:t> 6</a:t>
            </a:r>
            <a:r>
              <a:rPr lang="ro-RO" sz="2400" dirty="0">
                <a:latin typeface="Palatino Linotype" panose="02040502050505030304" pitchFamily="18" charset="0"/>
              </a:rPr>
              <a:t> </a:t>
            </a:r>
            <a:endParaRPr lang="en-US" sz="2400" dirty="0">
              <a:latin typeface="Palatino Linotype" panose="02040502050505030304" pitchFamily="18" charset="0"/>
            </a:endParaRPr>
          </a:p>
        </p:txBody>
      </p:sp>
    </p:spTree>
    <p:extLst>
      <p:ext uri="{BB962C8B-B14F-4D97-AF65-F5344CB8AC3E}">
        <p14:creationId xmlns:p14="http://schemas.microsoft.com/office/powerpoint/2010/main" val="37089035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196038-C0AF-4443-A0B5-3BDE61DBB426}"/>
              </a:ext>
            </a:extLst>
          </p:cNvPr>
          <p:cNvSpPr>
            <a:spLocks noGrp="1"/>
          </p:cNvSpPr>
          <p:nvPr>
            <p:ph type="title"/>
          </p:nvPr>
        </p:nvSpPr>
        <p:spPr/>
        <p:txBody>
          <a:bodyPr/>
          <a:lstStyle/>
          <a:p>
            <a:r>
              <a:rPr lang="ro-RO" dirty="0">
                <a:latin typeface="Palatino Linotype" panose="02040502050505030304" pitchFamily="18" charset="0"/>
              </a:rPr>
              <a:t>Rețele complexe în Gephi</a:t>
            </a:r>
            <a:endParaRPr lang="en-US" dirty="0">
              <a:latin typeface="Palatino Linotype" panose="02040502050505030304" pitchFamily="18" charset="0"/>
            </a:endParaRPr>
          </a:p>
        </p:txBody>
      </p:sp>
      <p:sp>
        <p:nvSpPr>
          <p:cNvPr id="4" name="Footer Placeholder 4">
            <a:extLst>
              <a:ext uri="{FF2B5EF4-FFF2-40B4-BE49-F238E27FC236}">
                <a16:creationId xmlns:a16="http://schemas.microsoft.com/office/drawing/2014/main" id="{CA47F9F4-16CD-4375-82D4-D83B757DF237}"/>
              </a:ext>
            </a:extLst>
          </p:cNvPr>
          <p:cNvSpPr>
            <a:spLocks noGrp="1"/>
          </p:cNvSpPr>
          <p:nvPr>
            <p:ph type="ftr" sz="quarter" idx="11"/>
          </p:nvPr>
        </p:nvSpPr>
        <p:spPr>
          <a:xfrm>
            <a:off x="-1" y="6512317"/>
            <a:ext cx="6789115"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lgn="l">
              <a:spcBef>
                <a:spcPct val="0"/>
              </a:spcBef>
              <a:buClrTx/>
              <a:buSzTx/>
              <a:buFontTx/>
              <a:buNone/>
            </a:pPr>
            <a:r>
              <a:rPr lang="en-US" altLang="en-US" sz="1400" dirty="0"/>
              <a:t>Bazele Ciberneticii Economice, </a:t>
            </a:r>
            <a:r>
              <a:rPr lang="ro-RO" altLang="en-US" sz="1400" dirty="0"/>
              <a:t>Seminar, 2021 – CSIE, Asist.univ.dr. Ionuț Nica</a:t>
            </a:r>
            <a:endParaRPr lang="en-US" altLang="en-US" sz="1400" dirty="0"/>
          </a:p>
        </p:txBody>
      </p:sp>
      <p:pic>
        <p:nvPicPr>
          <p:cNvPr id="6" name="Picture 2" descr="Bookish | Funny emoji, Smiley, Emoticons emojis">
            <a:extLst>
              <a:ext uri="{FF2B5EF4-FFF2-40B4-BE49-F238E27FC236}">
                <a16:creationId xmlns:a16="http://schemas.microsoft.com/office/drawing/2014/main" id="{983D1C3B-9BED-46B4-9092-2B2B6A87B0A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01629" y="0"/>
            <a:ext cx="1168312" cy="1168312"/>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A3674C15-B243-4B0C-BF61-AA373AB54897}"/>
              </a:ext>
            </a:extLst>
          </p:cNvPr>
          <p:cNvSpPr txBox="1"/>
          <p:nvPr/>
        </p:nvSpPr>
        <p:spPr>
          <a:xfrm>
            <a:off x="4595813" y="1434584"/>
            <a:ext cx="6105524" cy="369332"/>
          </a:xfrm>
          <a:prstGeom prst="rect">
            <a:avLst/>
          </a:prstGeom>
          <a:noFill/>
        </p:spPr>
        <p:txBody>
          <a:bodyPr wrap="square">
            <a:spAutoFit/>
          </a:bodyPr>
          <a:lstStyle/>
          <a:p>
            <a:pPr marL="0" indent="0" algn="just">
              <a:buFont typeface="Wingdings" panose="05000000000000000000" pitchFamily="2" charset="2"/>
              <a:buNone/>
            </a:pPr>
            <a:r>
              <a:rPr lang="ro-RO" sz="1800" b="1" i="1" dirty="0">
                <a:latin typeface="Palatino Linotype" panose="02040502050505030304" pitchFamily="18" charset="0"/>
              </a:rPr>
              <a:t>2. Analizați proprietățile rețelei construită. Ce observați?</a:t>
            </a:r>
          </a:p>
        </p:txBody>
      </p:sp>
      <p:sp>
        <p:nvSpPr>
          <p:cNvPr id="12" name="Content Placeholder 2">
            <a:extLst>
              <a:ext uri="{FF2B5EF4-FFF2-40B4-BE49-F238E27FC236}">
                <a16:creationId xmlns:a16="http://schemas.microsoft.com/office/drawing/2014/main" id="{F2220765-4087-4031-9EE0-DC8BD0A520C0}"/>
              </a:ext>
            </a:extLst>
          </p:cNvPr>
          <p:cNvSpPr txBox="1">
            <a:spLocks/>
          </p:cNvSpPr>
          <p:nvPr/>
        </p:nvSpPr>
        <p:spPr>
          <a:xfrm>
            <a:off x="4579657" y="1858316"/>
            <a:ext cx="7012255" cy="2456442"/>
          </a:xfrm>
          <a:prstGeom prst="rect">
            <a:avLst/>
          </a:prstGeom>
        </p:spPr>
        <p:txBody>
          <a:bodyPr vert="horz" lIns="91440" tIns="45720" rIns="91440" bIns="45720" rtlCol="0" anchor="ctr">
            <a:noAutofit/>
          </a:bodyPr>
          <a:lst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a:lstStyle>
          <a:p>
            <a:pPr marL="0" indent="0" algn="just">
              <a:buFont typeface="Wingdings" panose="05000000000000000000" pitchFamily="2" charset="2"/>
              <a:buNone/>
            </a:pPr>
            <a:r>
              <a:rPr lang="ro-RO" altLang="en-US" sz="1600" b="1" i="1" u="sng" dirty="0">
                <a:solidFill>
                  <a:srgbClr val="FF0000"/>
                </a:solidFill>
                <a:latin typeface="Palatino Linotype" panose="02040502050505030304" pitchFamily="18" charset="0"/>
              </a:rPr>
              <a:t>C. Drumul mediu de lungime minimă</a:t>
            </a:r>
          </a:p>
          <a:p>
            <a:pPr marL="0" indent="0" algn="just">
              <a:buFont typeface="Wingdings" panose="05000000000000000000" pitchFamily="2" charset="2"/>
              <a:buNone/>
            </a:pPr>
            <a:r>
              <a:rPr lang="ro-RO" sz="1400" b="1" i="1" dirty="0">
                <a:solidFill>
                  <a:srgbClr val="FF0000"/>
                </a:solidFill>
                <a:latin typeface="Palatino Linotype" panose="02040502050505030304" pitchFamily="18" charset="0"/>
              </a:rPr>
              <a:t>Lungimea medie a drumului poate oferi o perspectivă asupra structurii generale a conexiunii unei rețele. Dacă facem referire la lungimea medie a drumului dintr-un graf și găsim că este foarte aproape de diametrul rețelei, atunci aceasta este o indicație că rețeaua este ineficientă din punct de vedere al comunicării. Dacă acesta este cazul, se poate datora prezenței mai multor clustere.</a:t>
            </a:r>
            <a:endParaRPr lang="ro-RO" sz="1400" i="1" dirty="0">
              <a:solidFill>
                <a:srgbClr val="002060"/>
              </a:solidFill>
              <a:latin typeface="Palatino Linotype" panose="02040502050505030304" pitchFamily="18" charset="0"/>
            </a:endParaRPr>
          </a:p>
        </p:txBody>
      </p:sp>
      <p:pic>
        <p:nvPicPr>
          <p:cNvPr id="7" name="Picture 6">
            <a:extLst>
              <a:ext uri="{FF2B5EF4-FFF2-40B4-BE49-F238E27FC236}">
                <a16:creationId xmlns:a16="http://schemas.microsoft.com/office/drawing/2014/main" id="{5476177A-1FE5-4BD4-8ED7-DFE262C689DB}"/>
              </a:ext>
            </a:extLst>
          </p:cNvPr>
          <p:cNvPicPr>
            <a:picLocks noChangeAspect="1"/>
          </p:cNvPicPr>
          <p:nvPr/>
        </p:nvPicPr>
        <p:blipFill>
          <a:blip r:embed="rId3"/>
          <a:stretch>
            <a:fillRect/>
          </a:stretch>
        </p:blipFill>
        <p:spPr>
          <a:xfrm>
            <a:off x="4857750" y="4259167"/>
            <a:ext cx="2039654" cy="1684433"/>
          </a:xfrm>
          <a:prstGeom prst="rect">
            <a:avLst/>
          </a:prstGeom>
        </p:spPr>
      </p:pic>
    </p:spTree>
    <p:extLst>
      <p:ext uri="{BB962C8B-B14F-4D97-AF65-F5344CB8AC3E}">
        <p14:creationId xmlns:p14="http://schemas.microsoft.com/office/powerpoint/2010/main" val="28263080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196038-C0AF-4443-A0B5-3BDE61DBB426}"/>
              </a:ext>
            </a:extLst>
          </p:cNvPr>
          <p:cNvSpPr>
            <a:spLocks noGrp="1"/>
          </p:cNvSpPr>
          <p:nvPr>
            <p:ph type="title"/>
          </p:nvPr>
        </p:nvSpPr>
        <p:spPr/>
        <p:txBody>
          <a:bodyPr/>
          <a:lstStyle/>
          <a:p>
            <a:r>
              <a:rPr lang="ro-RO" dirty="0">
                <a:latin typeface="Palatino Linotype" panose="02040502050505030304" pitchFamily="18" charset="0"/>
              </a:rPr>
              <a:t>Rețele complexe în Gephi</a:t>
            </a:r>
            <a:endParaRPr lang="en-US" dirty="0">
              <a:latin typeface="Palatino Linotype" panose="02040502050505030304" pitchFamily="18" charset="0"/>
            </a:endParaRPr>
          </a:p>
        </p:txBody>
      </p:sp>
      <p:sp>
        <p:nvSpPr>
          <p:cNvPr id="4" name="Footer Placeholder 4">
            <a:extLst>
              <a:ext uri="{FF2B5EF4-FFF2-40B4-BE49-F238E27FC236}">
                <a16:creationId xmlns:a16="http://schemas.microsoft.com/office/drawing/2014/main" id="{CA47F9F4-16CD-4375-82D4-D83B757DF237}"/>
              </a:ext>
            </a:extLst>
          </p:cNvPr>
          <p:cNvSpPr>
            <a:spLocks noGrp="1"/>
          </p:cNvSpPr>
          <p:nvPr>
            <p:ph type="ftr" sz="quarter" idx="11"/>
          </p:nvPr>
        </p:nvSpPr>
        <p:spPr>
          <a:xfrm>
            <a:off x="-1" y="6512317"/>
            <a:ext cx="6789115"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lgn="l">
              <a:spcBef>
                <a:spcPct val="0"/>
              </a:spcBef>
              <a:buClrTx/>
              <a:buSzTx/>
              <a:buFontTx/>
              <a:buNone/>
            </a:pPr>
            <a:r>
              <a:rPr lang="en-US" altLang="en-US" sz="1400" dirty="0"/>
              <a:t>Bazele Ciberneticii Economice, </a:t>
            </a:r>
            <a:r>
              <a:rPr lang="ro-RO" altLang="en-US" sz="1400" dirty="0"/>
              <a:t>Seminar, 2021 – CSIE, Asist.univ.dr. Ionuț Nica</a:t>
            </a:r>
            <a:endParaRPr lang="en-US" altLang="en-US" sz="1400" dirty="0"/>
          </a:p>
        </p:txBody>
      </p:sp>
      <p:pic>
        <p:nvPicPr>
          <p:cNvPr id="6" name="Picture 2" descr="Bookish | Funny emoji, Smiley, Emoticons emojis">
            <a:extLst>
              <a:ext uri="{FF2B5EF4-FFF2-40B4-BE49-F238E27FC236}">
                <a16:creationId xmlns:a16="http://schemas.microsoft.com/office/drawing/2014/main" id="{983D1C3B-9BED-46B4-9092-2B2B6A87B0A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01629" y="0"/>
            <a:ext cx="1168312" cy="1168312"/>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A3674C15-B243-4B0C-BF61-AA373AB54897}"/>
              </a:ext>
            </a:extLst>
          </p:cNvPr>
          <p:cNvSpPr txBox="1"/>
          <p:nvPr/>
        </p:nvSpPr>
        <p:spPr>
          <a:xfrm>
            <a:off x="4595813" y="1434584"/>
            <a:ext cx="6105524" cy="369332"/>
          </a:xfrm>
          <a:prstGeom prst="rect">
            <a:avLst/>
          </a:prstGeom>
          <a:noFill/>
        </p:spPr>
        <p:txBody>
          <a:bodyPr wrap="square">
            <a:spAutoFit/>
          </a:bodyPr>
          <a:lstStyle/>
          <a:p>
            <a:pPr marL="0" indent="0" algn="just">
              <a:buFont typeface="Wingdings" panose="05000000000000000000" pitchFamily="2" charset="2"/>
              <a:buNone/>
            </a:pPr>
            <a:r>
              <a:rPr lang="ro-RO" sz="1800" b="1" i="1" dirty="0">
                <a:latin typeface="Palatino Linotype" panose="02040502050505030304" pitchFamily="18" charset="0"/>
              </a:rPr>
              <a:t>2. Analizați proprietățile rețelei construită. Ce observați?</a:t>
            </a:r>
          </a:p>
        </p:txBody>
      </p:sp>
      <p:sp>
        <p:nvSpPr>
          <p:cNvPr id="12" name="Content Placeholder 2">
            <a:extLst>
              <a:ext uri="{FF2B5EF4-FFF2-40B4-BE49-F238E27FC236}">
                <a16:creationId xmlns:a16="http://schemas.microsoft.com/office/drawing/2014/main" id="{F2220765-4087-4031-9EE0-DC8BD0A520C0}"/>
              </a:ext>
            </a:extLst>
          </p:cNvPr>
          <p:cNvSpPr txBox="1">
            <a:spLocks/>
          </p:cNvSpPr>
          <p:nvPr/>
        </p:nvSpPr>
        <p:spPr>
          <a:xfrm>
            <a:off x="4579657" y="1858316"/>
            <a:ext cx="7012255" cy="2456442"/>
          </a:xfrm>
          <a:prstGeom prst="rect">
            <a:avLst/>
          </a:prstGeom>
        </p:spPr>
        <p:txBody>
          <a:bodyPr vert="horz" lIns="91440" tIns="45720" rIns="91440" bIns="45720" rtlCol="0" anchor="ctr">
            <a:noAutofit/>
          </a:bodyPr>
          <a:lst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a:lstStyle>
          <a:p>
            <a:pPr marL="0" indent="0" algn="just">
              <a:buFont typeface="Wingdings" panose="05000000000000000000" pitchFamily="2" charset="2"/>
              <a:buNone/>
            </a:pPr>
            <a:r>
              <a:rPr lang="ro-RO" altLang="en-US" sz="1600" b="1" i="1" u="sng" dirty="0">
                <a:solidFill>
                  <a:srgbClr val="FF0000"/>
                </a:solidFill>
                <a:latin typeface="Palatino Linotype" panose="02040502050505030304" pitchFamily="18" charset="0"/>
              </a:rPr>
              <a:t>D. Mărimea componentei Gigant</a:t>
            </a:r>
          </a:p>
          <a:p>
            <a:pPr marL="0" indent="0" algn="just">
              <a:buFont typeface="Wingdings" panose="05000000000000000000" pitchFamily="2" charset="2"/>
              <a:buNone/>
            </a:pPr>
            <a:r>
              <a:rPr lang="ro-RO" sz="1400" b="1" i="1" dirty="0">
                <a:solidFill>
                  <a:srgbClr val="FF0000"/>
                </a:solidFill>
                <a:latin typeface="Palatino Linotype" panose="02040502050505030304" pitchFamily="18" charset="0"/>
              </a:rPr>
              <a:t>În general, o rețea complexă poate conține părți care pot fi deconectate de rețea atunci când analiza impune acest lucru. Considerând un cluster de vârfuri din care se poate atinge orice vârf al acestui cluster, aceasta se numește componentă puternic conectată. Dacă cea mai mare componentă puternic conectată conține o parte finită a mulțimii vârfurilor dintr-o rețea, aceasta se numește componentă puternic conectată gigant.</a:t>
            </a:r>
            <a:endParaRPr lang="ro-RO" sz="1400" i="1"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25706541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196038-C0AF-4443-A0B5-3BDE61DBB426}"/>
              </a:ext>
            </a:extLst>
          </p:cNvPr>
          <p:cNvSpPr>
            <a:spLocks noGrp="1"/>
          </p:cNvSpPr>
          <p:nvPr>
            <p:ph type="title"/>
          </p:nvPr>
        </p:nvSpPr>
        <p:spPr/>
        <p:txBody>
          <a:bodyPr/>
          <a:lstStyle/>
          <a:p>
            <a:r>
              <a:rPr lang="ro-RO" dirty="0">
                <a:latin typeface="Palatino Linotype" panose="02040502050505030304" pitchFamily="18" charset="0"/>
              </a:rPr>
              <a:t>Rețele complexe în Gephi</a:t>
            </a:r>
            <a:endParaRPr lang="en-US" dirty="0">
              <a:latin typeface="Palatino Linotype" panose="02040502050505030304" pitchFamily="18" charset="0"/>
            </a:endParaRPr>
          </a:p>
        </p:txBody>
      </p:sp>
      <p:sp>
        <p:nvSpPr>
          <p:cNvPr id="4" name="Footer Placeholder 4">
            <a:extLst>
              <a:ext uri="{FF2B5EF4-FFF2-40B4-BE49-F238E27FC236}">
                <a16:creationId xmlns:a16="http://schemas.microsoft.com/office/drawing/2014/main" id="{CA47F9F4-16CD-4375-82D4-D83B757DF237}"/>
              </a:ext>
            </a:extLst>
          </p:cNvPr>
          <p:cNvSpPr>
            <a:spLocks noGrp="1"/>
          </p:cNvSpPr>
          <p:nvPr>
            <p:ph type="ftr" sz="quarter" idx="11"/>
          </p:nvPr>
        </p:nvSpPr>
        <p:spPr>
          <a:xfrm>
            <a:off x="-1" y="6512317"/>
            <a:ext cx="6789115"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lgn="l">
              <a:spcBef>
                <a:spcPct val="0"/>
              </a:spcBef>
              <a:buClrTx/>
              <a:buSzTx/>
              <a:buFontTx/>
              <a:buNone/>
            </a:pPr>
            <a:r>
              <a:rPr lang="en-US" altLang="en-US" sz="1400" dirty="0"/>
              <a:t>Bazele Ciberneticii Economice, </a:t>
            </a:r>
            <a:r>
              <a:rPr lang="ro-RO" altLang="en-US" sz="1400" dirty="0"/>
              <a:t>Seminar, 2021 – CSIE, Asist.univ.dr. Ionuț Nica</a:t>
            </a:r>
            <a:endParaRPr lang="en-US" altLang="en-US" sz="1400" dirty="0"/>
          </a:p>
        </p:txBody>
      </p:sp>
      <p:pic>
        <p:nvPicPr>
          <p:cNvPr id="6" name="Picture 2" descr="Bookish | Funny emoji, Smiley, Emoticons emojis">
            <a:extLst>
              <a:ext uri="{FF2B5EF4-FFF2-40B4-BE49-F238E27FC236}">
                <a16:creationId xmlns:a16="http://schemas.microsoft.com/office/drawing/2014/main" id="{983D1C3B-9BED-46B4-9092-2B2B6A87B0A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01629" y="0"/>
            <a:ext cx="1168312" cy="1168312"/>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A3674C15-B243-4B0C-BF61-AA373AB54897}"/>
              </a:ext>
            </a:extLst>
          </p:cNvPr>
          <p:cNvSpPr txBox="1"/>
          <p:nvPr/>
        </p:nvSpPr>
        <p:spPr>
          <a:xfrm>
            <a:off x="4595813" y="1434584"/>
            <a:ext cx="6105524" cy="369332"/>
          </a:xfrm>
          <a:prstGeom prst="rect">
            <a:avLst/>
          </a:prstGeom>
          <a:noFill/>
        </p:spPr>
        <p:txBody>
          <a:bodyPr wrap="square">
            <a:spAutoFit/>
          </a:bodyPr>
          <a:lstStyle/>
          <a:p>
            <a:pPr marL="0" indent="0" algn="just">
              <a:buFont typeface="Wingdings" panose="05000000000000000000" pitchFamily="2" charset="2"/>
              <a:buNone/>
            </a:pPr>
            <a:r>
              <a:rPr lang="ro-RO" sz="1800" b="1" i="1" dirty="0">
                <a:latin typeface="Palatino Linotype" panose="02040502050505030304" pitchFamily="18" charset="0"/>
              </a:rPr>
              <a:t>2. Analizați proprietățile rețelei construită. Ce observați?</a:t>
            </a:r>
          </a:p>
        </p:txBody>
      </p:sp>
      <p:sp>
        <p:nvSpPr>
          <p:cNvPr id="12" name="Content Placeholder 2">
            <a:extLst>
              <a:ext uri="{FF2B5EF4-FFF2-40B4-BE49-F238E27FC236}">
                <a16:creationId xmlns:a16="http://schemas.microsoft.com/office/drawing/2014/main" id="{F2220765-4087-4031-9EE0-DC8BD0A520C0}"/>
              </a:ext>
            </a:extLst>
          </p:cNvPr>
          <p:cNvSpPr txBox="1">
            <a:spLocks/>
          </p:cNvSpPr>
          <p:nvPr/>
        </p:nvSpPr>
        <p:spPr>
          <a:xfrm>
            <a:off x="4579657" y="1858316"/>
            <a:ext cx="7012255" cy="365125"/>
          </a:xfrm>
          <a:prstGeom prst="rect">
            <a:avLst/>
          </a:prstGeom>
        </p:spPr>
        <p:txBody>
          <a:bodyPr vert="horz" lIns="91440" tIns="45720" rIns="91440" bIns="45720" rtlCol="0" anchor="ctr">
            <a:noAutofit/>
          </a:bodyPr>
          <a:lst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a:lstStyle>
          <a:p>
            <a:pPr marL="0" indent="0" algn="just">
              <a:buFont typeface="Wingdings" panose="05000000000000000000" pitchFamily="2" charset="2"/>
              <a:buNone/>
            </a:pPr>
            <a:r>
              <a:rPr lang="ro-RO" altLang="en-US" sz="1600" b="1" i="1" u="sng" dirty="0">
                <a:solidFill>
                  <a:srgbClr val="FF0000"/>
                </a:solidFill>
                <a:latin typeface="Palatino Linotype" panose="02040502050505030304" pitchFamily="18" charset="0"/>
              </a:rPr>
              <a:t>D. Mărimea componentei Gigant</a:t>
            </a:r>
          </a:p>
        </p:txBody>
      </p:sp>
      <p:pic>
        <p:nvPicPr>
          <p:cNvPr id="5" name="Picture 4">
            <a:extLst>
              <a:ext uri="{FF2B5EF4-FFF2-40B4-BE49-F238E27FC236}">
                <a16:creationId xmlns:a16="http://schemas.microsoft.com/office/drawing/2014/main" id="{8936D137-AABB-4313-A9A5-31DC8C6C1849}"/>
              </a:ext>
            </a:extLst>
          </p:cNvPr>
          <p:cNvPicPr>
            <a:picLocks noChangeAspect="1"/>
          </p:cNvPicPr>
          <p:nvPr/>
        </p:nvPicPr>
        <p:blipFill>
          <a:blip r:embed="rId3"/>
          <a:stretch>
            <a:fillRect/>
          </a:stretch>
        </p:blipFill>
        <p:spPr>
          <a:xfrm>
            <a:off x="4579657" y="2279478"/>
            <a:ext cx="7564650" cy="3143938"/>
          </a:xfrm>
          <a:prstGeom prst="rect">
            <a:avLst/>
          </a:prstGeom>
        </p:spPr>
      </p:pic>
      <p:sp>
        <p:nvSpPr>
          <p:cNvPr id="10" name="TextBox 9">
            <a:extLst>
              <a:ext uri="{FF2B5EF4-FFF2-40B4-BE49-F238E27FC236}">
                <a16:creationId xmlns:a16="http://schemas.microsoft.com/office/drawing/2014/main" id="{DA20491F-4CF5-4149-9A7F-0C5241558DE0}"/>
              </a:ext>
            </a:extLst>
          </p:cNvPr>
          <p:cNvSpPr txBox="1"/>
          <p:nvPr/>
        </p:nvSpPr>
        <p:spPr>
          <a:xfrm>
            <a:off x="2566085" y="5423416"/>
            <a:ext cx="9236274" cy="307777"/>
          </a:xfrm>
          <a:prstGeom prst="rect">
            <a:avLst/>
          </a:prstGeom>
          <a:noFill/>
        </p:spPr>
        <p:txBody>
          <a:bodyPr wrap="square">
            <a:spAutoFit/>
          </a:bodyPr>
          <a:lstStyle/>
          <a:p>
            <a:r>
              <a:rPr lang="ro-RO" sz="1400" dirty="0">
                <a:latin typeface="Palatino Linotype" panose="02040502050505030304" pitchFamily="18" charset="0"/>
              </a:rPr>
              <a:t>În cazul nostru, componenta gigant conține 621 din cele 9680 de noduri ale grafului, adică 6.42% din total noduri.</a:t>
            </a:r>
            <a:endParaRPr lang="en-US" sz="1400" dirty="0"/>
          </a:p>
        </p:txBody>
      </p:sp>
    </p:spTree>
    <p:extLst>
      <p:ext uri="{BB962C8B-B14F-4D97-AF65-F5344CB8AC3E}">
        <p14:creationId xmlns:p14="http://schemas.microsoft.com/office/powerpoint/2010/main" val="12111939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196038-C0AF-4443-A0B5-3BDE61DBB426}"/>
              </a:ext>
            </a:extLst>
          </p:cNvPr>
          <p:cNvSpPr>
            <a:spLocks noGrp="1"/>
          </p:cNvSpPr>
          <p:nvPr>
            <p:ph type="title"/>
          </p:nvPr>
        </p:nvSpPr>
        <p:spPr/>
        <p:txBody>
          <a:bodyPr>
            <a:normAutofit fontScale="90000"/>
          </a:bodyPr>
          <a:lstStyle/>
          <a:p>
            <a:r>
              <a:rPr lang="ro-RO" dirty="0">
                <a:latin typeface="Palatino Linotype" panose="02040502050505030304" pitchFamily="18" charset="0"/>
              </a:rPr>
              <a:t>Exemple de Sisteme Adaptive Complexe în Economie</a:t>
            </a:r>
            <a:endParaRPr lang="en-US" dirty="0">
              <a:latin typeface="Palatino Linotype" panose="02040502050505030304" pitchFamily="18" charset="0"/>
            </a:endParaRPr>
          </a:p>
        </p:txBody>
      </p:sp>
      <p:sp>
        <p:nvSpPr>
          <p:cNvPr id="4" name="Footer Placeholder 4">
            <a:extLst>
              <a:ext uri="{FF2B5EF4-FFF2-40B4-BE49-F238E27FC236}">
                <a16:creationId xmlns:a16="http://schemas.microsoft.com/office/drawing/2014/main" id="{CA47F9F4-16CD-4375-82D4-D83B757DF237}"/>
              </a:ext>
            </a:extLst>
          </p:cNvPr>
          <p:cNvSpPr>
            <a:spLocks noGrp="1"/>
          </p:cNvSpPr>
          <p:nvPr>
            <p:ph type="ftr" sz="quarter" idx="11"/>
          </p:nvPr>
        </p:nvSpPr>
        <p:spPr>
          <a:xfrm>
            <a:off x="-1" y="6512317"/>
            <a:ext cx="6789115"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lgn="l">
              <a:spcBef>
                <a:spcPct val="0"/>
              </a:spcBef>
              <a:buClrTx/>
              <a:buSzTx/>
              <a:buFontTx/>
              <a:buNone/>
            </a:pPr>
            <a:r>
              <a:rPr lang="en-US" altLang="en-US" sz="1400" dirty="0"/>
              <a:t>Bazele Ciberneticii Economice, </a:t>
            </a:r>
            <a:r>
              <a:rPr lang="ro-RO" altLang="en-US" sz="1400" dirty="0"/>
              <a:t>Seminar, 2021 – CSIE, Asist.univ.dr. Ionuț Nica</a:t>
            </a:r>
            <a:endParaRPr lang="en-US" altLang="en-US" sz="1400" dirty="0"/>
          </a:p>
        </p:txBody>
      </p:sp>
      <p:pic>
        <p:nvPicPr>
          <p:cNvPr id="6" name="Picture 2" descr="Bookish | Funny emoji, Smiley, Emoticons emojis">
            <a:extLst>
              <a:ext uri="{FF2B5EF4-FFF2-40B4-BE49-F238E27FC236}">
                <a16:creationId xmlns:a16="http://schemas.microsoft.com/office/drawing/2014/main" id="{983D1C3B-9BED-46B4-9092-2B2B6A87B0A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01629" y="0"/>
            <a:ext cx="1168312" cy="1168312"/>
          </a:xfrm>
          <a:prstGeom prst="rect">
            <a:avLst/>
          </a:prstGeom>
          <a:noFill/>
          <a:extLst>
            <a:ext uri="{909E8E84-426E-40DD-AFC4-6F175D3DCCD1}">
              <a14:hiddenFill xmlns:a14="http://schemas.microsoft.com/office/drawing/2010/main">
                <a:solidFill>
                  <a:srgbClr val="FFFFFF"/>
                </a:solidFill>
              </a14:hiddenFill>
            </a:ext>
          </a:extLst>
        </p:spPr>
      </p:pic>
      <p:sp>
        <p:nvSpPr>
          <p:cNvPr id="10" name="Content Placeholder 2">
            <a:extLst>
              <a:ext uri="{FF2B5EF4-FFF2-40B4-BE49-F238E27FC236}">
                <a16:creationId xmlns:a16="http://schemas.microsoft.com/office/drawing/2014/main" id="{FA89EF8D-B4C8-4135-BA8E-5B747B6E496C}"/>
              </a:ext>
            </a:extLst>
          </p:cNvPr>
          <p:cNvSpPr txBox="1">
            <a:spLocks/>
          </p:cNvSpPr>
          <p:nvPr/>
        </p:nvSpPr>
        <p:spPr>
          <a:xfrm>
            <a:off x="4579657" y="2747355"/>
            <a:ext cx="7012255" cy="955838"/>
          </a:xfrm>
          <a:prstGeom prst="rect">
            <a:avLst/>
          </a:prstGeom>
        </p:spPr>
        <p:txBody>
          <a:bodyPr vert="horz" lIns="91440" tIns="45720" rIns="91440" bIns="45720" rtlCol="0" anchor="ctr">
            <a:noAutofit/>
          </a:bodyPr>
          <a:lst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a:lstStyle>
          <a:p>
            <a:pPr marL="0" indent="0" algn="just">
              <a:buFont typeface="Wingdings" panose="05000000000000000000" pitchFamily="2" charset="2"/>
              <a:buNone/>
            </a:pPr>
            <a:endParaRPr lang="ro-RO" altLang="en-US" sz="1400" i="1" dirty="0">
              <a:solidFill>
                <a:srgbClr val="FF0000"/>
              </a:solidFill>
              <a:latin typeface="Palatino Linotype" panose="02040502050505030304" pitchFamily="18" charset="0"/>
            </a:endParaRPr>
          </a:p>
          <a:p>
            <a:pPr marL="0" indent="0" algn="just">
              <a:buNone/>
            </a:pPr>
            <a:r>
              <a:rPr lang="en-US" sz="1400" dirty="0">
                <a:latin typeface="Palatino Linotype" panose="02040502050505030304" pitchFamily="18" charset="0"/>
              </a:rPr>
              <a:t>Sistemele adaptive complexe sunt alcătuite din mulți agenți independenți care concurează asupra resurselor, unde toți agenții au strategii variate, au capacitatea de adaptare și sunt supuși unor presiuni selective în mod natural. Aceste sisteme sunt evolutive, auto-</a:t>
            </a:r>
            <a:r>
              <a:rPr lang="ro-RO" sz="1400" dirty="0">
                <a:latin typeface="Palatino Linotype" panose="02040502050505030304" pitchFamily="18" charset="0"/>
              </a:rPr>
              <a:t>organizate</a:t>
            </a:r>
            <a:r>
              <a:rPr lang="en-US" sz="1400" dirty="0">
                <a:latin typeface="Palatino Linotype" panose="02040502050505030304" pitchFamily="18" charset="0"/>
              </a:rPr>
              <a:t> și descentralizate. Cu cât concurența este mai acerbă, cu atât este mai mare rata de experimentare</a:t>
            </a:r>
            <a:r>
              <a:rPr lang="ro-RO" sz="1400" dirty="0">
                <a:latin typeface="Palatino Linotype" panose="02040502050505030304" pitchFamily="18" charset="0"/>
              </a:rPr>
              <a:t>, </a:t>
            </a:r>
            <a:r>
              <a:rPr lang="en-US" sz="1400" dirty="0">
                <a:latin typeface="Palatino Linotype" panose="02040502050505030304" pitchFamily="18" charset="0"/>
              </a:rPr>
              <a:t>naștere și deces și cu cât este mai mare capacitatea de mutație și adaptare a agenților individuali, cu atât rezistența, anti-</a:t>
            </a:r>
            <a:r>
              <a:rPr lang="ro-RO" sz="1400" dirty="0">
                <a:latin typeface="Palatino Linotype" panose="02040502050505030304" pitchFamily="18" charset="0"/>
              </a:rPr>
              <a:t>fragilitatea</a:t>
            </a:r>
            <a:r>
              <a:rPr lang="en-US" sz="1400" dirty="0">
                <a:latin typeface="Palatino Linotype" panose="02040502050505030304" pitchFamily="18" charset="0"/>
              </a:rPr>
              <a:t> și impactul sistemului general sunt mai mari. Ceea ce funcționează bine se răspândește, ceea ce nu funcționează bine se dizolvă.</a:t>
            </a:r>
          </a:p>
          <a:p>
            <a:pPr marL="0" indent="0" algn="just">
              <a:buFont typeface="Wingdings" panose="05000000000000000000" pitchFamily="2" charset="2"/>
              <a:buNone/>
            </a:pPr>
            <a:endParaRPr lang="ro-RO" sz="1400" i="1" dirty="0">
              <a:solidFill>
                <a:srgbClr val="002060"/>
              </a:solidFill>
              <a:latin typeface="Palatino Linotype" panose="02040502050505030304" pitchFamily="18" charset="0"/>
            </a:endParaRPr>
          </a:p>
        </p:txBody>
      </p:sp>
      <p:sp>
        <p:nvSpPr>
          <p:cNvPr id="3" name="Rectangle 2">
            <a:extLst>
              <a:ext uri="{FF2B5EF4-FFF2-40B4-BE49-F238E27FC236}">
                <a16:creationId xmlns:a16="http://schemas.microsoft.com/office/drawing/2014/main" id="{5728903D-335B-4132-958F-9B51741AE7BA}"/>
              </a:ext>
            </a:extLst>
          </p:cNvPr>
          <p:cNvSpPr>
            <a:spLocks noChangeArrowheads="1"/>
          </p:cNvSpPr>
          <p:nvPr/>
        </p:nvSpPr>
        <p:spPr bwMode="auto">
          <a:xfrm>
            <a:off x="6057525" y="2092717"/>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0645938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flip="none" rotWithShape="1">
          <a:gsLst>
            <a:gs pos="77000">
              <a:schemeClr val="bg2">
                <a:tint val="90000"/>
                <a:lumMod val="120000"/>
              </a:schemeClr>
            </a:gs>
            <a:gs pos="83000">
              <a:schemeClr val="bg2">
                <a:shade val="98000"/>
                <a:satMod val="120000"/>
                <a:lumMod val="98000"/>
              </a:schemeClr>
            </a:gs>
          </a:gsLst>
          <a:lin ang="8100000" scaled="1"/>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3AEE03-BE10-4A20-A736-3C517325996C}"/>
              </a:ext>
            </a:extLst>
          </p:cNvPr>
          <p:cNvSpPr>
            <a:spLocks noGrp="1"/>
          </p:cNvSpPr>
          <p:nvPr>
            <p:ph type="title"/>
          </p:nvPr>
        </p:nvSpPr>
        <p:spPr/>
        <p:txBody>
          <a:bodyPr>
            <a:normAutofit/>
          </a:bodyPr>
          <a:lstStyle/>
          <a:p>
            <a:pPr algn="ctr"/>
            <a:r>
              <a:rPr lang="en-US" sz="3200" dirty="0">
                <a:latin typeface="Times New Roman" panose="02020603050405020304" pitchFamily="18" charset="0"/>
                <a:cs typeface="Times New Roman" panose="02020603050405020304" pitchFamily="18" charset="0"/>
              </a:rPr>
              <a:t>Sistem</a:t>
            </a:r>
            <a:r>
              <a:rPr lang="ro-RO" sz="3200" dirty="0">
                <a:latin typeface="Times New Roman" panose="02020603050405020304" pitchFamily="18" charset="0"/>
                <a:cs typeface="Times New Roman" panose="02020603050405020304" pitchFamily="18" charset="0"/>
              </a:rPr>
              <a:t>ele</a:t>
            </a:r>
            <a:r>
              <a:rPr lang="en-US" sz="3200" dirty="0">
                <a:latin typeface="Times New Roman" panose="02020603050405020304" pitchFamily="18" charset="0"/>
                <a:cs typeface="Times New Roman" panose="02020603050405020304" pitchFamily="18" charset="0"/>
              </a:rPr>
              <a:t> Adaptiv</a:t>
            </a:r>
            <a:r>
              <a:rPr lang="ro-RO" sz="3200" dirty="0">
                <a:latin typeface="Times New Roman" panose="02020603050405020304" pitchFamily="18" charset="0"/>
                <a:cs typeface="Times New Roman" panose="02020603050405020304" pitchFamily="18" charset="0"/>
              </a:rPr>
              <a:t>e</a:t>
            </a:r>
            <a:r>
              <a:rPr lang="en-US" sz="3200" dirty="0">
                <a:latin typeface="Times New Roman" panose="02020603050405020304" pitchFamily="18" charset="0"/>
                <a:cs typeface="Times New Roman" panose="02020603050405020304" pitchFamily="18" charset="0"/>
              </a:rPr>
              <a:t> Complex</a:t>
            </a:r>
            <a:r>
              <a:rPr lang="ro-RO" sz="3200" dirty="0">
                <a:latin typeface="Times New Roman" panose="02020603050405020304" pitchFamily="18" charset="0"/>
                <a:cs typeface="Times New Roman" panose="02020603050405020304" pitchFamily="18" charset="0"/>
              </a:rPr>
              <a:t>e în Economie</a:t>
            </a:r>
            <a:endParaRPr lang="en-US" sz="3200" dirty="0">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EA9D626E-D083-4FE7-A7F0-92872336A175}"/>
              </a:ext>
            </a:extLst>
          </p:cNvPr>
          <p:cNvSpPr txBox="1"/>
          <p:nvPr/>
        </p:nvSpPr>
        <p:spPr>
          <a:xfrm>
            <a:off x="5040107" y="986536"/>
            <a:ext cx="6924313" cy="4524315"/>
          </a:xfrm>
          <a:prstGeom prst="rect">
            <a:avLst/>
          </a:prstGeom>
          <a:noFill/>
        </p:spPr>
        <p:txBody>
          <a:bodyPr wrap="square">
            <a:spAutoFit/>
          </a:bodyPr>
          <a:lstStyle/>
          <a:p>
            <a:pPr algn="just"/>
            <a:r>
              <a:rPr lang="ro-RO" altLang="en-US" sz="1600" dirty="0">
                <a:latin typeface="Palatino Linotype" panose="02040502050505030304" pitchFamily="18" charset="0"/>
              </a:rPr>
              <a:t>Sistemele adaptive complexe se găsesc peste tot în jurul nostru, iar științele complexități confirmă faptul că marea majoritate a sistemelor reale sunt complexe. Ecosistemele naturale, sistemul atmosferic, traficul rutier, organizațiile sociale, grupurile terorise, piețele ș.a. sunt sisteme adaptive complexe.</a:t>
            </a:r>
          </a:p>
          <a:p>
            <a:pPr algn="just"/>
            <a:r>
              <a:rPr lang="ro-RO" altLang="en-US" sz="1600" dirty="0">
                <a:latin typeface="Palatino Linotype" panose="02040502050505030304" pitchFamily="18" charset="0"/>
              </a:rPr>
              <a:t>Economia, privită ca sistem adaptiv complex, are o structură formată dintr-o multitudine de sisteme cibernetice distincte, mergând de la întreprindere și până la sistemul economiei globale. </a:t>
            </a:r>
          </a:p>
          <a:p>
            <a:pPr algn="just"/>
            <a:endParaRPr lang="ro-RO" altLang="en-US" sz="1600" dirty="0">
              <a:latin typeface="Palatino Linotype" panose="02040502050505030304" pitchFamily="18" charset="0"/>
            </a:endParaRPr>
          </a:p>
          <a:p>
            <a:pPr algn="just"/>
            <a:r>
              <a:rPr lang="ro-RO" altLang="en-US" sz="1600" u="sng" dirty="0">
                <a:latin typeface="Palatino Linotype" panose="02040502050505030304" pitchFamily="18" charset="0"/>
              </a:rPr>
              <a:t>Clasificarea sistemelor adaptive complexe din economie:</a:t>
            </a:r>
          </a:p>
          <a:p>
            <a:pPr algn="just"/>
            <a:endParaRPr lang="ro-RO" altLang="en-US" sz="1600" u="sng" dirty="0">
              <a:latin typeface="Palatino Linotype" panose="02040502050505030304" pitchFamily="18" charset="0"/>
            </a:endParaRPr>
          </a:p>
          <a:p>
            <a:pPr marL="342900" indent="-342900" algn="just">
              <a:buAutoNum type="arabicPeriod"/>
            </a:pPr>
            <a:r>
              <a:rPr lang="ro-RO" altLang="en-US" sz="1600" b="1" dirty="0">
                <a:solidFill>
                  <a:srgbClr val="C00000"/>
                </a:solidFill>
                <a:latin typeface="Palatino Linotype" panose="02040502050505030304" pitchFamily="18" charset="0"/>
              </a:rPr>
              <a:t>Întreprinderea</a:t>
            </a:r>
          </a:p>
          <a:p>
            <a:pPr marL="342900" indent="-342900" algn="just">
              <a:buAutoNum type="arabicPeriod"/>
            </a:pPr>
            <a:r>
              <a:rPr lang="ro-RO" altLang="en-US" sz="1600" b="1" dirty="0">
                <a:solidFill>
                  <a:srgbClr val="C00000"/>
                </a:solidFill>
                <a:latin typeface="Palatino Linotype" panose="02040502050505030304" pitchFamily="18" charset="0"/>
              </a:rPr>
              <a:t>Banca Comercială</a:t>
            </a:r>
          </a:p>
          <a:p>
            <a:pPr marL="342900" indent="-342900" algn="just">
              <a:buAutoNum type="arabicPeriod"/>
            </a:pPr>
            <a:r>
              <a:rPr lang="ro-RO" altLang="en-US" sz="1600" b="1" dirty="0">
                <a:solidFill>
                  <a:srgbClr val="C00000"/>
                </a:solidFill>
                <a:latin typeface="Palatino Linotype" panose="02040502050505030304" pitchFamily="18" charset="0"/>
              </a:rPr>
              <a:t>Piața financiară</a:t>
            </a:r>
          </a:p>
          <a:p>
            <a:pPr marL="342900" indent="-342900" algn="just">
              <a:buAutoNum type="arabicPeriod"/>
            </a:pPr>
            <a:r>
              <a:rPr lang="ro-RO" altLang="en-US" sz="1600" b="1" dirty="0">
                <a:solidFill>
                  <a:srgbClr val="C00000"/>
                </a:solidFill>
                <a:latin typeface="Palatino Linotype" panose="02040502050505030304" pitchFamily="18" charset="0"/>
              </a:rPr>
              <a:t>Economia națională</a:t>
            </a:r>
          </a:p>
          <a:p>
            <a:pPr marL="342900" indent="-342900" algn="just">
              <a:buAutoNum type="arabicPeriod"/>
            </a:pPr>
            <a:r>
              <a:rPr lang="ro-RO" altLang="en-US" sz="1600" b="1" dirty="0">
                <a:solidFill>
                  <a:srgbClr val="C00000"/>
                </a:solidFill>
                <a:latin typeface="Palatino Linotype" panose="02040502050505030304" pitchFamily="18" charset="0"/>
              </a:rPr>
              <a:t>Economia globală</a:t>
            </a:r>
          </a:p>
          <a:p>
            <a:pPr marL="342900" indent="-342900" algn="just">
              <a:buAutoNum type="arabicPeriod"/>
            </a:pPr>
            <a:endParaRPr lang="ro-RO" altLang="en-US" sz="1600" b="1" dirty="0">
              <a:solidFill>
                <a:srgbClr val="C00000"/>
              </a:solidFill>
              <a:latin typeface="Palatino Linotype" panose="02040502050505030304" pitchFamily="18" charset="0"/>
            </a:endParaRPr>
          </a:p>
          <a:p>
            <a:pPr algn="just"/>
            <a:endParaRPr lang="ro-RO" altLang="en-US" sz="1600" b="1" dirty="0">
              <a:solidFill>
                <a:srgbClr val="C00000"/>
              </a:solidFill>
              <a:latin typeface="Palatino Linotype" panose="02040502050505030304" pitchFamily="18" charset="0"/>
            </a:endParaRPr>
          </a:p>
        </p:txBody>
      </p:sp>
      <p:sp>
        <p:nvSpPr>
          <p:cNvPr id="4" name="Footer Placeholder 4">
            <a:extLst>
              <a:ext uri="{FF2B5EF4-FFF2-40B4-BE49-F238E27FC236}">
                <a16:creationId xmlns:a16="http://schemas.microsoft.com/office/drawing/2014/main" id="{9D8845E7-A531-4A38-BA11-2AFED69DB26A}"/>
              </a:ext>
            </a:extLst>
          </p:cNvPr>
          <p:cNvSpPr>
            <a:spLocks noGrp="1"/>
          </p:cNvSpPr>
          <p:nvPr>
            <p:ph type="ftr" sz="quarter" idx="11"/>
          </p:nvPr>
        </p:nvSpPr>
        <p:spPr>
          <a:xfrm>
            <a:off x="-1" y="6512317"/>
            <a:ext cx="6789115"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lgn="l">
              <a:spcBef>
                <a:spcPct val="0"/>
              </a:spcBef>
              <a:buClrTx/>
              <a:buSzTx/>
              <a:buFontTx/>
              <a:buNone/>
            </a:pPr>
            <a:r>
              <a:rPr lang="en-US" altLang="en-US" sz="1400" dirty="0"/>
              <a:t>Bazele Ciberneticii Economice, </a:t>
            </a:r>
            <a:r>
              <a:rPr lang="ro-RO" altLang="en-US" sz="1400" dirty="0"/>
              <a:t>Seminar, 2021 – CSIE, Asist.univ.dr. Ionuț Nica</a:t>
            </a:r>
            <a:endParaRPr lang="en-US" altLang="en-US" sz="1400" dirty="0"/>
          </a:p>
        </p:txBody>
      </p:sp>
    </p:spTree>
    <p:extLst>
      <p:ext uri="{BB962C8B-B14F-4D97-AF65-F5344CB8AC3E}">
        <p14:creationId xmlns:p14="http://schemas.microsoft.com/office/powerpoint/2010/main" val="33397295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flip="none" rotWithShape="1">
          <a:gsLst>
            <a:gs pos="77000">
              <a:schemeClr val="bg2">
                <a:tint val="90000"/>
                <a:lumMod val="120000"/>
              </a:schemeClr>
            </a:gs>
            <a:gs pos="83000">
              <a:schemeClr val="bg2">
                <a:shade val="98000"/>
                <a:satMod val="120000"/>
                <a:lumMod val="98000"/>
              </a:schemeClr>
            </a:gs>
          </a:gsLst>
          <a:lin ang="8100000" scaled="1"/>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3AEE03-BE10-4A20-A736-3C517325996C}"/>
              </a:ext>
            </a:extLst>
          </p:cNvPr>
          <p:cNvSpPr>
            <a:spLocks noGrp="1"/>
          </p:cNvSpPr>
          <p:nvPr>
            <p:ph type="title"/>
          </p:nvPr>
        </p:nvSpPr>
        <p:spPr/>
        <p:txBody>
          <a:bodyPr>
            <a:normAutofit/>
          </a:bodyPr>
          <a:lstStyle/>
          <a:p>
            <a:pPr algn="ctr"/>
            <a:r>
              <a:rPr lang="en-US" sz="3200" dirty="0">
                <a:latin typeface="Times New Roman" panose="02020603050405020304" pitchFamily="18" charset="0"/>
                <a:cs typeface="Times New Roman" panose="02020603050405020304" pitchFamily="18" charset="0"/>
              </a:rPr>
              <a:t>Sistem</a:t>
            </a:r>
            <a:r>
              <a:rPr lang="ro-RO" sz="3200" dirty="0">
                <a:latin typeface="Times New Roman" panose="02020603050405020304" pitchFamily="18" charset="0"/>
                <a:cs typeface="Times New Roman" panose="02020603050405020304" pitchFamily="18" charset="0"/>
              </a:rPr>
              <a:t>ele</a:t>
            </a:r>
            <a:r>
              <a:rPr lang="en-US" sz="3200" dirty="0">
                <a:latin typeface="Times New Roman" panose="02020603050405020304" pitchFamily="18" charset="0"/>
                <a:cs typeface="Times New Roman" panose="02020603050405020304" pitchFamily="18" charset="0"/>
              </a:rPr>
              <a:t> Adaptiv</a:t>
            </a:r>
            <a:r>
              <a:rPr lang="ro-RO" sz="3200" dirty="0">
                <a:latin typeface="Times New Roman" panose="02020603050405020304" pitchFamily="18" charset="0"/>
                <a:cs typeface="Times New Roman" panose="02020603050405020304" pitchFamily="18" charset="0"/>
              </a:rPr>
              <a:t>e</a:t>
            </a:r>
            <a:r>
              <a:rPr lang="en-US" sz="3200" dirty="0">
                <a:latin typeface="Times New Roman" panose="02020603050405020304" pitchFamily="18" charset="0"/>
                <a:cs typeface="Times New Roman" panose="02020603050405020304" pitchFamily="18" charset="0"/>
              </a:rPr>
              <a:t> Complex</a:t>
            </a:r>
            <a:r>
              <a:rPr lang="ro-RO" sz="3200" dirty="0">
                <a:latin typeface="Times New Roman" panose="02020603050405020304" pitchFamily="18" charset="0"/>
                <a:cs typeface="Times New Roman" panose="02020603050405020304" pitchFamily="18" charset="0"/>
              </a:rPr>
              <a:t>e în Economie</a:t>
            </a:r>
            <a:endParaRPr lang="en-US" sz="3200" dirty="0">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EA9D626E-D083-4FE7-A7F0-92872336A175}"/>
              </a:ext>
            </a:extLst>
          </p:cNvPr>
          <p:cNvSpPr txBox="1"/>
          <p:nvPr/>
        </p:nvSpPr>
        <p:spPr>
          <a:xfrm>
            <a:off x="4493352" y="590611"/>
            <a:ext cx="7582384" cy="5755422"/>
          </a:xfrm>
          <a:prstGeom prst="rect">
            <a:avLst/>
          </a:prstGeom>
          <a:noFill/>
        </p:spPr>
        <p:txBody>
          <a:bodyPr wrap="square">
            <a:spAutoFit/>
          </a:bodyPr>
          <a:lstStyle/>
          <a:p>
            <a:pPr algn="just"/>
            <a:r>
              <a:rPr lang="ro-RO" altLang="en-US" sz="1600" dirty="0">
                <a:latin typeface="Palatino Linotype" panose="02040502050505030304" pitchFamily="18" charset="0"/>
              </a:rPr>
              <a:t>Studiu de caz 1:</a:t>
            </a:r>
          </a:p>
          <a:p>
            <a:pPr algn="just"/>
            <a:r>
              <a:rPr lang="ro-RO" altLang="en-US" sz="1400" b="1" dirty="0">
                <a:solidFill>
                  <a:srgbClr val="C00000"/>
                </a:solidFill>
                <a:latin typeface="Palatino Linotype" panose="02040502050505030304" pitchFamily="18" charset="0"/>
              </a:rPr>
              <a:t>Economia exprimată ca fiind totalitatea activitătilor economice, precum și ca știință, se raportează în termeni generali, la necesitatea echilibrului optim al resurselor limitate cu scopul de a satisface și de a echilibra nevoile nelimitate în continuă schimbare.Tot ceea ce ne înconjoară poate fi considerat un sistem adaptiv complex, de la resursă umană a unei companii, până la organizația în sine și felul cum interacționează cu mediul în care își desfasoară activitatea.</a:t>
            </a:r>
          </a:p>
          <a:p>
            <a:pPr algn="just"/>
            <a:r>
              <a:rPr lang="ro-RO" altLang="en-US" sz="1400" i="1" dirty="0">
                <a:latin typeface="Palatino Linotype" panose="02040502050505030304" pitchFamily="18" charset="0"/>
              </a:rPr>
              <a:t>Cerință: Citiți cu atenție următorul text și identificați proprietățile sistemului adaptiv complex. Descrieți fiecare proprietate identificată și justificați alegerea facută.</a:t>
            </a:r>
            <a:r>
              <a:rPr lang="en-US" altLang="en-US" sz="1400" i="1" dirty="0">
                <a:latin typeface="Palatino Linotype" panose="02040502050505030304" pitchFamily="18" charset="0"/>
              </a:rPr>
              <a:t> Pentru aceast</a:t>
            </a:r>
            <a:r>
              <a:rPr lang="ro-RO" altLang="en-US" sz="1400" i="1" dirty="0">
                <a:latin typeface="Palatino Linotype" panose="02040502050505030304" pitchFamily="18" charset="0"/>
              </a:rPr>
              <a:t>ă activitate ne vom grupa în echipe de câte 3 studenți.</a:t>
            </a:r>
          </a:p>
          <a:p>
            <a:pPr algn="just"/>
            <a:endParaRPr lang="ro-RO" altLang="en-US" sz="1400" i="1" dirty="0">
              <a:latin typeface="Palatino Linotype" panose="02040502050505030304" pitchFamily="18" charset="0"/>
            </a:endParaRPr>
          </a:p>
          <a:p>
            <a:pPr algn="just"/>
            <a:r>
              <a:rPr lang="en-US" altLang="en-US" sz="1400" i="1" dirty="0">
                <a:latin typeface="Palatino Linotype" panose="02040502050505030304" pitchFamily="18" charset="0"/>
              </a:rPr>
              <a:t>“</a:t>
            </a:r>
            <a:r>
              <a:rPr lang="ro-RO" altLang="en-US" sz="1400" i="1" dirty="0">
                <a:latin typeface="Palatino Linotype" panose="02040502050505030304" pitchFamily="18" charset="0"/>
              </a:rPr>
              <a:t>Compania S.C. Alfa este înființată în anul 2018 și are sediul în Bucuresti. Obiectul principal în domeniul de activitate al firmei este reprezentat de achiziția, prelucrarea cerealelor, dar și valorificarea făinurilor prin propriile secții de patiserie și panificatie. Firma deține câte 10 puncte de lucru în următoarele județe: București, Iași, Hunedoara, Olt, Ialomița, Prahova, Dâmbovita, Cluj și Olt. Compania are în prezent un numar de 1000 de angajați, iar fiecare dintre aceștia este considerat o parte importantă în unitatea din care fac parte.</a:t>
            </a:r>
          </a:p>
          <a:p>
            <a:pPr algn="just"/>
            <a:r>
              <a:rPr lang="ro-RO" altLang="en-US" sz="1400" i="1" dirty="0">
                <a:latin typeface="Palatino Linotype" panose="02040502050505030304" pitchFamily="18" charset="0"/>
              </a:rPr>
              <a:t>Angajații din cele 10 puncte de lucru interacționează aleator, în funcție de raportul dintre cererea și oferta din judetul respectiv, de evoluția economică și de dezvoltarea unității respective. Deoarece pot apărea diverse schimbări în mediul de lucru în care sunt desfășurate acțiunile unită</a:t>
            </a:r>
            <a:r>
              <a:rPr lang="en-US" altLang="en-US" sz="1400" i="1" dirty="0">
                <a:latin typeface="Palatino Linotype" panose="02040502050505030304" pitchFamily="18" charset="0"/>
              </a:rPr>
              <a:t>t</a:t>
            </a:r>
            <a:r>
              <a:rPr lang="ro-RO" altLang="en-US" sz="1400" i="1" dirty="0">
                <a:latin typeface="Palatino Linotype" panose="02040502050505030304" pitchFamily="18" charset="0"/>
              </a:rPr>
              <a:t>ilor companiei Alfa, acțiunile agenților nu sunt controlate, fiecare unitate economică având propriile reguli astfel încat să se adapteze corect schimbărilor economice, tehnologice, sociale și legale din județul respectiv. Desi putem afirma ca angajatii punctelor de lucru interactioneaza aleator, comportamentul companiei Alfa este format din actiunile tuturor salariatilor, din toate unitatile de lucru.</a:t>
            </a:r>
          </a:p>
          <a:p>
            <a:pPr algn="just"/>
            <a:endParaRPr lang="ro-RO" altLang="en-US" sz="1400" i="1" dirty="0">
              <a:latin typeface="Palatino Linotype" panose="02040502050505030304" pitchFamily="18" charset="0"/>
            </a:endParaRPr>
          </a:p>
          <a:p>
            <a:pPr algn="just"/>
            <a:endParaRPr lang="ro-RO" altLang="en-US" sz="1600" b="1" dirty="0">
              <a:solidFill>
                <a:srgbClr val="C00000"/>
              </a:solidFill>
              <a:latin typeface="Palatino Linotype" panose="02040502050505030304" pitchFamily="18" charset="0"/>
            </a:endParaRPr>
          </a:p>
        </p:txBody>
      </p:sp>
      <p:sp>
        <p:nvSpPr>
          <p:cNvPr id="4" name="Footer Placeholder 4">
            <a:extLst>
              <a:ext uri="{FF2B5EF4-FFF2-40B4-BE49-F238E27FC236}">
                <a16:creationId xmlns:a16="http://schemas.microsoft.com/office/drawing/2014/main" id="{9D8845E7-A531-4A38-BA11-2AFED69DB26A}"/>
              </a:ext>
            </a:extLst>
          </p:cNvPr>
          <p:cNvSpPr>
            <a:spLocks noGrp="1"/>
          </p:cNvSpPr>
          <p:nvPr>
            <p:ph type="ftr" sz="quarter" idx="11"/>
          </p:nvPr>
        </p:nvSpPr>
        <p:spPr>
          <a:xfrm>
            <a:off x="-1" y="6512317"/>
            <a:ext cx="6789115"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lgn="l">
              <a:spcBef>
                <a:spcPct val="0"/>
              </a:spcBef>
              <a:buClrTx/>
              <a:buSzTx/>
              <a:buFontTx/>
              <a:buNone/>
            </a:pPr>
            <a:r>
              <a:rPr lang="en-US" altLang="en-US" sz="1400" dirty="0"/>
              <a:t>Bazele Ciberneticii Economice, </a:t>
            </a:r>
            <a:r>
              <a:rPr lang="ro-RO" altLang="en-US" sz="1400" dirty="0"/>
              <a:t>Seminar, 2021 – CSIE, Asist.univ.dr. Ionuț Nica</a:t>
            </a:r>
            <a:endParaRPr lang="en-US" altLang="en-US" sz="1400" dirty="0"/>
          </a:p>
        </p:txBody>
      </p:sp>
    </p:spTree>
    <p:extLst>
      <p:ext uri="{BB962C8B-B14F-4D97-AF65-F5344CB8AC3E}">
        <p14:creationId xmlns:p14="http://schemas.microsoft.com/office/powerpoint/2010/main" val="23178685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flip="none" rotWithShape="1">
          <a:gsLst>
            <a:gs pos="77000">
              <a:schemeClr val="bg2">
                <a:tint val="90000"/>
                <a:lumMod val="120000"/>
              </a:schemeClr>
            </a:gs>
            <a:gs pos="83000">
              <a:schemeClr val="bg2">
                <a:shade val="98000"/>
                <a:satMod val="120000"/>
                <a:lumMod val="98000"/>
              </a:schemeClr>
            </a:gs>
          </a:gsLst>
          <a:lin ang="8100000" scaled="1"/>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3AEE03-BE10-4A20-A736-3C517325996C}"/>
              </a:ext>
            </a:extLst>
          </p:cNvPr>
          <p:cNvSpPr>
            <a:spLocks noGrp="1"/>
          </p:cNvSpPr>
          <p:nvPr>
            <p:ph type="title"/>
          </p:nvPr>
        </p:nvSpPr>
        <p:spPr/>
        <p:txBody>
          <a:bodyPr>
            <a:normAutofit/>
          </a:bodyPr>
          <a:lstStyle/>
          <a:p>
            <a:pPr algn="ctr"/>
            <a:r>
              <a:rPr lang="en-US" sz="3200" dirty="0">
                <a:latin typeface="Times New Roman" panose="02020603050405020304" pitchFamily="18" charset="0"/>
                <a:cs typeface="Times New Roman" panose="02020603050405020304" pitchFamily="18" charset="0"/>
              </a:rPr>
              <a:t>Sistem</a:t>
            </a:r>
            <a:r>
              <a:rPr lang="ro-RO" sz="3200" dirty="0">
                <a:latin typeface="Times New Roman" panose="02020603050405020304" pitchFamily="18" charset="0"/>
                <a:cs typeface="Times New Roman" panose="02020603050405020304" pitchFamily="18" charset="0"/>
              </a:rPr>
              <a:t>ele</a:t>
            </a:r>
            <a:r>
              <a:rPr lang="en-US" sz="3200" dirty="0">
                <a:latin typeface="Times New Roman" panose="02020603050405020304" pitchFamily="18" charset="0"/>
                <a:cs typeface="Times New Roman" panose="02020603050405020304" pitchFamily="18" charset="0"/>
              </a:rPr>
              <a:t> Adaptiv</a:t>
            </a:r>
            <a:r>
              <a:rPr lang="ro-RO" sz="3200" dirty="0">
                <a:latin typeface="Times New Roman" panose="02020603050405020304" pitchFamily="18" charset="0"/>
                <a:cs typeface="Times New Roman" panose="02020603050405020304" pitchFamily="18" charset="0"/>
              </a:rPr>
              <a:t>e</a:t>
            </a:r>
            <a:r>
              <a:rPr lang="en-US" sz="3200" dirty="0">
                <a:latin typeface="Times New Roman" panose="02020603050405020304" pitchFamily="18" charset="0"/>
                <a:cs typeface="Times New Roman" panose="02020603050405020304" pitchFamily="18" charset="0"/>
              </a:rPr>
              <a:t> Complex</a:t>
            </a:r>
            <a:r>
              <a:rPr lang="ro-RO" sz="3200" dirty="0">
                <a:latin typeface="Times New Roman" panose="02020603050405020304" pitchFamily="18" charset="0"/>
                <a:cs typeface="Times New Roman" panose="02020603050405020304" pitchFamily="18" charset="0"/>
              </a:rPr>
              <a:t>e în Economie</a:t>
            </a:r>
            <a:endParaRPr lang="en-US" sz="3200" dirty="0">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EA9D626E-D083-4FE7-A7F0-92872336A175}"/>
              </a:ext>
            </a:extLst>
          </p:cNvPr>
          <p:cNvSpPr txBox="1"/>
          <p:nvPr/>
        </p:nvSpPr>
        <p:spPr>
          <a:xfrm>
            <a:off x="4493352" y="590611"/>
            <a:ext cx="7582384" cy="5970865"/>
          </a:xfrm>
          <a:prstGeom prst="rect">
            <a:avLst/>
          </a:prstGeom>
          <a:noFill/>
        </p:spPr>
        <p:txBody>
          <a:bodyPr wrap="square">
            <a:spAutoFit/>
          </a:bodyPr>
          <a:lstStyle/>
          <a:p>
            <a:pPr algn="just"/>
            <a:r>
              <a:rPr lang="ro-RO" altLang="en-US" sz="1600" dirty="0">
                <a:latin typeface="Palatino Linotype" panose="02040502050505030304" pitchFamily="18" charset="0"/>
              </a:rPr>
              <a:t>Studiu de caz 1:</a:t>
            </a:r>
          </a:p>
          <a:p>
            <a:pPr algn="just"/>
            <a:endParaRPr lang="en-US" altLang="en-US" sz="1400" i="1" dirty="0">
              <a:latin typeface="Palatino Linotype" panose="02040502050505030304" pitchFamily="18" charset="0"/>
            </a:endParaRPr>
          </a:p>
          <a:p>
            <a:pPr algn="just"/>
            <a:r>
              <a:rPr lang="ro-RO" altLang="en-US" sz="1400" i="1" dirty="0">
                <a:latin typeface="Palatino Linotype" panose="02040502050505030304" pitchFamily="18" charset="0"/>
              </a:rPr>
              <a:t>Compania are diferite departamente ce se regasec în organigrama firmei și fiecare dintre aceste departmente deține un capital uman specializat în așa fel încat organizația nu creeaza relații</a:t>
            </a:r>
          </a:p>
          <a:p>
            <a:pPr algn="just"/>
            <a:r>
              <a:rPr lang="ro-RO" altLang="en-US" sz="1400" i="1" dirty="0">
                <a:latin typeface="Palatino Linotype" panose="02040502050505030304" pitchFamily="18" charset="0"/>
              </a:rPr>
              <a:t>doar prin departamente, ci și prin relațiile pe care și le fac angajații. Toate aceste lucruri duc la o simbioză a activitățiilor și creează o sinergie pentru rezultatele obținute.</a:t>
            </a:r>
          </a:p>
          <a:p>
            <a:pPr algn="just"/>
            <a:r>
              <a:rPr lang="ro-RO" altLang="en-US" sz="1400" i="1" dirty="0">
                <a:latin typeface="Palatino Linotype" panose="02040502050505030304" pitchFamily="18" charset="0"/>
              </a:rPr>
              <a:t>Întreprinderea Alfa are un portofoliu diversificat:</a:t>
            </a:r>
          </a:p>
          <a:p>
            <a:pPr algn="just"/>
            <a:r>
              <a:rPr lang="ro-RO" altLang="en-US" sz="1400" i="1" dirty="0">
                <a:latin typeface="Palatino Linotype" panose="02040502050505030304" pitchFamily="18" charset="0"/>
              </a:rPr>
              <a:t>•	52% este reprezentat de activitate de morarit</a:t>
            </a:r>
          </a:p>
          <a:p>
            <a:pPr algn="just"/>
            <a:r>
              <a:rPr lang="ro-RO" altLang="en-US" sz="1400" i="1" dirty="0">
                <a:latin typeface="Palatino Linotype" panose="02040502050505030304" pitchFamily="18" charset="0"/>
              </a:rPr>
              <a:t>•	20% acopera productia de dulciuri si prajituri</a:t>
            </a:r>
          </a:p>
          <a:p>
            <a:pPr algn="just"/>
            <a:r>
              <a:rPr lang="ro-RO" altLang="en-US" sz="1400" i="1" dirty="0">
                <a:latin typeface="Palatino Linotype" panose="02040502050505030304" pitchFamily="18" charset="0"/>
              </a:rPr>
              <a:t>•	1% din activitate se orienteaza catre partea de panificatie</a:t>
            </a:r>
          </a:p>
          <a:p>
            <a:pPr algn="just"/>
            <a:r>
              <a:rPr lang="ro-RO" altLang="en-US" sz="1400" i="1" dirty="0">
                <a:latin typeface="Palatino Linotype" panose="02040502050505030304" pitchFamily="18" charset="0"/>
              </a:rPr>
              <a:t>•	10% magazine, distributii si benzinarii</a:t>
            </a:r>
          </a:p>
          <a:p>
            <a:pPr algn="just"/>
            <a:r>
              <a:rPr lang="ro-RO" altLang="en-US" sz="1400" i="1" dirty="0">
                <a:latin typeface="Palatino Linotype" panose="02040502050505030304" pitchFamily="18" charset="0"/>
              </a:rPr>
              <a:t>Pentru propria rețea de logistică s-a achiziționat, de asemenea, 3 benzinerii în judetul Valcea cu ajutorul cărora firma își desfasoară activitatea și susține diversificarea portofoliului de riscuri.</a:t>
            </a:r>
          </a:p>
          <a:p>
            <a:pPr algn="just"/>
            <a:r>
              <a:rPr lang="ro-RO" altLang="en-US" sz="1400" i="1" dirty="0">
                <a:latin typeface="Palatino Linotype" panose="02040502050505030304" pitchFamily="18" charset="0"/>
              </a:rPr>
              <a:t>Mediul înconjurator este caracterizat de un grad de incertitudine privind aparitia unor contexte ce nu pot fi controlate sau previzionate, precum contextual COVID19. Pana in 2020 compania a înregistrat un profit foarte mare, ajungând lider pe piata. În prezent, societatea Alfa se adaptează noului context și propune diferite strategii astfel încat să-și mențină o stabilitate atât dpdv financiar, cât și din punct de vedere performanță companie. </a:t>
            </a:r>
          </a:p>
          <a:p>
            <a:pPr algn="just"/>
            <a:r>
              <a:rPr lang="ro-RO" altLang="en-US" sz="1400" i="1" dirty="0">
                <a:latin typeface="Palatino Linotype" panose="02040502050505030304" pitchFamily="18" charset="0"/>
              </a:rPr>
              <a:t>Totuși, efectele pandemiei fiind negative atât la nivelul economie globale, naționale, cât și la nivel de unitate microeconomica, prin relațiile de parteneriat pe care le avea cu diverși furnizor, acționari, companii de promovare și bănci, s-a conturat o legătură puternică între firmă Alfa și partenerii de afaceri, astfel încat au oferit suport unul celuilat pentru a supraviețui contextului actual. </a:t>
            </a:r>
          </a:p>
          <a:p>
            <a:pPr algn="just"/>
            <a:r>
              <a:rPr lang="ro-RO" altLang="en-US" sz="1400" i="1" dirty="0">
                <a:latin typeface="Palatino Linotype" panose="02040502050505030304" pitchFamily="18" charset="0"/>
              </a:rPr>
              <a:t> Pe langă efectele negative pe care contextul COVID19 le transmite în toată economia națională a unei țări, compania Alfa își păstrează un grad ridicat de eficiență în procesele sale față de competitorii săi, astfel încât să fie cea mai eficace din mediul în care își desfășoară activitatea.</a:t>
            </a:r>
            <a:r>
              <a:rPr lang="en-US" altLang="en-US" sz="1400" i="1" dirty="0">
                <a:latin typeface="Palatino Linotype" panose="02040502050505030304" pitchFamily="18" charset="0"/>
              </a:rPr>
              <a:t>“</a:t>
            </a:r>
            <a:endParaRPr lang="ro-RO" altLang="en-US" sz="1400" i="1" dirty="0">
              <a:latin typeface="Palatino Linotype" panose="02040502050505030304" pitchFamily="18" charset="0"/>
            </a:endParaRPr>
          </a:p>
          <a:p>
            <a:pPr algn="just"/>
            <a:endParaRPr lang="ro-RO" altLang="en-US" sz="1400" i="1" dirty="0">
              <a:latin typeface="Palatino Linotype" panose="02040502050505030304" pitchFamily="18" charset="0"/>
            </a:endParaRPr>
          </a:p>
          <a:p>
            <a:pPr algn="just"/>
            <a:endParaRPr lang="ro-RO" altLang="en-US" sz="1600" b="1" dirty="0">
              <a:solidFill>
                <a:srgbClr val="C00000"/>
              </a:solidFill>
              <a:latin typeface="Palatino Linotype" panose="02040502050505030304" pitchFamily="18" charset="0"/>
            </a:endParaRPr>
          </a:p>
        </p:txBody>
      </p:sp>
      <p:sp>
        <p:nvSpPr>
          <p:cNvPr id="4" name="Footer Placeholder 4">
            <a:extLst>
              <a:ext uri="{FF2B5EF4-FFF2-40B4-BE49-F238E27FC236}">
                <a16:creationId xmlns:a16="http://schemas.microsoft.com/office/drawing/2014/main" id="{9D8845E7-A531-4A38-BA11-2AFED69DB26A}"/>
              </a:ext>
            </a:extLst>
          </p:cNvPr>
          <p:cNvSpPr>
            <a:spLocks noGrp="1"/>
          </p:cNvSpPr>
          <p:nvPr>
            <p:ph type="ftr" sz="quarter" idx="11"/>
          </p:nvPr>
        </p:nvSpPr>
        <p:spPr>
          <a:xfrm>
            <a:off x="-1" y="6512317"/>
            <a:ext cx="6789115"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lgn="l">
              <a:spcBef>
                <a:spcPct val="0"/>
              </a:spcBef>
              <a:buClrTx/>
              <a:buSzTx/>
              <a:buFontTx/>
              <a:buNone/>
            </a:pPr>
            <a:r>
              <a:rPr lang="en-US" altLang="en-US" sz="1400" dirty="0"/>
              <a:t>Bazele Ciberneticii Economice, </a:t>
            </a:r>
            <a:r>
              <a:rPr lang="ro-RO" altLang="en-US" sz="1400" dirty="0"/>
              <a:t>Seminar, 2021 – CSIE, Asist.univ.dr. Ionuț Nica</a:t>
            </a:r>
            <a:endParaRPr lang="en-US" altLang="en-US" sz="1400" dirty="0"/>
          </a:p>
        </p:txBody>
      </p:sp>
    </p:spTree>
    <p:extLst>
      <p:ext uri="{BB962C8B-B14F-4D97-AF65-F5344CB8AC3E}">
        <p14:creationId xmlns:p14="http://schemas.microsoft.com/office/powerpoint/2010/main" val="4926721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flip="none" rotWithShape="1">
          <a:gsLst>
            <a:gs pos="77000">
              <a:schemeClr val="bg2">
                <a:tint val="90000"/>
                <a:lumMod val="120000"/>
              </a:schemeClr>
            </a:gs>
            <a:gs pos="83000">
              <a:schemeClr val="bg2">
                <a:shade val="98000"/>
                <a:satMod val="120000"/>
                <a:lumMod val="98000"/>
              </a:schemeClr>
            </a:gs>
          </a:gsLst>
          <a:lin ang="8100000" scaled="1"/>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3AEE03-BE10-4A20-A736-3C517325996C}"/>
              </a:ext>
            </a:extLst>
          </p:cNvPr>
          <p:cNvSpPr>
            <a:spLocks noGrp="1"/>
          </p:cNvSpPr>
          <p:nvPr>
            <p:ph type="title"/>
          </p:nvPr>
        </p:nvSpPr>
        <p:spPr/>
        <p:txBody>
          <a:bodyPr>
            <a:normAutofit/>
          </a:bodyPr>
          <a:lstStyle/>
          <a:p>
            <a:pPr algn="ctr"/>
            <a:r>
              <a:rPr lang="ro-RO" sz="3200" dirty="0">
                <a:latin typeface="Times New Roman" panose="02020603050405020304" pitchFamily="18" charset="0"/>
                <a:cs typeface="Times New Roman" panose="02020603050405020304" pitchFamily="18" charset="0"/>
              </a:rPr>
              <a:t>Grile</a:t>
            </a:r>
            <a:endParaRPr lang="en-US" sz="3200" dirty="0">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EA9D626E-D083-4FE7-A7F0-92872336A175}"/>
              </a:ext>
            </a:extLst>
          </p:cNvPr>
          <p:cNvSpPr txBox="1"/>
          <p:nvPr/>
        </p:nvSpPr>
        <p:spPr>
          <a:xfrm>
            <a:off x="4609616" y="524623"/>
            <a:ext cx="7582384" cy="5324535"/>
          </a:xfrm>
          <a:prstGeom prst="rect">
            <a:avLst/>
          </a:prstGeom>
          <a:noFill/>
        </p:spPr>
        <p:txBody>
          <a:bodyPr wrap="square">
            <a:spAutoFit/>
          </a:bodyPr>
          <a:lstStyle/>
          <a:p>
            <a:pPr algn="just"/>
            <a:r>
              <a:rPr lang="ro-RO" altLang="en-US" sz="1400" b="1" i="1" dirty="0">
                <a:latin typeface="Palatino Linotype" panose="02040502050505030304" pitchFamily="18" charset="0"/>
              </a:rPr>
              <a:t>1.	Economia privită ca un sistem complex are o structură formată din:</a:t>
            </a:r>
          </a:p>
          <a:p>
            <a:pPr algn="just"/>
            <a:r>
              <a:rPr lang="ro-RO" altLang="en-US" sz="1400" i="1" dirty="0">
                <a:latin typeface="Palatino Linotype" panose="02040502050505030304" pitchFamily="18" charset="0"/>
              </a:rPr>
              <a:t>a)	Multitudine de sisteme cibernetice distincte;</a:t>
            </a:r>
          </a:p>
          <a:p>
            <a:pPr algn="just"/>
            <a:r>
              <a:rPr lang="ro-RO" altLang="en-US" sz="1400" i="1" dirty="0">
                <a:latin typeface="Palatino Linotype" panose="02040502050505030304" pitchFamily="18" charset="0"/>
              </a:rPr>
              <a:t>b)	Elemente independente;</a:t>
            </a:r>
          </a:p>
          <a:p>
            <a:pPr algn="just"/>
            <a:r>
              <a:rPr lang="ro-RO" altLang="en-US" sz="1400" i="1" dirty="0">
                <a:latin typeface="Palatino Linotype" panose="02040502050505030304" pitchFamily="18" charset="0"/>
              </a:rPr>
              <a:t>c)	Subsisteme cu proprietăți identice;</a:t>
            </a:r>
          </a:p>
          <a:p>
            <a:pPr algn="just"/>
            <a:r>
              <a:rPr lang="ro-RO" altLang="en-US" sz="1400" i="1" dirty="0">
                <a:latin typeface="Palatino Linotype" panose="02040502050505030304" pitchFamily="18" charset="0"/>
              </a:rPr>
              <a:t>d)	Resurse materiale și resurse informaționale.</a:t>
            </a:r>
          </a:p>
          <a:p>
            <a:pPr algn="just"/>
            <a:endParaRPr lang="ro-RO" altLang="en-US" sz="1400" i="1" dirty="0">
              <a:latin typeface="Palatino Linotype" panose="02040502050505030304" pitchFamily="18" charset="0"/>
            </a:endParaRPr>
          </a:p>
          <a:p>
            <a:pPr algn="just"/>
            <a:r>
              <a:rPr lang="ro-RO" altLang="en-US" sz="1400" b="1" i="1" dirty="0">
                <a:latin typeface="Palatino Linotype" panose="02040502050505030304" pitchFamily="18" charset="0"/>
              </a:rPr>
              <a:t>2. Obiectul de studiu al ciberneticii îl constituie:</a:t>
            </a:r>
          </a:p>
          <a:p>
            <a:pPr algn="just"/>
            <a:r>
              <a:rPr lang="ro-RO" altLang="en-US" sz="1400" i="1" dirty="0">
                <a:latin typeface="Palatino Linotype" panose="02040502050505030304" pitchFamily="18" charset="0"/>
              </a:rPr>
              <a:t>a.	bucla feedback</a:t>
            </a:r>
          </a:p>
          <a:p>
            <a:pPr algn="just"/>
            <a:r>
              <a:rPr lang="ro-RO" altLang="en-US" sz="1400" i="1" dirty="0">
                <a:latin typeface="Palatino Linotype" panose="02040502050505030304" pitchFamily="18" charset="0"/>
              </a:rPr>
              <a:t>b.	emergența</a:t>
            </a:r>
          </a:p>
          <a:p>
            <a:pPr algn="just"/>
            <a:r>
              <a:rPr lang="ro-RO" altLang="en-US" sz="1400" i="1" dirty="0">
                <a:latin typeface="Palatino Linotype" panose="02040502050505030304" pitchFamily="18" charset="0"/>
              </a:rPr>
              <a:t>c.	co-evoluția</a:t>
            </a:r>
          </a:p>
          <a:p>
            <a:pPr algn="just"/>
            <a:r>
              <a:rPr lang="ro-RO" altLang="en-US" sz="1400" i="1" dirty="0">
                <a:latin typeface="Palatino Linotype" panose="02040502050505030304" pitchFamily="18" charset="0"/>
              </a:rPr>
              <a:t>d.	sistemul </a:t>
            </a:r>
            <a:r>
              <a:rPr lang="en-US" altLang="en-US" sz="1400" i="1" dirty="0">
                <a:latin typeface="Palatino Linotype" panose="02040502050505030304" pitchFamily="18" charset="0"/>
              </a:rPr>
              <a:t>adaptiv complex</a:t>
            </a:r>
            <a:endParaRPr lang="ro-RO" altLang="en-US" sz="1400" i="1" dirty="0">
              <a:latin typeface="Palatino Linotype" panose="02040502050505030304" pitchFamily="18" charset="0"/>
            </a:endParaRPr>
          </a:p>
          <a:p>
            <a:pPr algn="just"/>
            <a:endParaRPr lang="ro-RO" altLang="en-US" sz="1400" i="1" dirty="0">
              <a:latin typeface="Palatino Linotype" panose="02040502050505030304" pitchFamily="18" charset="0"/>
            </a:endParaRPr>
          </a:p>
          <a:p>
            <a:pPr algn="just"/>
            <a:r>
              <a:rPr lang="ro-RO" altLang="en-US" sz="1400" b="1" i="1" dirty="0">
                <a:latin typeface="Palatino Linotype" panose="02040502050505030304" pitchFamily="18" charset="0"/>
              </a:rPr>
              <a:t>3. Care dintre variante reprezintă un CAS?</a:t>
            </a:r>
          </a:p>
          <a:p>
            <a:pPr algn="just"/>
            <a:r>
              <a:rPr lang="ro-RO" altLang="en-US" sz="1400" i="1" dirty="0">
                <a:latin typeface="Palatino Linotype" panose="02040502050505030304" pitchFamily="18" charset="0"/>
              </a:rPr>
              <a:t>a.	firma</a:t>
            </a:r>
          </a:p>
          <a:p>
            <a:pPr algn="just"/>
            <a:r>
              <a:rPr lang="ro-RO" altLang="en-US" sz="1400" i="1" dirty="0">
                <a:latin typeface="Palatino Linotype" panose="02040502050505030304" pitchFamily="18" charset="0"/>
              </a:rPr>
              <a:t>b.	piața de capital</a:t>
            </a:r>
          </a:p>
          <a:p>
            <a:pPr algn="just"/>
            <a:r>
              <a:rPr lang="ro-RO" altLang="en-US" sz="1400" i="1" dirty="0">
                <a:latin typeface="Palatino Linotype" panose="02040502050505030304" pitchFamily="18" charset="0"/>
              </a:rPr>
              <a:t>c.	banca comercială</a:t>
            </a:r>
          </a:p>
          <a:p>
            <a:pPr algn="just"/>
            <a:r>
              <a:rPr lang="ro-RO" altLang="en-US" sz="1400" i="1" dirty="0">
                <a:latin typeface="Palatino Linotype" panose="02040502050505030304" pitchFamily="18" charset="0"/>
              </a:rPr>
              <a:t>d.	toate variantele de mai sus</a:t>
            </a:r>
          </a:p>
          <a:p>
            <a:pPr algn="just"/>
            <a:endParaRPr lang="ro-RO" altLang="en-US" sz="1600" b="1" dirty="0">
              <a:solidFill>
                <a:srgbClr val="C00000"/>
              </a:solidFill>
              <a:latin typeface="Palatino Linotype" panose="02040502050505030304" pitchFamily="18" charset="0"/>
            </a:endParaRPr>
          </a:p>
          <a:p>
            <a:pPr algn="just"/>
            <a:r>
              <a:rPr lang="ro-RO" altLang="en-US" sz="1400" b="1" i="1" dirty="0">
                <a:latin typeface="Palatino Linotype" panose="02040502050505030304" pitchFamily="18" charset="0"/>
              </a:rPr>
              <a:t>4. Un sistem adaptiv complex nu are un comportament caracterizat de:</a:t>
            </a:r>
          </a:p>
          <a:p>
            <a:pPr algn="just"/>
            <a:r>
              <a:rPr lang="ro-RO" altLang="en-US" sz="1400" i="1" dirty="0">
                <a:latin typeface="Palatino Linotype" panose="02040502050505030304" pitchFamily="18" charset="0"/>
              </a:rPr>
              <a:t>a)	Emergență; </a:t>
            </a:r>
          </a:p>
          <a:p>
            <a:pPr algn="just"/>
            <a:r>
              <a:rPr lang="ro-RO" altLang="en-US" sz="1400" i="1" dirty="0">
                <a:latin typeface="Palatino Linotype" panose="02040502050505030304" pitchFamily="18" charset="0"/>
              </a:rPr>
              <a:t>b)	Predictibilitate;</a:t>
            </a:r>
          </a:p>
          <a:p>
            <a:pPr algn="just"/>
            <a:r>
              <a:rPr lang="ro-RO" altLang="en-US" sz="1400" i="1" dirty="0">
                <a:latin typeface="Palatino Linotype" panose="02040502050505030304" pitchFamily="18" charset="0"/>
              </a:rPr>
              <a:t>c)	Auto-organizare; </a:t>
            </a:r>
          </a:p>
          <a:p>
            <a:pPr algn="just"/>
            <a:r>
              <a:rPr lang="ro-RO" altLang="en-US" sz="1400" i="1" dirty="0">
                <a:latin typeface="Palatino Linotype" panose="02040502050505030304" pitchFamily="18" charset="0"/>
              </a:rPr>
              <a:t>d)	Noutate.</a:t>
            </a:r>
          </a:p>
          <a:p>
            <a:pPr algn="just"/>
            <a:endParaRPr lang="ro-RO" altLang="en-US" sz="1600" b="1" dirty="0">
              <a:solidFill>
                <a:srgbClr val="C00000"/>
              </a:solidFill>
              <a:latin typeface="Palatino Linotype" panose="02040502050505030304" pitchFamily="18" charset="0"/>
            </a:endParaRPr>
          </a:p>
        </p:txBody>
      </p:sp>
      <p:sp>
        <p:nvSpPr>
          <p:cNvPr id="4" name="Footer Placeholder 4">
            <a:extLst>
              <a:ext uri="{FF2B5EF4-FFF2-40B4-BE49-F238E27FC236}">
                <a16:creationId xmlns:a16="http://schemas.microsoft.com/office/drawing/2014/main" id="{9D8845E7-A531-4A38-BA11-2AFED69DB26A}"/>
              </a:ext>
            </a:extLst>
          </p:cNvPr>
          <p:cNvSpPr>
            <a:spLocks noGrp="1"/>
          </p:cNvSpPr>
          <p:nvPr>
            <p:ph type="ftr" sz="quarter" idx="11"/>
          </p:nvPr>
        </p:nvSpPr>
        <p:spPr>
          <a:xfrm>
            <a:off x="-1" y="6512317"/>
            <a:ext cx="6789115"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lgn="l">
              <a:spcBef>
                <a:spcPct val="0"/>
              </a:spcBef>
              <a:buClrTx/>
              <a:buSzTx/>
              <a:buFontTx/>
              <a:buNone/>
            </a:pPr>
            <a:r>
              <a:rPr lang="en-US" altLang="en-US" sz="1400" dirty="0"/>
              <a:t>Bazele Ciberneticii Economice, </a:t>
            </a:r>
            <a:r>
              <a:rPr lang="ro-RO" altLang="en-US" sz="1400" dirty="0"/>
              <a:t>Seminar, 2021 – CSIE, Asist.univ.dr. Ionuț Nica</a:t>
            </a:r>
            <a:endParaRPr lang="en-US" altLang="en-US" sz="1400" dirty="0"/>
          </a:p>
        </p:txBody>
      </p:sp>
    </p:spTree>
    <p:extLst>
      <p:ext uri="{BB962C8B-B14F-4D97-AF65-F5344CB8AC3E}">
        <p14:creationId xmlns:p14="http://schemas.microsoft.com/office/powerpoint/2010/main" val="16066516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flip="none" rotWithShape="1">
          <a:gsLst>
            <a:gs pos="77000">
              <a:schemeClr val="bg2">
                <a:tint val="90000"/>
                <a:lumMod val="120000"/>
              </a:schemeClr>
            </a:gs>
            <a:gs pos="83000">
              <a:schemeClr val="bg2">
                <a:shade val="98000"/>
                <a:satMod val="120000"/>
                <a:lumMod val="98000"/>
              </a:schemeClr>
            </a:gs>
          </a:gsLst>
          <a:lin ang="8100000" scaled="1"/>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3AEE03-BE10-4A20-A736-3C517325996C}"/>
              </a:ext>
            </a:extLst>
          </p:cNvPr>
          <p:cNvSpPr>
            <a:spLocks noGrp="1"/>
          </p:cNvSpPr>
          <p:nvPr>
            <p:ph type="title"/>
          </p:nvPr>
        </p:nvSpPr>
        <p:spPr/>
        <p:txBody>
          <a:bodyPr>
            <a:normAutofit/>
          </a:bodyPr>
          <a:lstStyle/>
          <a:p>
            <a:pPr algn="ctr"/>
            <a:r>
              <a:rPr lang="ro-RO" sz="3200" dirty="0">
                <a:latin typeface="Times New Roman" panose="02020603050405020304" pitchFamily="18" charset="0"/>
                <a:cs typeface="Times New Roman" panose="02020603050405020304" pitchFamily="18" charset="0"/>
              </a:rPr>
              <a:t>Grile</a:t>
            </a:r>
            <a:endParaRPr lang="en-US" sz="3200" dirty="0">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EA9D626E-D083-4FE7-A7F0-92872336A175}"/>
              </a:ext>
            </a:extLst>
          </p:cNvPr>
          <p:cNvSpPr txBox="1"/>
          <p:nvPr/>
        </p:nvSpPr>
        <p:spPr>
          <a:xfrm>
            <a:off x="4609616" y="1137365"/>
            <a:ext cx="7582384" cy="4431983"/>
          </a:xfrm>
          <a:prstGeom prst="rect">
            <a:avLst/>
          </a:prstGeom>
          <a:noFill/>
        </p:spPr>
        <p:txBody>
          <a:bodyPr wrap="square">
            <a:spAutoFit/>
          </a:bodyPr>
          <a:lstStyle/>
          <a:p>
            <a:pPr algn="just"/>
            <a:r>
              <a:rPr lang="ro-RO" altLang="en-US" sz="1400" b="1" i="1" dirty="0">
                <a:latin typeface="Palatino Linotype" panose="02040502050505030304" pitchFamily="18" charset="0"/>
              </a:rPr>
              <a:t>5. Care dintre variantele următoare nu reprezintă un CAS?</a:t>
            </a:r>
          </a:p>
          <a:p>
            <a:pPr algn="just"/>
            <a:r>
              <a:rPr lang="ro-RO" altLang="en-US" sz="1400" i="1" dirty="0">
                <a:latin typeface="Palatino Linotype" panose="02040502050505030304" pitchFamily="18" charset="0"/>
              </a:rPr>
              <a:t>a. Economia naţională</a:t>
            </a:r>
          </a:p>
          <a:p>
            <a:pPr algn="just"/>
            <a:r>
              <a:rPr lang="ro-RO" altLang="en-US" sz="1400" i="1" dirty="0">
                <a:latin typeface="Palatino Linotype" panose="02040502050505030304" pitchFamily="18" charset="0"/>
              </a:rPr>
              <a:t>b. Piaţa de capital</a:t>
            </a:r>
          </a:p>
          <a:p>
            <a:pPr algn="just"/>
            <a:r>
              <a:rPr lang="ro-RO" altLang="en-US" sz="1400" i="1" dirty="0">
                <a:latin typeface="Palatino Linotype" panose="02040502050505030304" pitchFamily="18" charset="0"/>
              </a:rPr>
              <a:t>c. Roiurile de albine</a:t>
            </a:r>
          </a:p>
          <a:p>
            <a:pPr algn="just"/>
            <a:r>
              <a:rPr lang="ro-RO" altLang="en-US" sz="1400" i="1" dirty="0">
                <a:latin typeface="Palatino Linotype" panose="02040502050505030304" pitchFamily="18" charset="0"/>
              </a:rPr>
              <a:t> d. Clădirile rezidenţiale</a:t>
            </a:r>
          </a:p>
          <a:p>
            <a:pPr algn="just"/>
            <a:endParaRPr lang="ro-RO" altLang="en-US" sz="1400" i="1" dirty="0">
              <a:latin typeface="Palatino Linotype" panose="02040502050505030304" pitchFamily="18" charset="0"/>
            </a:endParaRPr>
          </a:p>
          <a:p>
            <a:pPr algn="just"/>
            <a:r>
              <a:rPr lang="ro-RO" altLang="en-US" sz="1400" b="1" i="1" dirty="0">
                <a:latin typeface="Palatino Linotype" panose="02040502050505030304" pitchFamily="18" charset="0"/>
              </a:rPr>
              <a:t>6. Ce reprezintă emergenţa în cazul întreprinderilor?</a:t>
            </a:r>
          </a:p>
          <a:p>
            <a:pPr algn="just"/>
            <a:r>
              <a:rPr lang="ro-RO" altLang="en-US" sz="1400" i="1" dirty="0">
                <a:latin typeface="Palatino Linotype" panose="02040502050505030304" pitchFamily="18" charset="0"/>
              </a:rPr>
              <a:t>a. Toate întreprinderile există în cadrul mediului lor înconjurător şi ele sunt părţi ale acestui mediu.</a:t>
            </a:r>
          </a:p>
          <a:p>
            <a:pPr algn="just"/>
            <a:r>
              <a:rPr lang="ro-RO" altLang="en-US" sz="1400" i="1" dirty="0">
                <a:latin typeface="Palatino Linotype" panose="02040502050505030304" pitchFamily="18" charset="0"/>
              </a:rPr>
              <a:t>b. Cu cât mai mare este varietatea unei întreprinderi cu atât ea este mai puternică.</a:t>
            </a:r>
          </a:p>
          <a:p>
            <a:pPr algn="just"/>
            <a:r>
              <a:rPr lang="ro-RO" altLang="en-US" sz="1400" i="1" dirty="0">
                <a:latin typeface="Palatino Linotype" panose="02040502050505030304" pitchFamily="18" charset="0"/>
              </a:rPr>
              <a:t>c. Agenţii din întreprinderi interacţionează într-un mod aleator mai degrabă decât să fie planificaţi şi</a:t>
            </a:r>
          </a:p>
          <a:p>
            <a:pPr algn="just"/>
            <a:r>
              <a:rPr lang="ro-RO" altLang="en-US" sz="1400" i="1" dirty="0">
                <a:latin typeface="Palatino Linotype" panose="02040502050505030304" pitchFamily="18" charset="0"/>
              </a:rPr>
              <a:t>controlaţi.</a:t>
            </a:r>
          </a:p>
          <a:p>
            <a:pPr algn="just"/>
            <a:r>
              <a:rPr lang="ro-RO" altLang="en-US" sz="1400" i="1" dirty="0">
                <a:latin typeface="Palatino Linotype" panose="02040502050505030304" pitchFamily="18" charset="0"/>
              </a:rPr>
              <a:t>d. Întreprinderile funcţionează după reguli simple. </a:t>
            </a:r>
          </a:p>
          <a:p>
            <a:pPr marL="342900" indent="-342900" algn="just">
              <a:buAutoNum type="alphaLcPeriod" startAt="4"/>
            </a:pPr>
            <a:endParaRPr lang="ro-RO" altLang="en-US" sz="1400" i="1" dirty="0">
              <a:latin typeface="Palatino Linotype" panose="02040502050505030304" pitchFamily="18" charset="0"/>
            </a:endParaRPr>
          </a:p>
          <a:p>
            <a:pPr algn="just"/>
            <a:r>
              <a:rPr lang="ro-RO" altLang="en-US" sz="1400" i="1" dirty="0">
                <a:latin typeface="Palatino Linotype" panose="02040502050505030304" pitchFamily="18" charset="0"/>
              </a:rPr>
              <a:t>Răspunsuri:</a:t>
            </a:r>
          </a:p>
          <a:p>
            <a:pPr algn="just"/>
            <a:r>
              <a:rPr lang="ro-RO" altLang="en-US" sz="1400" i="1" dirty="0">
                <a:latin typeface="Palatino Linotype" panose="02040502050505030304" pitchFamily="18" charset="0"/>
              </a:rPr>
              <a:t>1</a:t>
            </a:r>
            <a:r>
              <a:rPr lang="ro-RO" altLang="en-US" sz="1400" i="1" dirty="0">
                <a:solidFill>
                  <a:schemeClr val="bg1"/>
                </a:solidFill>
                <a:latin typeface="Palatino Linotype" panose="02040502050505030304" pitchFamily="18" charset="0"/>
              </a:rPr>
              <a:t>. – a)</a:t>
            </a:r>
          </a:p>
          <a:p>
            <a:pPr algn="just"/>
            <a:r>
              <a:rPr lang="ro-RO" altLang="en-US" sz="1400" i="1" dirty="0">
                <a:latin typeface="Palatino Linotype" panose="02040502050505030304" pitchFamily="18" charset="0"/>
              </a:rPr>
              <a:t>2. </a:t>
            </a:r>
            <a:r>
              <a:rPr lang="ro-RO" altLang="en-US" sz="1400" i="1" dirty="0">
                <a:solidFill>
                  <a:schemeClr val="bg1"/>
                </a:solidFill>
                <a:latin typeface="Palatino Linotype" panose="02040502050505030304" pitchFamily="18" charset="0"/>
              </a:rPr>
              <a:t>– d)</a:t>
            </a:r>
          </a:p>
          <a:p>
            <a:pPr algn="just"/>
            <a:r>
              <a:rPr lang="ro-RO" altLang="en-US" sz="1400" i="1" dirty="0">
                <a:latin typeface="Palatino Linotype" panose="02040502050505030304" pitchFamily="18" charset="0"/>
              </a:rPr>
              <a:t>3. </a:t>
            </a:r>
            <a:r>
              <a:rPr lang="ro-RO" altLang="en-US" sz="1400" i="1" dirty="0">
                <a:solidFill>
                  <a:schemeClr val="bg1"/>
                </a:solidFill>
                <a:latin typeface="Palatino Linotype" panose="02040502050505030304" pitchFamily="18" charset="0"/>
              </a:rPr>
              <a:t>– d)</a:t>
            </a:r>
          </a:p>
          <a:p>
            <a:pPr algn="just"/>
            <a:r>
              <a:rPr lang="ro-RO" altLang="en-US" sz="1400" i="1" dirty="0">
                <a:latin typeface="Palatino Linotype" panose="02040502050505030304" pitchFamily="18" charset="0"/>
              </a:rPr>
              <a:t>4. </a:t>
            </a:r>
            <a:r>
              <a:rPr lang="ro-RO" altLang="en-US" sz="1400" i="1" dirty="0">
                <a:solidFill>
                  <a:schemeClr val="bg1"/>
                </a:solidFill>
                <a:latin typeface="Palatino Linotype" panose="02040502050505030304" pitchFamily="18" charset="0"/>
              </a:rPr>
              <a:t>– b)</a:t>
            </a:r>
          </a:p>
          <a:p>
            <a:pPr algn="just"/>
            <a:r>
              <a:rPr lang="ro-RO" altLang="en-US" sz="1400" i="1" dirty="0">
                <a:latin typeface="Palatino Linotype" panose="02040502050505030304" pitchFamily="18" charset="0"/>
              </a:rPr>
              <a:t>5. </a:t>
            </a:r>
            <a:r>
              <a:rPr lang="ro-RO" altLang="en-US" sz="1400" i="1" dirty="0">
                <a:solidFill>
                  <a:schemeClr val="bg1"/>
                </a:solidFill>
                <a:latin typeface="Palatino Linotype" panose="02040502050505030304" pitchFamily="18" charset="0"/>
              </a:rPr>
              <a:t>– d)</a:t>
            </a:r>
          </a:p>
          <a:p>
            <a:pPr algn="just"/>
            <a:r>
              <a:rPr lang="ro-RO" altLang="en-US" sz="1400" i="1" dirty="0">
                <a:latin typeface="Palatino Linotype" panose="02040502050505030304" pitchFamily="18" charset="0"/>
              </a:rPr>
              <a:t>6. </a:t>
            </a:r>
            <a:r>
              <a:rPr lang="ro-RO" altLang="en-US" sz="1400" i="1" dirty="0">
                <a:solidFill>
                  <a:schemeClr val="bg1"/>
                </a:solidFill>
                <a:latin typeface="Palatino Linotype" panose="02040502050505030304" pitchFamily="18" charset="0"/>
              </a:rPr>
              <a:t>– c)</a:t>
            </a:r>
          </a:p>
        </p:txBody>
      </p:sp>
      <p:sp>
        <p:nvSpPr>
          <p:cNvPr id="4" name="Footer Placeholder 4">
            <a:extLst>
              <a:ext uri="{FF2B5EF4-FFF2-40B4-BE49-F238E27FC236}">
                <a16:creationId xmlns:a16="http://schemas.microsoft.com/office/drawing/2014/main" id="{9D8845E7-A531-4A38-BA11-2AFED69DB26A}"/>
              </a:ext>
            </a:extLst>
          </p:cNvPr>
          <p:cNvSpPr>
            <a:spLocks noGrp="1"/>
          </p:cNvSpPr>
          <p:nvPr>
            <p:ph type="ftr" sz="quarter" idx="11"/>
          </p:nvPr>
        </p:nvSpPr>
        <p:spPr>
          <a:xfrm>
            <a:off x="-1" y="6512317"/>
            <a:ext cx="6789115"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lgn="l">
              <a:spcBef>
                <a:spcPct val="0"/>
              </a:spcBef>
              <a:buClrTx/>
              <a:buSzTx/>
              <a:buFontTx/>
              <a:buNone/>
            </a:pPr>
            <a:r>
              <a:rPr lang="en-US" altLang="en-US" sz="1400" dirty="0"/>
              <a:t>Bazele Ciberneticii Economice, </a:t>
            </a:r>
            <a:r>
              <a:rPr lang="ro-RO" altLang="en-US" sz="1400" dirty="0"/>
              <a:t>Seminar, 2021 – CSIE, Asist.univ.dr. Ionuț Nica</a:t>
            </a:r>
            <a:endParaRPr lang="en-US" altLang="en-US" sz="1400" dirty="0"/>
          </a:p>
        </p:txBody>
      </p:sp>
    </p:spTree>
    <p:extLst>
      <p:ext uri="{BB962C8B-B14F-4D97-AF65-F5344CB8AC3E}">
        <p14:creationId xmlns:p14="http://schemas.microsoft.com/office/powerpoint/2010/main" val="36935175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flip="none" rotWithShape="1">
          <a:gsLst>
            <a:gs pos="77000">
              <a:schemeClr val="bg2">
                <a:tint val="90000"/>
                <a:lumMod val="120000"/>
              </a:schemeClr>
            </a:gs>
            <a:gs pos="83000">
              <a:schemeClr val="bg2">
                <a:shade val="98000"/>
                <a:satMod val="120000"/>
                <a:lumMod val="98000"/>
              </a:schemeClr>
            </a:gs>
          </a:gsLst>
          <a:lin ang="8100000" scaled="1"/>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3AEE03-BE10-4A20-A736-3C517325996C}"/>
              </a:ext>
            </a:extLst>
          </p:cNvPr>
          <p:cNvSpPr>
            <a:spLocks noGrp="1"/>
          </p:cNvSpPr>
          <p:nvPr>
            <p:ph type="title"/>
          </p:nvPr>
        </p:nvSpPr>
        <p:spPr/>
        <p:txBody>
          <a:bodyPr>
            <a:normAutofit/>
          </a:bodyPr>
          <a:lstStyle/>
          <a:p>
            <a:pPr algn="ctr"/>
            <a:r>
              <a:rPr lang="ro-RO" sz="3200" dirty="0">
                <a:latin typeface="Times New Roman" panose="02020603050405020304" pitchFamily="18" charset="0"/>
                <a:cs typeface="Times New Roman" panose="02020603050405020304" pitchFamily="18" charset="0"/>
              </a:rPr>
              <a:t>Detalii organizatorice prezentare proiect cercetare</a:t>
            </a:r>
            <a:endParaRPr lang="en-US" sz="3200" dirty="0">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EA9D626E-D083-4FE7-A7F0-92872336A175}"/>
              </a:ext>
            </a:extLst>
          </p:cNvPr>
          <p:cNvSpPr txBox="1"/>
          <p:nvPr/>
        </p:nvSpPr>
        <p:spPr>
          <a:xfrm>
            <a:off x="4493352" y="590611"/>
            <a:ext cx="7582384" cy="5724644"/>
          </a:xfrm>
          <a:prstGeom prst="rect">
            <a:avLst/>
          </a:prstGeom>
          <a:noFill/>
        </p:spPr>
        <p:txBody>
          <a:bodyPr wrap="square">
            <a:spAutoFit/>
          </a:bodyPr>
          <a:lstStyle/>
          <a:p>
            <a:pPr algn="just"/>
            <a:r>
              <a:rPr lang="ro-RO" altLang="en-US" sz="1600" dirty="0">
                <a:latin typeface="Palatino Linotype" panose="02040502050505030304" pitchFamily="18" charset="0"/>
              </a:rPr>
              <a:t>Predare și prezentare proiect evaluare seminar BCE</a:t>
            </a:r>
          </a:p>
          <a:p>
            <a:pPr algn="just"/>
            <a:endParaRPr lang="ro-RO" altLang="en-US" sz="1600" i="1" dirty="0">
              <a:latin typeface="Palatino Linotype" panose="02040502050505030304" pitchFamily="18" charset="0"/>
            </a:endParaRPr>
          </a:p>
          <a:p>
            <a:pPr marL="342900" indent="-342900" algn="just">
              <a:buAutoNum type="arabicPeriod"/>
            </a:pPr>
            <a:r>
              <a:rPr lang="ro-RO" altLang="en-US" sz="1600" i="1" dirty="0">
                <a:latin typeface="Palatino Linotype" panose="02040502050505030304" pitchFamily="18" charset="0"/>
              </a:rPr>
              <a:t>Proiectul se va transmite atât în format word, cât și pdf pe adresa de e-mail </a:t>
            </a:r>
            <a:r>
              <a:rPr lang="ro-RO" altLang="en-US" sz="1600" i="1" dirty="0">
                <a:latin typeface="Palatino Linotype" panose="02040502050505030304" pitchFamily="18" charset="0"/>
                <a:hlinkClick r:id="rId3"/>
              </a:rPr>
              <a:t>ionut.nica@csie.ase.ro</a:t>
            </a:r>
            <a:r>
              <a:rPr lang="ro-RO" altLang="en-US" sz="1600" i="1" dirty="0">
                <a:latin typeface="Palatino Linotype" panose="02040502050505030304" pitchFamily="18" charset="0"/>
              </a:rPr>
              <a:t> (deadline – cel târziu cu o zi înăinte de prezentare). Documentația este însoțită, dacă este cazul, de baza de date de input, output, cod sau orice alte materiale suport. Proiectele vor fi centralizate de reprezentantul grupei și se vor trimite arhivate.</a:t>
            </a:r>
          </a:p>
          <a:p>
            <a:pPr marL="342900" indent="-342900" algn="just">
              <a:buAutoNum type="arabicPeriod"/>
            </a:pPr>
            <a:endParaRPr lang="ro-RO" altLang="en-US" sz="1600" i="1" dirty="0">
              <a:latin typeface="Palatino Linotype" panose="02040502050505030304" pitchFamily="18" charset="0"/>
            </a:endParaRPr>
          </a:p>
          <a:p>
            <a:pPr marL="342900" indent="-342900" algn="just">
              <a:buAutoNum type="arabicPeriod"/>
            </a:pPr>
            <a:r>
              <a:rPr lang="ro-RO" altLang="en-US" sz="1600" i="1" dirty="0">
                <a:latin typeface="Palatino Linotype" panose="02040502050505030304" pitchFamily="18" charset="0"/>
              </a:rPr>
              <a:t>Fiecare student/echipă pregătește o prezentare power point în care se vor centraliza cele mai importante observații/concluzii pentru fiecare secțiune din proiect: </a:t>
            </a:r>
          </a:p>
          <a:p>
            <a:pPr marL="342900" indent="-342900" algn="just">
              <a:buAutoNum type="alphaUcParenR"/>
            </a:pPr>
            <a:r>
              <a:rPr lang="ro-RO" altLang="en-US" sz="1600" i="1" dirty="0">
                <a:solidFill>
                  <a:srgbClr val="FF0000"/>
                </a:solidFill>
                <a:latin typeface="Palatino Linotype" panose="02040502050505030304" pitchFamily="18" charset="0"/>
              </a:rPr>
              <a:t>I</a:t>
            </a:r>
            <a:r>
              <a:rPr lang="it-IT" altLang="en-US" sz="1600" i="1" dirty="0">
                <a:solidFill>
                  <a:srgbClr val="FF0000"/>
                </a:solidFill>
                <a:latin typeface="Palatino Linotype" panose="02040502050505030304" pitchFamily="18" charset="0"/>
              </a:rPr>
              <a:t>dentificarea proprietăților sistemului adaptiv complex într-un sistem economic</a:t>
            </a:r>
            <a:endParaRPr lang="ro-RO" altLang="en-US" sz="1600" i="1" dirty="0">
              <a:solidFill>
                <a:srgbClr val="FF0000"/>
              </a:solidFill>
              <a:latin typeface="Palatino Linotype" panose="02040502050505030304" pitchFamily="18" charset="0"/>
            </a:endParaRPr>
          </a:p>
          <a:p>
            <a:pPr marL="342900" indent="-342900" algn="just">
              <a:buAutoNum type="alphaUcParenR"/>
            </a:pPr>
            <a:r>
              <a:rPr lang="ro-RO" altLang="en-US" sz="1600" i="1" dirty="0">
                <a:solidFill>
                  <a:srgbClr val="FF0000"/>
                </a:solidFill>
                <a:latin typeface="Palatino Linotype" panose="02040502050505030304" pitchFamily="18" charset="0"/>
              </a:rPr>
              <a:t>Modelarea bazată pe agenți utilizând NetLogo</a:t>
            </a:r>
          </a:p>
          <a:p>
            <a:pPr marL="342900" indent="-342900" algn="just">
              <a:buAutoNum type="alphaUcParenR"/>
            </a:pPr>
            <a:r>
              <a:rPr lang="ro-RO" altLang="en-US" sz="1600" i="1" dirty="0">
                <a:solidFill>
                  <a:srgbClr val="FF0000"/>
                </a:solidFill>
                <a:latin typeface="Palatino Linotype" panose="02040502050505030304" pitchFamily="18" charset="0"/>
              </a:rPr>
              <a:t>Rețele complexe</a:t>
            </a:r>
          </a:p>
          <a:p>
            <a:pPr algn="just"/>
            <a:r>
              <a:rPr lang="ro-RO" altLang="en-US" sz="1600" i="1" dirty="0">
                <a:latin typeface="Palatino Linotype" panose="02040502050505030304" pitchFamily="18" charset="0"/>
              </a:rPr>
              <a:t>Punctajul proiectului este format din: 0,50 p (A) + 0,50 p (B) + 0,50p (C) + 0,25 p (respectarea cerințelor și structurii) + 0,25 p (susținerea proiectului și demonstrarea cunoașterii noțiunilor folosite). Total: 2 puncte.</a:t>
            </a:r>
          </a:p>
          <a:p>
            <a:pPr algn="just"/>
            <a:r>
              <a:rPr lang="ro-RO" altLang="en-US" sz="1600" i="1" dirty="0">
                <a:latin typeface="Palatino Linotype" panose="02040502050505030304" pitchFamily="18" charset="0"/>
              </a:rPr>
              <a:t>1 punct se acordă pentru activitatea pe parcursului semestrului la fiecare seminar + temele făcute.</a:t>
            </a:r>
          </a:p>
          <a:p>
            <a:pPr algn="just"/>
            <a:endParaRPr lang="ro-RO" altLang="en-US" sz="1600" i="1" dirty="0">
              <a:latin typeface="Palatino Linotype" panose="02040502050505030304" pitchFamily="18" charset="0"/>
            </a:endParaRPr>
          </a:p>
          <a:p>
            <a:pPr algn="just"/>
            <a:r>
              <a:rPr lang="ro-RO" altLang="en-US" sz="1600" i="1" dirty="0">
                <a:latin typeface="Palatino Linotype" panose="02040502050505030304" pitchFamily="18" charset="0"/>
              </a:rPr>
              <a:t>3. Respectați cu atenție structura proiectului de cercetare.</a:t>
            </a:r>
          </a:p>
          <a:p>
            <a:pPr marL="342900" indent="-342900" algn="just">
              <a:buAutoNum type="alphaUcParenR"/>
            </a:pPr>
            <a:endParaRPr lang="ro-RO" altLang="en-US" sz="1600" i="1" dirty="0">
              <a:latin typeface="Palatino Linotype" panose="02040502050505030304" pitchFamily="18" charset="0"/>
            </a:endParaRPr>
          </a:p>
          <a:p>
            <a:pPr algn="just"/>
            <a:endParaRPr lang="ro-RO" altLang="en-US" sz="1400" i="1" dirty="0">
              <a:latin typeface="Palatino Linotype" panose="02040502050505030304" pitchFamily="18" charset="0"/>
            </a:endParaRPr>
          </a:p>
          <a:p>
            <a:pPr algn="just"/>
            <a:endParaRPr lang="ro-RO" altLang="en-US" sz="1600" b="1" dirty="0">
              <a:solidFill>
                <a:srgbClr val="C00000"/>
              </a:solidFill>
              <a:latin typeface="Palatino Linotype" panose="02040502050505030304" pitchFamily="18" charset="0"/>
            </a:endParaRPr>
          </a:p>
        </p:txBody>
      </p:sp>
      <p:sp>
        <p:nvSpPr>
          <p:cNvPr id="4" name="Footer Placeholder 4">
            <a:extLst>
              <a:ext uri="{FF2B5EF4-FFF2-40B4-BE49-F238E27FC236}">
                <a16:creationId xmlns:a16="http://schemas.microsoft.com/office/drawing/2014/main" id="{9D8845E7-A531-4A38-BA11-2AFED69DB26A}"/>
              </a:ext>
            </a:extLst>
          </p:cNvPr>
          <p:cNvSpPr>
            <a:spLocks noGrp="1"/>
          </p:cNvSpPr>
          <p:nvPr>
            <p:ph type="ftr" sz="quarter" idx="11"/>
          </p:nvPr>
        </p:nvSpPr>
        <p:spPr>
          <a:xfrm>
            <a:off x="-1" y="6512317"/>
            <a:ext cx="6789115"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lgn="l">
              <a:spcBef>
                <a:spcPct val="0"/>
              </a:spcBef>
              <a:buClrTx/>
              <a:buSzTx/>
              <a:buFontTx/>
              <a:buNone/>
            </a:pPr>
            <a:r>
              <a:rPr lang="en-US" altLang="en-US" sz="1400" dirty="0"/>
              <a:t>Bazele Ciberneticii Economice, </a:t>
            </a:r>
            <a:r>
              <a:rPr lang="ro-RO" altLang="en-US" sz="1400" dirty="0"/>
              <a:t>Seminar, 2021 – CSIE, Asist.univ.dr. Ionuț Nica</a:t>
            </a:r>
            <a:endParaRPr lang="en-US" altLang="en-US" sz="1400" dirty="0"/>
          </a:p>
        </p:txBody>
      </p:sp>
    </p:spTree>
    <p:extLst>
      <p:ext uri="{BB962C8B-B14F-4D97-AF65-F5344CB8AC3E}">
        <p14:creationId xmlns:p14="http://schemas.microsoft.com/office/powerpoint/2010/main" val="25939999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196038-C0AF-4443-A0B5-3BDE61DBB426}"/>
              </a:ext>
            </a:extLst>
          </p:cNvPr>
          <p:cNvSpPr>
            <a:spLocks noGrp="1"/>
          </p:cNvSpPr>
          <p:nvPr>
            <p:ph type="title"/>
          </p:nvPr>
        </p:nvSpPr>
        <p:spPr>
          <a:xfrm>
            <a:off x="897684" y="2322765"/>
            <a:ext cx="3498979" cy="2456442"/>
          </a:xfrm>
        </p:spPr>
        <p:txBody>
          <a:bodyPr/>
          <a:lstStyle/>
          <a:p>
            <a:r>
              <a:rPr lang="ro-RO" dirty="0">
                <a:latin typeface="Palatino Linotype" panose="02040502050505030304" pitchFamily="18" charset="0"/>
              </a:rPr>
              <a:t>Agendă</a:t>
            </a:r>
            <a:endParaRPr lang="en-US" dirty="0">
              <a:latin typeface="Palatino Linotype" panose="02040502050505030304" pitchFamily="18" charset="0"/>
            </a:endParaRPr>
          </a:p>
        </p:txBody>
      </p:sp>
      <p:sp>
        <p:nvSpPr>
          <p:cNvPr id="3" name="Content Placeholder 2">
            <a:extLst>
              <a:ext uri="{FF2B5EF4-FFF2-40B4-BE49-F238E27FC236}">
                <a16:creationId xmlns:a16="http://schemas.microsoft.com/office/drawing/2014/main" id="{436E5CE1-4130-4A08-B691-D65C87E08BA2}"/>
              </a:ext>
            </a:extLst>
          </p:cNvPr>
          <p:cNvSpPr>
            <a:spLocks noGrp="1"/>
          </p:cNvSpPr>
          <p:nvPr>
            <p:ph idx="1"/>
          </p:nvPr>
        </p:nvSpPr>
        <p:spPr/>
        <p:txBody>
          <a:bodyPr/>
          <a:lstStyle/>
          <a:p>
            <a:r>
              <a:rPr lang="ro-RO" b="1" u="sng" dirty="0"/>
              <a:t>Proprietățile rețelelor complexe</a:t>
            </a:r>
          </a:p>
          <a:p>
            <a:r>
              <a:rPr lang="en-US" b="1" u="sng" dirty="0"/>
              <a:t>Aplica</a:t>
            </a:r>
            <a:r>
              <a:rPr lang="ro-RO" b="1" u="sng" dirty="0"/>
              <a:t>ții și studii de caz</a:t>
            </a:r>
            <a:endParaRPr lang="en-US" b="1" u="sng" dirty="0"/>
          </a:p>
          <a:p>
            <a:r>
              <a:rPr lang="en-US" b="1" u="sng" dirty="0" err="1"/>
              <a:t>Exemple</a:t>
            </a:r>
            <a:r>
              <a:rPr lang="en-US" b="1" u="sng" dirty="0"/>
              <a:t> de Sisteme Adaptive Complexe </a:t>
            </a:r>
            <a:r>
              <a:rPr lang="ro-RO" b="1" u="sng" dirty="0"/>
              <a:t>în economie</a:t>
            </a:r>
          </a:p>
          <a:p>
            <a:endParaRPr lang="en-US" dirty="0"/>
          </a:p>
        </p:txBody>
      </p:sp>
      <p:sp>
        <p:nvSpPr>
          <p:cNvPr id="4" name="Footer Placeholder 4">
            <a:extLst>
              <a:ext uri="{FF2B5EF4-FFF2-40B4-BE49-F238E27FC236}">
                <a16:creationId xmlns:a16="http://schemas.microsoft.com/office/drawing/2014/main" id="{CA47F9F4-16CD-4375-82D4-D83B757DF237}"/>
              </a:ext>
            </a:extLst>
          </p:cNvPr>
          <p:cNvSpPr>
            <a:spLocks noGrp="1"/>
          </p:cNvSpPr>
          <p:nvPr>
            <p:ph type="ftr" sz="quarter" idx="11"/>
          </p:nvPr>
        </p:nvSpPr>
        <p:spPr>
          <a:xfrm>
            <a:off x="-1" y="6512317"/>
            <a:ext cx="6789115"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lgn="l">
              <a:spcBef>
                <a:spcPct val="0"/>
              </a:spcBef>
              <a:buClrTx/>
              <a:buSzTx/>
              <a:buFontTx/>
              <a:buNone/>
            </a:pPr>
            <a:r>
              <a:rPr lang="en-US" altLang="en-US" sz="1400" dirty="0"/>
              <a:t>Bazele Ciberneticii Economice, </a:t>
            </a:r>
            <a:r>
              <a:rPr lang="ro-RO" altLang="en-US" sz="1400" dirty="0"/>
              <a:t>Seminar, 2021 – CSIE, Asist.univ.dr. Ionuț Nica</a:t>
            </a:r>
            <a:endParaRPr lang="en-US" altLang="en-US" sz="1400" dirty="0"/>
          </a:p>
        </p:txBody>
      </p:sp>
    </p:spTree>
    <p:extLst>
      <p:ext uri="{BB962C8B-B14F-4D97-AF65-F5344CB8AC3E}">
        <p14:creationId xmlns:p14="http://schemas.microsoft.com/office/powerpoint/2010/main" val="34713130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196038-C0AF-4443-A0B5-3BDE61DBB426}"/>
              </a:ext>
            </a:extLst>
          </p:cNvPr>
          <p:cNvSpPr>
            <a:spLocks noGrp="1"/>
          </p:cNvSpPr>
          <p:nvPr>
            <p:ph type="title"/>
          </p:nvPr>
        </p:nvSpPr>
        <p:spPr/>
        <p:txBody>
          <a:bodyPr/>
          <a:lstStyle/>
          <a:p>
            <a:r>
              <a:rPr lang="ro-RO" dirty="0">
                <a:latin typeface="Palatino Linotype" panose="02040502050505030304" pitchFamily="18" charset="0"/>
              </a:rPr>
              <a:t>Rețele complexe în Gephi</a:t>
            </a:r>
            <a:endParaRPr lang="en-US" dirty="0">
              <a:latin typeface="Palatino Linotype" panose="02040502050505030304" pitchFamily="18" charset="0"/>
            </a:endParaRPr>
          </a:p>
        </p:txBody>
      </p:sp>
      <p:sp>
        <p:nvSpPr>
          <p:cNvPr id="4" name="Footer Placeholder 4">
            <a:extLst>
              <a:ext uri="{FF2B5EF4-FFF2-40B4-BE49-F238E27FC236}">
                <a16:creationId xmlns:a16="http://schemas.microsoft.com/office/drawing/2014/main" id="{CA47F9F4-16CD-4375-82D4-D83B757DF237}"/>
              </a:ext>
            </a:extLst>
          </p:cNvPr>
          <p:cNvSpPr>
            <a:spLocks noGrp="1"/>
          </p:cNvSpPr>
          <p:nvPr>
            <p:ph type="ftr" sz="quarter" idx="11"/>
          </p:nvPr>
        </p:nvSpPr>
        <p:spPr>
          <a:xfrm>
            <a:off x="-1" y="6512317"/>
            <a:ext cx="6789115"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lgn="l">
              <a:spcBef>
                <a:spcPct val="0"/>
              </a:spcBef>
              <a:buClrTx/>
              <a:buSzTx/>
              <a:buFontTx/>
              <a:buNone/>
            </a:pPr>
            <a:r>
              <a:rPr lang="en-US" altLang="en-US" sz="1400" dirty="0"/>
              <a:t>Bazele Ciberneticii Economice, </a:t>
            </a:r>
            <a:r>
              <a:rPr lang="ro-RO" altLang="en-US" sz="1400" dirty="0"/>
              <a:t>Seminar, 2021 – CSIE, Asist.univ.dr. Ionuț Nica</a:t>
            </a:r>
            <a:endParaRPr lang="en-US" altLang="en-US" sz="1400" dirty="0"/>
          </a:p>
        </p:txBody>
      </p:sp>
      <p:pic>
        <p:nvPicPr>
          <p:cNvPr id="6" name="Picture 2" descr="Bookish | Funny emoji, Smiley, Emoticons emojis">
            <a:extLst>
              <a:ext uri="{FF2B5EF4-FFF2-40B4-BE49-F238E27FC236}">
                <a16:creationId xmlns:a16="http://schemas.microsoft.com/office/drawing/2014/main" id="{983D1C3B-9BED-46B4-9092-2B2B6A87B0A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01629" y="0"/>
            <a:ext cx="1168312" cy="1168312"/>
          </a:xfrm>
          <a:prstGeom prst="rect">
            <a:avLst/>
          </a:prstGeom>
          <a:noFill/>
          <a:extLst>
            <a:ext uri="{909E8E84-426E-40DD-AFC4-6F175D3DCCD1}">
              <a14:hiddenFill xmlns:a14="http://schemas.microsoft.com/office/drawing/2010/main">
                <a:solidFill>
                  <a:srgbClr val="FFFFFF"/>
                </a:solidFill>
              </a14:hiddenFill>
            </a:ext>
          </a:extLst>
        </p:spPr>
      </p:pic>
      <p:sp>
        <p:nvSpPr>
          <p:cNvPr id="7" name="Content Placeholder 2">
            <a:extLst>
              <a:ext uri="{FF2B5EF4-FFF2-40B4-BE49-F238E27FC236}">
                <a16:creationId xmlns:a16="http://schemas.microsoft.com/office/drawing/2014/main" id="{C8ACFA5A-CE8F-413F-8319-E1B9A388D69E}"/>
              </a:ext>
            </a:extLst>
          </p:cNvPr>
          <p:cNvSpPr>
            <a:spLocks noGrp="1"/>
          </p:cNvSpPr>
          <p:nvPr>
            <p:ph idx="1"/>
          </p:nvPr>
        </p:nvSpPr>
        <p:spPr>
          <a:xfrm>
            <a:off x="4511077" y="1077911"/>
            <a:ext cx="7012255" cy="3728455"/>
          </a:xfrm>
        </p:spPr>
        <p:txBody>
          <a:bodyPr>
            <a:normAutofit/>
          </a:bodyPr>
          <a:lstStyle/>
          <a:p>
            <a:pPr marL="0" indent="0" algn="just">
              <a:buNone/>
            </a:pPr>
            <a:endParaRPr lang="ro-RO" altLang="en-US" sz="1400" i="1" dirty="0">
              <a:solidFill>
                <a:srgbClr val="FF0000"/>
              </a:solidFill>
              <a:latin typeface="Palatino Linotype" panose="02040502050505030304" pitchFamily="18" charset="0"/>
            </a:endParaRPr>
          </a:p>
          <a:p>
            <a:pPr marL="0" indent="0" algn="just">
              <a:buNone/>
            </a:pPr>
            <a:r>
              <a:rPr lang="ro-RO" sz="1400" b="1" i="1" u="sng" dirty="0">
                <a:solidFill>
                  <a:srgbClr val="FF0000"/>
                </a:solidFill>
                <a:latin typeface="Palatino Linotype" panose="02040502050505030304" pitchFamily="18" charset="0"/>
              </a:rPr>
              <a:t>Aplicație 1: Începând cu ianuarie 2017, baza de date a aeroporturilor OpenFlights conține peste 10.000 de aeroporturi, gări și terminale de feribot disponibile la nivel global. Baza de input conține următoarele informații:</a:t>
            </a:r>
          </a:p>
          <a:p>
            <a:pPr algn="just">
              <a:buFontTx/>
              <a:buChar char="-"/>
            </a:pPr>
            <a:r>
              <a:rPr lang="ro-RO" sz="1200" b="1" i="1" u="sng" dirty="0">
                <a:solidFill>
                  <a:srgbClr val="FF0000"/>
                </a:solidFill>
                <a:latin typeface="Palatino Linotype" panose="02040502050505030304" pitchFamily="18" charset="0"/>
              </a:rPr>
              <a:t>Airoport ID</a:t>
            </a:r>
          </a:p>
          <a:p>
            <a:pPr algn="just">
              <a:buFontTx/>
              <a:buChar char="-"/>
            </a:pPr>
            <a:r>
              <a:rPr lang="ro-RO" sz="1200" b="1" i="1" u="sng" dirty="0">
                <a:solidFill>
                  <a:srgbClr val="FF0000"/>
                </a:solidFill>
                <a:latin typeface="Palatino Linotype" panose="02040502050505030304" pitchFamily="18" charset="0"/>
              </a:rPr>
              <a:t>Name of airoport</a:t>
            </a:r>
          </a:p>
          <a:p>
            <a:pPr algn="just">
              <a:buFontTx/>
              <a:buChar char="-"/>
            </a:pPr>
            <a:r>
              <a:rPr lang="ro-RO" sz="1200" b="1" i="1" u="sng" dirty="0">
                <a:solidFill>
                  <a:srgbClr val="FF0000"/>
                </a:solidFill>
                <a:latin typeface="Palatino Linotype" panose="02040502050505030304" pitchFamily="18" charset="0"/>
              </a:rPr>
              <a:t>City</a:t>
            </a:r>
          </a:p>
          <a:p>
            <a:pPr algn="just">
              <a:buFontTx/>
              <a:buChar char="-"/>
            </a:pPr>
            <a:r>
              <a:rPr lang="ro-RO" sz="1200" b="1" i="1" u="sng" dirty="0">
                <a:solidFill>
                  <a:srgbClr val="FF0000"/>
                </a:solidFill>
                <a:latin typeface="Palatino Linotype" panose="02040502050505030304" pitchFamily="18" charset="0"/>
              </a:rPr>
              <a:t>Country</a:t>
            </a:r>
          </a:p>
          <a:p>
            <a:pPr algn="just">
              <a:buFontTx/>
              <a:buChar char="-"/>
            </a:pPr>
            <a:r>
              <a:rPr lang="ro-RO" sz="1200" b="1" i="1" u="sng" dirty="0">
                <a:solidFill>
                  <a:srgbClr val="FF0000"/>
                </a:solidFill>
                <a:latin typeface="Palatino Linotype" panose="02040502050505030304" pitchFamily="18" charset="0"/>
              </a:rPr>
              <a:t>Latitude</a:t>
            </a:r>
          </a:p>
          <a:p>
            <a:pPr algn="just">
              <a:buFontTx/>
              <a:buChar char="-"/>
            </a:pPr>
            <a:r>
              <a:rPr lang="ro-RO" sz="1200" b="1" i="1" u="sng" dirty="0">
                <a:solidFill>
                  <a:srgbClr val="FF0000"/>
                </a:solidFill>
                <a:latin typeface="Palatino Linotype" panose="02040502050505030304" pitchFamily="18" charset="0"/>
              </a:rPr>
              <a:t>Longitude</a:t>
            </a:r>
          </a:p>
          <a:p>
            <a:pPr algn="just">
              <a:buFontTx/>
              <a:buChar char="-"/>
            </a:pPr>
            <a:r>
              <a:rPr lang="ro-RO" sz="1200" b="1" i="1" u="sng" dirty="0">
                <a:solidFill>
                  <a:srgbClr val="FF0000"/>
                </a:solidFill>
                <a:latin typeface="Palatino Linotype" panose="02040502050505030304" pitchFamily="18" charset="0"/>
              </a:rPr>
              <a:t>Timezone</a:t>
            </a:r>
            <a:endParaRPr lang="ro-RO" sz="1200" i="1" dirty="0">
              <a:solidFill>
                <a:srgbClr val="002060"/>
              </a:solidFill>
              <a:latin typeface="Palatino Linotype" panose="02040502050505030304" pitchFamily="18" charset="0"/>
            </a:endParaRPr>
          </a:p>
          <a:p>
            <a:pPr marL="0" indent="0" algn="just">
              <a:buNone/>
            </a:pPr>
            <a:endParaRPr lang="ro-RO" sz="1400" i="1" dirty="0">
              <a:solidFill>
                <a:srgbClr val="002060"/>
              </a:solidFill>
              <a:latin typeface="Palatino Linotype" panose="02040502050505030304" pitchFamily="18" charset="0"/>
            </a:endParaRPr>
          </a:p>
        </p:txBody>
      </p:sp>
      <p:sp>
        <p:nvSpPr>
          <p:cNvPr id="10" name="Content Placeholder 2">
            <a:extLst>
              <a:ext uri="{FF2B5EF4-FFF2-40B4-BE49-F238E27FC236}">
                <a16:creationId xmlns:a16="http://schemas.microsoft.com/office/drawing/2014/main" id="{FA89EF8D-B4C8-4135-BA8E-5B747B6E496C}"/>
              </a:ext>
            </a:extLst>
          </p:cNvPr>
          <p:cNvSpPr txBox="1">
            <a:spLocks/>
          </p:cNvSpPr>
          <p:nvPr/>
        </p:nvSpPr>
        <p:spPr>
          <a:xfrm>
            <a:off x="4736866" y="4994452"/>
            <a:ext cx="7012255" cy="955838"/>
          </a:xfrm>
          <a:prstGeom prst="rect">
            <a:avLst/>
          </a:prstGeom>
        </p:spPr>
        <p:txBody>
          <a:bodyPr vert="horz" lIns="91440" tIns="45720" rIns="91440" bIns="45720" rtlCol="0" anchor="ctr">
            <a:noAutofit/>
          </a:bodyPr>
          <a:lst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a:lstStyle>
          <a:p>
            <a:pPr marL="0" indent="0" algn="just">
              <a:buFont typeface="Wingdings" panose="05000000000000000000" pitchFamily="2" charset="2"/>
              <a:buNone/>
            </a:pPr>
            <a:endParaRPr lang="ro-RO" altLang="en-US" sz="1400" i="1" dirty="0">
              <a:solidFill>
                <a:srgbClr val="FF0000"/>
              </a:solidFill>
              <a:latin typeface="Palatino Linotype" panose="02040502050505030304" pitchFamily="18" charset="0"/>
            </a:endParaRPr>
          </a:p>
          <a:p>
            <a:pPr marL="0" indent="0" algn="just">
              <a:buFont typeface="Wingdings" panose="05000000000000000000" pitchFamily="2" charset="2"/>
              <a:buNone/>
            </a:pPr>
            <a:r>
              <a:rPr lang="ro-RO" sz="1400" b="1" i="1" dirty="0">
                <a:latin typeface="Palatino Linotype" panose="02040502050505030304" pitchFamily="18" charset="0"/>
              </a:rPr>
              <a:t>Pe baza informațiilor disponibile la adresa </a:t>
            </a:r>
            <a:r>
              <a:rPr lang="ro-RO" sz="1400" b="1" i="1" dirty="0">
                <a:latin typeface="Palatino Linotype" panose="02040502050505030304" pitchFamily="18" charset="0"/>
                <a:hlinkClick r:id="rId3"/>
              </a:rPr>
              <a:t>https://openflights.org/data.html</a:t>
            </a:r>
            <a:r>
              <a:rPr lang="ro-RO" sz="1400" b="1" i="1" dirty="0">
                <a:latin typeface="Palatino Linotype" panose="02040502050505030304" pitchFamily="18" charset="0"/>
              </a:rPr>
              <a:t> construiți rețeaua de aeroporturi din lume. Se va extrage un eșantion din întreaga populație conform indicațiilor de la seminar.</a:t>
            </a:r>
          </a:p>
          <a:p>
            <a:pPr marL="0" indent="0" algn="just">
              <a:buFont typeface="Wingdings" panose="05000000000000000000" pitchFamily="2" charset="2"/>
              <a:buNone/>
            </a:pPr>
            <a:r>
              <a:rPr lang="ro-RO" sz="1400" b="1" i="1" dirty="0">
                <a:latin typeface="Palatino Linotype" panose="02040502050505030304" pitchFamily="18" charset="0"/>
              </a:rPr>
              <a:t>1. Importați datele în Gephi și reprezentați rețeaua de aeroporturi. </a:t>
            </a:r>
          </a:p>
          <a:p>
            <a:pPr marL="0" indent="0" algn="just">
              <a:buFont typeface="Wingdings" panose="05000000000000000000" pitchFamily="2" charset="2"/>
              <a:buNone/>
            </a:pPr>
            <a:r>
              <a:rPr lang="ro-RO" sz="1400" b="1" i="1" dirty="0">
                <a:latin typeface="Palatino Linotype" panose="02040502050505030304" pitchFamily="18" charset="0"/>
              </a:rPr>
              <a:t>2. Analizați proprietățile rețelei construită: diametrul rețelei, conectivitatea, drumul mediu de lungime minimă, mărimea componentei Gigant</a:t>
            </a:r>
          </a:p>
          <a:p>
            <a:pPr marL="0" indent="0" algn="just">
              <a:buFont typeface="Wingdings" panose="05000000000000000000" pitchFamily="2" charset="2"/>
              <a:buNone/>
            </a:pPr>
            <a:endParaRPr lang="ro-RO" sz="1400" i="1"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4532928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F12D9042-B12E-4426-AF72-E22534F566AD}"/>
              </a:ext>
            </a:extLst>
          </p:cNvPr>
          <p:cNvPicPr>
            <a:picLocks noChangeAspect="1"/>
          </p:cNvPicPr>
          <p:nvPr/>
        </p:nvPicPr>
        <p:blipFill>
          <a:blip r:embed="rId2"/>
          <a:stretch>
            <a:fillRect/>
          </a:stretch>
        </p:blipFill>
        <p:spPr>
          <a:xfrm>
            <a:off x="676275" y="871879"/>
            <a:ext cx="11049000" cy="5271557"/>
          </a:xfrm>
          <a:prstGeom prst="rect">
            <a:avLst/>
          </a:prstGeom>
        </p:spPr>
      </p:pic>
      <p:sp>
        <p:nvSpPr>
          <p:cNvPr id="6" name="TextBox 5">
            <a:extLst>
              <a:ext uri="{FF2B5EF4-FFF2-40B4-BE49-F238E27FC236}">
                <a16:creationId xmlns:a16="http://schemas.microsoft.com/office/drawing/2014/main" id="{ECAC6211-4F9A-4191-81EF-6A2CFEF2BDA4}"/>
              </a:ext>
            </a:extLst>
          </p:cNvPr>
          <p:cNvSpPr txBox="1"/>
          <p:nvPr/>
        </p:nvSpPr>
        <p:spPr>
          <a:xfrm>
            <a:off x="104775" y="105460"/>
            <a:ext cx="9029700" cy="369332"/>
          </a:xfrm>
          <a:prstGeom prst="rect">
            <a:avLst/>
          </a:prstGeom>
          <a:noFill/>
        </p:spPr>
        <p:txBody>
          <a:bodyPr wrap="square">
            <a:spAutoFit/>
          </a:bodyPr>
          <a:lstStyle/>
          <a:p>
            <a:pPr marL="0" indent="0" algn="just">
              <a:buFont typeface="Wingdings" panose="05000000000000000000" pitchFamily="2" charset="2"/>
              <a:buNone/>
            </a:pPr>
            <a:r>
              <a:rPr lang="ro-RO" sz="1800" b="1" i="1" dirty="0">
                <a:latin typeface="Palatino Linotype" panose="02040502050505030304" pitchFamily="18" charset="0"/>
              </a:rPr>
              <a:t>1. Importați datele în Gephi și reprezentați rețeaua de aeroporturi. </a:t>
            </a:r>
          </a:p>
        </p:txBody>
      </p:sp>
    </p:spTree>
    <p:extLst>
      <p:ext uri="{BB962C8B-B14F-4D97-AF65-F5344CB8AC3E}">
        <p14:creationId xmlns:p14="http://schemas.microsoft.com/office/powerpoint/2010/main" val="323762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196038-C0AF-4443-A0B5-3BDE61DBB426}"/>
              </a:ext>
            </a:extLst>
          </p:cNvPr>
          <p:cNvSpPr>
            <a:spLocks noGrp="1"/>
          </p:cNvSpPr>
          <p:nvPr>
            <p:ph type="title"/>
          </p:nvPr>
        </p:nvSpPr>
        <p:spPr/>
        <p:txBody>
          <a:bodyPr/>
          <a:lstStyle/>
          <a:p>
            <a:r>
              <a:rPr lang="ro-RO" dirty="0">
                <a:latin typeface="Palatino Linotype" panose="02040502050505030304" pitchFamily="18" charset="0"/>
              </a:rPr>
              <a:t>Rețele complexe în Gephi</a:t>
            </a:r>
            <a:endParaRPr lang="en-US" dirty="0">
              <a:latin typeface="Palatino Linotype" panose="02040502050505030304" pitchFamily="18" charset="0"/>
            </a:endParaRPr>
          </a:p>
        </p:txBody>
      </p:sp>
      <p:sp>
        <p:nvSpPr>
          <p:cNvPr id="4" name="Footer Placeholder 4">
            <a:extLst>
              <a:ext uri="{FF2B5EF4-FFF2-40B4-BE49-F238E27FC236}">
                <a16:creationId xmlns:a16="http://schemas.microsoft.com/office/drawing/2014/main" id="{CA47F9F4-16CD-4375-82D4-D83B757DF237}"/>
              </a:ext>
            </a:extLst>
          </p:cNvPr>
          <p:cNvSpPr>
            <a:spLocks noGrp="1"/>
          </p:cNvSpPr>
          <p:nvPr>
            <p:ph type="ftr" sz="quarter" idx="11"/>
          </p:nvPr>
        </p:nvSpPr>
        <p:spPr>
          <a:xfrm>
            <a:off x="-1" y="6512317"/>
            <a:ext cx="6789115"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lgn="l">
              <a:spcBef>
                <a:spcPct val="0"/>
              </a:spcBef>
              <a:buClrTx/>
              <a:buSzTx/>
              <a:buFontTx/>
              <a:buNone/>
            </a:pPr>
            <a:r>
              <a:rPr lang="en-US" altLang="en-US" sz="1400" dirty="0"/>
              <a:t>Bazele Ciberneticii Economice, </a:t>
            </a:r>
            <a:r>
              <a:rPr lang="ro-RO" altLang="en-US" sz="1400" dirty="0"/>
              <a:t>Seminar, 2021 – CSIE, Asist.univ.dr. Ionuț Nica</a:t>
            </a:r>
            <a:endParaRPr lang="en-US" altLang="en-US" sz="1400" dirty="0"/>
          </a:p>
        </p:txBody>
      </p:sp>
      <p:pic>
        <p:nvPicPr>
          <p:cNvPr id="6" name="Picture 2" descr="Bookish | Funny emoji, Smiley, Emoticons emojis">
            <a:extLst>
              <a:ext uri="{FF2B5EF4-FFF2-40B4-BE49-F238E27FC236}">
                <a16:creationId xmlns:a16="http://schemas.microsoft.com/office/drawing/2014/main" id="{983D1C3B-9BED-46B4-9092-2B2B6A87B0A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01629" y="0"/>
            <a:ext cx="1168312" cy="1168312"/>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A3674C15-B243-4B0C-BF61-AA373AB54897}"/>
              </a:ext>
            </a:extLst>
          </p:cNvPr>
          <p:cNvSpPr txBox="1"/>
          <p:nvPr/>
        </p:nvSpPr>
        <p:spPr>
          <a:xfrm>
            <a:off x="4595813" y="1434584"/>
            <a:ext cx="6105524" cy="369332"/>
          </a:xfrm>
          <a:prstGeom prst="rect">
            <a:avLst/>
          </a:prstGeom>
          <a:noFill/>
        </p:spPr>
        <p:txBody>
          <a:bodyPr wrap="square">
            <a:spAutoFit/>
          </a:bodyPr>
          <a:lstStyle/>
          <a:p>
            <a:pPr marL="0" indent="0" algn="just">
              <a:buFont typeface="Wingdings" panose="05000000000000000000" pitchFamily="2" charset="2"/>
              <a:buNone/>
            </a:pPr>
            <a:r>
              <a:rPr lang="ro-RO" sz="1800" b="1" i="1" dirty="0">
                <a:latin typeface="Palatino Linotype" panose="02040502050505030304" pitchFamily="18" charset="0"/>
              </a:rPr>
              <a:t>2. Analizați proprietățile rețelei construită. Ce observați?</a:t>
            </a:r>
          </a:p>
        </p:txBody>
      </p:sp>
      <p:sp>
        <p:nvSpPr>
          <p:cNvPr id="12" name="Content Placeholder 2">
            <a:extLst>
              <a:ext uri="{FF2B5EF4-FFF2-40B4-BE49-F238E27FC236}">
                <a16:creationId xmlns:a16="http://schemas.microsoft.com/office/drawing/2014/main" id="{F2220765-4087-4031-9EE0-DC8BD0A520C0}"/>
              </a:ext>
            </a:extLst>
          </p:cNvPr>
          <p:cNvSpPr txBox="1">
            <a:spLocks/>
          </p:cNvSpPr>
          <p:nvPr/>
        </p:nvSpPr>
        <p:spPr>
          <a:xfrm>
            <a:off x="4595813" y="2349924"/>
            <a:ext cx="7012255" cy="2456442"/>
          </a:xfrm>
          <a:prstGeom prst="rect">
            <a:avLst/>
          </a:prstGeom>
        </p:spPr>
        <p:txBody>
          <a:bodyPr vert="horz" lIns="91440" tIns="45720" rIns="91440" bIns="45720" rtlCol="0" anchor="ctr">
            <a:noAutofit/>
          </a:bodyPr>
          <a:lst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a:lstStyle>
          <a:p>
            <a:pPr marL="0" indent="0" algn="just">
              <a:buFont typeface="Wingdings" panose="05000000000000000000" pitchFamily="2" charset="2"/>
              <a:buNone/>
            </a:pPr>
            <a:endParaRPr lang="ro-RO" altLang="en-US" sz="1400" i="1" dirty="0">
              <a:solidFill>
                <a:srgbClr val="FF0000"/>
              </a:solidFill>
              <a:latin typeface="Palatino Linotype" panose="02040502050505030304" pitchFamily="18" charset="0"/>
            </a:endParaRPr>
          </a:p>
          <a:p>
            <a:pPr marL="0" indent="0" algn="just">
              <a:buFont typeface="Wingdings" panose="05000000000000000000" pitchFamily="2" charset="2"/>
              <a:buNone/>
            </a:pPr>
            <a:r>
              <a:rPr lang="ro-RO" sz="1400" b="1" i="1" dirty="0">
                <a:latin typeface="Palatino Linotype" panose="02040502050505030304" pitchFamily="18" charset="0"/>
              </a:rPr>
              <a:t>Există o serie de direcții către care ne putem îndrepta atunci când încercăm să înțelegem tiparele comportamentale din cadrul unei rețele.  Programul informatic Gephi oferă o serie de indicatori statistici care ne ajută să evaluăm structura generală a unei rețele, inclusiv măsuri privind densitatea, lunigmea drumurilor și conexiunea generală. Scopul acestor statistici este de a explora fațetele rețelei ce nu pot fi observate dintr-o perspectivă vizuală.</a:t>
            </a:r>
          </a:p>
          <a:p>
            <a:pPr marL="0" indent="0" algn="just">
              <a:buFont typeface="Wingdings" panose="05000000000000000000" pitchFamily="2" charset="2"/>
              <a:buNone/>
            </a:pPr>
            <a:endParaRPr lang="ro-RO" sz="1400" i="1"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32432103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196038-C0AF-4443-A0B5-3BDE61DBB426}"/>
              </a:ext>
            </a:extLst>
          </p:cNvPr>
          <p:cNvSpPr>
            <a:spLocks noGrp="1"/>
          </p:cNvSpPr>
          <p:nvPr>
            <p:ph type="title"/>
          </p:nvPr>
        </p:nvSpPr>
        <p:spPr/>
        <p:txBody>
          <a:bodyPr/>
          <a:lstStyle/>
          <a:p>
            <a:r>
              <a:rPr lang="ro-RO" dirty="0">
                <a:latin typeface="Palatino Linotype" panose="02040502050505030304" pitchFamily="18" charset="0"/>
              </a:rPr>
              <a:t>Rețele complexe în Gephi</a:t>
            </a:r>
            <a:endParaRPr lang="en-US" dirty="0">
              <a:latin typeface="Palatino Linotype" panose="02040502050505030304" pitchFamily="18" charset="0"/>
            </a:endParaRPr>
          </a:p>
        </p:txBody>
      </p:sp>
      <p:sp>
        <p:nvSpPr>
          <p:cNvPr id="4" name="Footer Placeholder 4">
            <a:extLst>
              <a:ext uri="{FF2B5EF4-FFF2-40B4-BE49-F238E27FC236}">
                <a16:creationId xmlns:a16="http://schemas.microsoft.com/office/drawing/2014/main" id="{CA47F9F4-16CD-4375-82D4-D83B757DF237}"/>
              </a:ext>
            </a:extLst>
          </p:cNvPr>
          <p:cNvSpPr>
            <a:spLocks noGrp="1"/>
          </p:cNvSpPr>
          <p:nvPr>
            <p:ph type="ftr" sz="quarter" idx="11"/>
          </p:nvPr>
        </p:nvSpPr>
        <p:spPr>
          <a:xfrm>
            <a:off x="-1" y="6512317"/>
            <a:ext cx="6789115"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lgn="l">
              <a:spcBef>
                <a:spcPct val="0"/>
              </a:spcBef>
              <a:buClrTx/>
              <a:buSzTx/>
              <a:buFontTx/>
              <a:buNone/>
            </a:pPr>
            <a:r>
              <a:rPr lang="en-US" altLang="en-US" sz="1400" dirty="0"/>
              <a:t>Bazele Ciberneticii Economice, </a:t>
            </a:r>
            <a:r>
              <a:rPr lang="ro-RO" altLang="en-US" sz="1400" dirty="0"/>
              <a:t>Seminar, 2021 – CSIE, Asist.univ.dr. Ionuț Nica</a:t>
            </a:r>
            <a:endParaRPr lang="en-US" altLang="en-US" sz="1400" dirty="0"/>
          </a:p>
        </p:txBody>
      </p:sp>
      <p:pic>
        <p:nvPicPr>
          <p:cNvPr id="6" name="Picture 2" descr="Bookish | Funny emoji, Smiley, Emoticons emojis">
            <a:extLst>
              <a:ext uri="{FF2B5EF4-FFF2-40B4-BE49-F238E27FC236}">
                <a16:creationId xmlns:a16="http://schemas.microsoft.com/office/drawing/2014/main" id="{983D1C3B-9BED-46B4-9092-2B2B6A87B0A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01629" y="0"/>
            <a:ext cx="1168312" cy="1168312"/>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A3674C15-B243-4B0C-BF61-AA373AB54897}"/>
              </a:ext>
            </a:extLst>
          </p:cNvPr>
          <p:cNvSpPr txBox="1"/>
          <p:nvPr/>
        </p:nvSpPr>
        <p:spPr>
          <a:xfrm>
            <a:off x="4595813" y="1434584"/>
            <a:ext cx="6105524" cy="369332"/>
          </a:xfrm>
          <a:prstGeom prst="rect">
            <a:avLst/>
          </a:prstGeom>
          <a:noFill/>
        </p:spPr>
        <p:txBody>
          <a:bodyPr wrap="square">
            <a:spAutoFit/>
          </a:bodyPr>
          <a:lstStyle/>
          <a:p>
            <a:pPr marL="0" indent="0" algn="just">
              <a:buFont typeface="Wingdings" panose="05000000000000000000" pitchFamily="2" charset="2"/>
              <a:buNone/>
            </a:pPr>
            <a:r>
              <a:rPr lang="ro-RO" sz="1800" b="1" i="1" dirty="0">
                <a:latin typeface="Palatino Linotype" panose="02040502050505030304" pitchFamily="18" charset="0"/>
              </a:rPr>
              <a:t>2. Analizați proprietățile rețelei construită. Ce observați?</a:t>
            </a:r>
          </a:p>
        </p:txBody>
      </p:sp>
      <p:sp>
        <p:nvSpPr>
          <p:cNvPr id="12" name="Content Placeholder 2">
            <a:extLst>
              <a:ext uri="{FF2B5EF4-FFF2-40B4-BE49-F238E27FC236}">
                <a16:creationId xmlns:a16="http://schemas.microsoft.com/office/drawing/2014/main" id="{F2220765-4087-4031-9EE0-DC8BD0A520C0}"/>
              </a:ext>
            </a:extLst>
          </p:cNvPr>
          <p:cNvSpPr txBox="1">
            <a:spLocks/>
          </p:cNvSpPr>
          <p:nvPr/>
        </p:nvSpPr>
        <p:spPr>
          <a:xfrm>
            <a:off x="4579657" y="1858316"/>
            <a:ext cx="7012255" cy="2456442"/>
          </a:xfrm>
          <a:prstGeom prst="rect">
            <a:avLst/>
          </a:prstGeom>
        </p:spPr>
        <p:txBody>
          <a:bodyPr vert="horz" lIns="91440" tIns="45720" rIns="91440" bIns="45720" rtlCol="0" anchor="ctr">
            <a:noAutofit/>
          </a:bodyPr>
          <a:lst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a:lstStyle>
          <a:p>
            <a:pPr marL="0" indent="0" algn="just">
              <a:buFont typeface="Wingdings" panose="05000000000000000000" pitchFamily="2" charset="2"/>
              <a:buNone/>
            </a:pPr>
            <a:r>
              <a:rPr lang="ro-RO" altLang="en-US" sz="1600" b="1" i="1" u="sng" dirty="0">
                <a:solidFill>
                  <a:srgbClr val="FF0000"/>
                </a:solidFill>
                <a:latin typeface="Palatino Linotype" panose="02040502050505030304" pitchFamily="18" charset="0"/>
              </a:rPr>
              <a:t>A. Diametrul rețelei.</a:t>
            </a:r>
          </a:p>
          <a:p>
            <a:pPr marL="0" indent="0" algn="just">
              <a:buFont typeface="Wingdings" panose="05000000000000000000" pitchFamily="2" charset="2"/>
              <a:buNone/>
            </a:pPr>
            <a:r>
              <a:rPr lang="ro-RO" sz="1400" b="1" i="1" dirty="0">
                <a:solidFill>
                  <a:srgbClr val="FF0000"/>
                </a:solidFill>
                <a:latin typeface="Palatino Linotype" panose="02040502050505030304" pitchFamily="18" charset="0"/>
              </a:rPr>
              <a:t>Conceptul de diametru în analiza rețelei se referă la numărul maxim de conexiuni necesare pentru a parcurge rețeaua/graful. </a:t>
            </a:r>
          </a:p>
          <a:p>
            <a:pPr marL="0" indent="0" algn="just">
              <a:buFont typeface="Wingdings" panose="05000000000000000000" pitchFamily="2" charset="2"/>
              <a:buNone/>
            </a:pPr>
            <a:r>
              <a:rPr lang="ro-RO" sz="1400" b="1" i="1" dirty="0">
                <a:solidFill>
                  <a:srgbClr val="FF0000"/>
                </a:solidFill>
                <a:latin typeface="Palatino Linotype" panose="02040502050505030304" pitchFamily="18" charset="0"/>
              </a:rPr>
              <a:t>Trebuie să știm câți pași sunt necesari pentru ca cele două cele mai îndepărtate noduri din rețea să ajungă unul la celălalt. </a:t>
            </a:r>
          </a:p>
          <a:p>
            <a:pPr marL="0" indent="0" algn="just">
              <a:buFont typeface="Wingdings" panose="05000000000000000000" pitchFamily="2" charset="2"/>
              <a:buNone/>
            </a:pPr>
            <a:r>
              <a:rPr lang="ro-RO" sz="1400" b="1" i="1" dirty="0">
                <a:solidFill>
                  <a:srgbClr val="FF0000"/>
                </a:solidFill>
                <a:latin typeface="Palatino Linotype" panose="02040502050505030304" pitchFamily="18" charset="0"/>
              </a:rPr>
              <a:t>Înțelegerea diametrului grafului ne ajută să înțelegem structura unei rețele.</a:t>
            </a:r>
            <a:endParaRPr lang="ro-RO" sz="1400" b="1" i="1" dirty="0">
              <a:latin typeface="Palatino Linotype" panose="02040502050505030304" pitchFamily="18" charset="0"/>
            </a:endParaRPr>
          </a:p>
          <a:p>
            <a:pPr marL="0" indent="0" algn="just">
              <a:buFont typeface="Wingdings" panose="05000000000000000000" pitchFamily="2" charset="2"/>
              <a:buNone/>
            </a:pPr>
            <a:endParaRPr lang="ro-RO" sz="1400" i="1" dirty="0">
              <a:solidFill>
                <a:srgbClr val="002060"/>
              </a:solidFill>
              <a:latin typeface="Palatino Linotype" panose="02040502050505030304" pitchFamily="18" charset="0"/>
            </a:endParaRPr>
          </a:p>
        </p:txBody>
      </p:sp>
      <p:pic>
        <p:nvPicPr>
          <p:cNvPr id="5" name="Picture 4">
            <a:extLst>
              <a:ext uri="{FF2B5EF4-FFF2-40B4-BE49-F238E27FC236}">
                <a16:creationId xmlns:a16="http://schemas.microsoft.com/office/drawing/2014/main" id="{E8855416-E49C-4B4F-A79D-BC46FE3895DA}"/>
              </a:ext>
            </a:extLst>
          </p:cNvPr>
          <p:cNvPicPr>
            <a:picLocks noChangeAspect="1"/>
          </p:cNvPicPr>
          <p:nvPr/>
        </p:nvPicPr>
        <p:blipFill>
          <a:blip r:embed="rId3"/>
          <a:stretch>
            <a:fillRect/>
          </a:stretch>
        </p:blipFill>
        <p:spPr>
          <a:xfrm>
            <a:off x="4705350" y="4001475"/>
            <a:ext cx="3448050" cy="2181225"/>
          </a:xfrm>
          <a:prstGeom prst="rect">
            <a:avLst/>
          </a:prstGeom>
        </p:spPr>
      </p:pic>
    </p:spTree>
    <p:extLst>
      <p:ext uri="{BB962C8B-B14F-4D97-AF65-F5344CB8AC3E}">
        <p14:creationId xmlns:p14="http://schemas.microsoft.com/office/powerpoint/2010/main" val="41466200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196038-C0AF-4443-A0B5-3BDE61DBB426}"/>
              </a:ext>
            </a:extLst>
          </p:cNvPr>
          <p:cNvSpPr>
            <a:spLocks noGrp="1"/>
          </p:cNvSpPr>
          <p:nvPr>
            <p:ph type="title"/>
          </p:nvPr>
        </p:nvSpPr>
        <p:spPr/>
        <p:txBody>
          <a:bodyPr/>
          <a:lstStyle/>
          <a:p>
            <a:r>
              <a:rPr lang="ro-RO" dirty="0">
                <a:latin typeface="Palatino Linotype" panose="02040502050505030304" pitchFamily="18" charset="0"/>
              </a:rPr>
              <a:t>Rețele complexe în Gephi</a:t>
            </a:r>
            <a:endParaRPr lang="en-US" dirty="0">
              <a:latin typeface="Palatino Linotype" panose="02040502050505030304" pitchFamily="18" charset="0"/>
            </a:endParaRPr>
          </a:p>
        </p:txBody>
      </p:sp>
      <p:sp>
        <p:nvSpPr>
          <p:cNvPr id="4" name="Footer Placeholder 4">
            <a:extLst>
              <a:ext uri="{FF2B5EF4-FFF2-40B4-BE49-F238E27FC236}">
                <a16:creationId xmlns:a16="http://schemas.microsoft.com/office/drawing/2014/main" id="{CA47F9F4-16CD-4375-82D4-D83B757DF237}"/>
              </a:ext>
            </a:extLst>
          </p:cNvPr>
          <p:cNvSpPr>
            <a:spLocks noGrp="1"/>
          </p:cNvSpPr>
          <p:nvPr>
            <p:ph type="ftr" sz="quarter" idx="11"/>
          </p:nvPr>
        </p:nvSpPr>
        <p:spPr>
          <a:xfrm>
            <a:off x="-1" y="6512317"/>
            <a:ext cx="6789115"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lgn="l">
              <a:spcBef>
                <a:spcPct val="0"/>
              </a:spcBef>
              <a:buClrTx/>
              <a:buSzTx/>
              <a:buFontTx/>
              <a:buNone/>
            </a:pPr>
            <a:r>
              <a:rPr lang="en-US" altLang="en-US" sz="1400" dirty="0"/>
              <a:t>Bazele Ciberneticii Economice, </a:t>
            </a:r>
            <a:r>
              <a:rPr lang="ro-RO" altLang="en-US" sz="1400" dirty="0"/>
              <a:t>Seminar, 2021 – CSIE, Asist.univ.dr. Ionuț Nica</a:t>
            </a:r>
            <a:endParaRPr lang="en-US" altLang="en-US" sz="1400" dirty="0"/>
          </a:p>
        </p:txBody>
      </p:sp>
      <p:pic>
        <p:nvPicPr>
          <p:cNvPr id="6" name="Picture 2" descr="Bookish | Funny emoji, Smiley, Emoticons emojis">
            <a:extLst>
              <a:ext uri="{FF2B5EF4-FFF2-40B4-BE49-F238E27FC236}">
                <a16:creationId xmlns:a16="http://schemas.microsoft.com/office/drawing/2014/main" id="{983D1C3B-9BED-46B4-9092-2B2B6A87B0A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01629" y="0"/>
            <a:ext cx="1168312" cy="1168312"/>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A3674C15-B243-4B0C-BF61-AA373AB54897}"/>
              </a:ext>
            </a:extLst>
          </p:cNvPr>
          <p:cNvSpPr txBox="1"/>
          <p:nvPr/>
        </p:nvSpPr>
        <p:spPr>
          <a:xfrm>
            <a:off x="4595813" y="1434584"/>
            <a:ext cx="6105524" cy="369332"/>
          </a:xfrm>
          <a:prstGeom prst="rect">
            <a:avLst/>
          </a:prstGeom>
          <a:noFill/>
        </p:spPr>
        <p:txBody>
          <a:bodyPr wrap="square">
            <a:spAutoFit/>
          </a:bodyPr>
          <a:lstStyle/>
          <a:p>
            <a:pPr marL="0" indent="0" algn="just">
              <a:buFont typeface="Wingdings" panose="05000000000000000000" pitchFamily="2" charset="2"/>
              <a:buNone/>
            </a:pPr>
            <a:r>
              <a:rPr lang="ro-RO" sz="1800" b="1" i="1" dirty="0">
                <a:latin typeface="Palatino Linotype" panose="02040502050505030304" pitchFamily="18" charset="0"/>
              </a:rPr>
              <a:t>2. Analizați proprietățile rețelei construită. Ce observați?</a:t>
            </a:r>
          </a:p>
        </p:txBody>
      </p:sp>
      <p:sp>
        <p:nvSpPr>
          <p:cNvPr id="12" name="Content Placeholder 2">
            <a:extLst>
              <a:ext uri="{FF2B5EF4-FFF2-40B4-BE49-F238E27FC236}">
                <a16:creationId xmlns:a16="http://schemas.microsoft.com/office/drawing/2014/main" id="{F2220765-4087-4031-9EE0-DC8BD0A520C0}"/>
              </a:ext>
            </a:extLst>
          </p:cNvPr>
          <p:cNvSpPr txBox="1">
            <a:spLocks/>
          </p:cNvSpPr>
          <p:nvPr/>
        </p:nvSpPr>
        <p:spPr>
          <a:xfrm>
            <a:off x="4579657" y="1858315"/>
            <a:ext cx="7012255" cy="4532959"/>
          </a:xfrm>
          <a:prstGeom prst="rect">
            <a:avLst/>
          </a:prstGeom>
        </p:spPr>
        <p:txBody>
          <a:bodyPr vert="horz" lIns="91440" tIns="45720" rIns="91440" bIns="45720" rtlCol="0" anchor="ctr">
            <a:noAutofit/>
          </a:bodyPr>
          <a:lst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a:lstStyle>
          <a:p>
            <a:pPr marL="342900" indent="-342900" algn="just">
              <a:buFont typeface="Wingdings" panose="05000000000000000000" pitchFamily="2" charset="2"/>
              <a:buAutoNum type="alphaUcPeriod"/>
            </a:pPr>
            <a:r>
              <a:rPr lang="ro-RO" altLang="en-US" sz="1600" b="1" i="1" u="sng" dirty="0">
                <a:solidFill>
                  <a:srgbClr val="FF0000"/>
                </a:solidFill>
                <a:latin typeface="Palatino Linotype" panose="02040502050505030304" pitchFamily="18" charset="0"/>
              </a:rPr>
              <a:t>Diametrul rețelei.</a:t>
            </a:r>
          </a:p>
          <a:p>
            <a:pPr marL="0" indent="0" algn="just">
              <a:buNone/>
            </a:pPr>
            <a:endParaRPr lang="ro-RO" altLang="en-US" sz="1600" b="1" i="1" u="sng" dirty="0">
              <a:solidFill>
                <a:srgbClr val="FF0000"/>
              </a:solidFill>
              <a:latin typeface="Palatino Linotype" panose="02040502050505030304" pitchFamily="18" charset="0"/>
            </a:endParaRPr>
          </a:p>
          <a:p>
            <a:pPr marL="0" indent="0" algn="just">
              <a:buFont typeface="Wingdings" panose="05000000000000000000" pitchFamily="2" charset="2"/>
              <a:buNone/>
            </a:pPr>
            <a:r>
              <a:rPr lang="ro-RO" sz="1400" b="1" dirty="0">
                <a:latin typeface="Palatino Linotype" panose="02040502050505030304" pitchFamily="18" charset="0"/>
              </a:rPr>
              <a:t>Una dintre cele mai simple măsuri de înțeles este diametrul, care este doar o măsură a distanței dintre cele două cele mai îndepărtate noduri din rețea. Cu toate acestea, chiar și această statistică rudimentară are o anumită subiectivitate implicată în interpretarea sa. Să luăm în considerare două rețele, fiecare cu un diametru de șase. Simplu, nu? Cel puțin până vă informez că Rețeaua A are 200 de noduri, în timp ce Rețeaua B are 2.000. Acest lucru începe să ne modifice percepția despre structura fiecărei rețele în raport cu cealaltă. Rețeaua A pare brusc ineficientă în comparație cu Rețeaua B, ceea ce ar trebui cel puțin să ne atragă interesul asupra motivului pentru care aceste două rețele de dimensiuni diferite necesită același număr de pași pentru a traversa complet.</a:t>
            </a:r>
            <a:endParaRPr lang="ro-RO" sz="1400" dirty="0">
              <a:latin typeface="Palatino Linotype" panose="02040502050505030304" pitchFamily="18" charset="0"/>
            </a:endParaRPr>
          </a:p>
        </p:txBody>
      </p:sp>
    </p:spTree>
    <p:extLst>
      <p:ext uri="{BB962C8B-B14F-4D97-AF65-F5344CB8AC3E}">
        <p14:creationId xmlns:p14="http://schemas.microsoft.com/office/powerpoint/2010/main" val="38818379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196038-C0AF-4443-A0B5-3BDE61DBB426}"/>
              </a:ext>
            </a:extLst>
          </p:cNvPr>
          <p:cNvSpPr>
            <a:spLocks noGrp="1"/>
          </p:cNvSpPr>
          <p:nvPr>
            <p:ph type="title"/>
          </p:nvPr>
        </p:nvSpPr>
        <p:spPr/>
        <p:txBody>
          <a:bodyPr/>
          <a:lstStyle/>
          <a:p>
            <a:r>
              <a:rPr lang="ro-RO" dirty="0">
                <a:latin typeface="Palatino Linotype" panose="02040502050505030304" pitchFamily="18" charset="0"/>
              </a:rPr>
              <a:t>Rețele complexe în Gephi</a:t>
            </a:r>
            <a:endParaRPr lang="en-US" dirty="0">
              <a:latin typeface="Palatino Linotype" panose="02040502050505030304" pitchFamily="18" charset="0"/>
            </a:endParaRPr>
          </a:p>
        </p:txBody>
      </p:sp>
      <p:sp>
        <p:nvSpPr>
          <p:cNvPr id="4" name="Footer Placeholder 4">
            <a:extLst>
              <a:ext uri="{FF2B5EF4-FFF2-40B4-BE49-F238E27FC236}">
                <a16:creationId xmlns:a16="http://schemas.microsoft.com/office/drawing/2014/main" id="{CA47F9F4-16CD-4375-82D4-D83B757DF237}"/>
              </a:ext>
            </a:extLst>
          </p:cNvPr>
          <p:cNvSpPr>
            <a:spLocks noGrp="1"/>
          </p:cNvSpPr>
          <p:nvPr>
            <p:ph type="ftr" sz="quarter" idx="11"/>
          </p:nvPr>
        </p:nvSpPr>
        <p:spPr>
          <a:xfrm>
            <a:off x="-1" y="6512317"/>
            <a:ext cx="6789115"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lgn="l">
              <a:spcBef>
                <a:spcPct val="0"/>
              </a:spcBef>
              <a:buClrTx/>
              <a:buSzTx/>
              <a:buFontTx/>
              <a:buNone/>
            </a:pPr>
            <a:r>
              <a:rPr lang="en-US" altLang="en-US" sz="1400" dirty="0"/>
              <a:t>Bazele Ciberneticii Economice, </a:t>
            </a:r>
            <a:r>
              <a:rPr lang="ro-RO" altLang="en-US" sz="1400" dirty="0"/>
              <a:t>Seminar, 2021 – CSIE, Asist.univ.dr. Ionuț Nica</a:t>
            </a:r>
            <a:endParaRPr lang="en-US" altLang="en-US" sz="1400" dirty="0"/>
          </a:p>
        </p:txBody>
      </p:sp>
      <p:pic>
        <p:nvPicPr>
          <p:cNvPr id="6" name="Picture 2" descr="Bookish | Funny emoji, Smiley, Emoticons emojis">
            <a:extLst>
              <a:ext uri="{FF2B5EF4-FFF2-40B4-BE49-F238E27FC236}">
                <a16:creationId xmlns:a16="http://schemas.microsoft.com/office/drawing/2014/main" id="{983D1C3B-9BED-46B4-9092-2B2B6A87B0A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01629" y="0"/>
            <a:ext cx="1168312" cy="1168312"/>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A3674C15-B243-4B0C-BF61-AA373AB54897}"/>
              </a:ext>
            </a:extLst>
          </p:cNvPr>
          <p:cNvSpPr txBox="1"/>
          <p:nvPr/>
        </p:nvSpPr>
        <p:spPr>
          <a:xfrm>
            <a:off x="4579657" y="1285573"/>
            <a:ext cx="6105524" cy="369332"/>
          </a:xfrm>
          <a:prstGeom prst="rect">
            <a:avLst/>
          </a:prstGeom>
          <a:noFill/>
        </p:spPr>
        <p:txBody>
          <a:bodyPr wrap="square">
            <a:spAutoFit/>
          </a:bodyPr>
          <a:lstStyle/>
          <a:p>
            <a:pPr marL="0" indent="0" algn="just">
              <a:buFont typeface="Wingdings" panose="05000000000000000000" pitchFamily="2" charset="2"/>
              <a:buNone/>
            </a:pPr>
            <a:r>
              <a:rPr lang="ro-RO" sz="1800" b="1" i="1" dirty="0">
                <a:latin typeface="Palatino Linotype" panose="02040502050505030304" pitchFamily="18" charset="0"/>
              </a:rPr>
              <a:t>2. Analizați proprietățile rețelei construită. Ce observați?</a:t>
            </a:r>
          </a:p>
        </p:txBody>
      </p:sp>
      <p:sp>
        <p:nvSpPr>
          <p:cNvPr id="12" name="Content Placeholder 2">
            <a:extLst>
              <a:ext uri="{FF2B5EF4-FFF2-40B4-BE49-F238E27FC236}">
                <a16:creationId xmlns:a16="http://schemas.microsoft.com/office/drawing/2014/main" id="{F2220765-4087-4031-9EE0-DC8BD0A520C0}"/>
              </a:ext>
            </a:extLst>
          </p:cNvPr>
          <p:cNvSpPr txBox="1">
            <a:spLocks/>
          </p:cNvSpPr>
          <p:nvPr/>
        </p:nvSpPr>
        <p:spPr>
          <a:xfrm>
            <a:off x="4579657" y="1858316"/>
            <a:ext cx="7012255" cy="2456442"/>
          </a:xfrm>
          <a:prstGeom prst="rect">
            <a:avLst/>
          </a:prstGeom>
        </p:spPr>
        <p:txBody>
          <a:bodyPr vert="horz" lIns="91440" tIns="45720" rIns="91440" bIns="45720" rtlCol="0" anchor="ctr">
            <a:noAutofit/>
          </a:bodyPr>
          <a:lst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a:lstStyle>
          <a:p>
            <a:pPr marL="0" indent="0" algn="just">
              <a:buFont typeface="Wingdings" panose="05000000000000000000" pitchFamily="2" charset="2"/>
              <a:buNone/>
            </a:pPr>
            <a:r>
              <a:rPr lang="ro-RO" altLang="en-US" sz="1600" b="1" i="1" u="sng" dirty="0">
                <a:solidFill>
                  <a:srgbClr val="FF0000"/>
                </a:solidFill>
                <a:latin typeface="Palatino Linotype" panose="02040502050505030304" pitchFamily="18" charset="0"/>
              </a:rPr>
              <a:t>B. Conectivitatea/densitatea rețelei.</a:t>
            </a:r>
          </a:p>
          <a:p>
            <a:pPr marL="0" indent="0" algn="just">
              <a:buFont typeface="Wingdings" panose="05000000000000000000" pitchFamily="2" charset="2"/>
              <a:buNone/>
            </a:pPr>
            <a:r>
              <a:rPr lang="ro-RO" sz="1400" b="1" i="1" dirty="0">
                <a:solidFill>
                  <a:srgbClr val="FF0000"/>
                </a:solidFill>
                <a:latin typeface="Palatino Linotype" panose="02040502050505030304" pitchFamily="18" charset="0"/>
              </a:rPr>
              <a:t>Densitatea grafului este o măsură a nivelului marginilor conectate într-o rețea în raport cu valoarea totală posibilă și este returnată ca valoare zecimală între 0 și 1. Grafurile cu valori mai apropiate de 1 sunt considerate de obicei grafice dense, în timp ce cele mai apropiate de 0 sunt denumite grafice rare. Ceea ce constituie densitate vs raritate va varia în funcție de tipul de date de rețea studiate, deci s-ar putea să nu fie potrivit să se compare numere între subiecți de rețea foarte diferiți. Cu toate acestea, aceasta este o măsură importantă pentru a dezvolta o înțelegere a modului în care este structurată o rețea individuală și ar putea ajuta la identificarea lacunelor sau a gapurilor din graf.</a:t>
            </a:r>
            <a:endParaRPr lang="ro-RO" sz="1400" i="1" dirty="0">
              <a:solidFill>
                <a:srgbClr val="002060"/>
              </a:solidFill>
              <a:latin typeface="Palatino Linotype" panose="02040502050505030304" pitchFamily="18" charset="0"/>
            </a:endParaRPr>
          </a:p>
        </p:txBody>
      </p:sp>
      <p:pic>
        <p:nvPicPr>
          <p:cNvPr id="7" name="Picture 6">
            <a:extLst>
              <a:ext uri="{FF2B5EF4-FFF2-40B4-BE49-F238E27FC236}">
                <a16:creationId xmlns:a16="http://schemas.microsoft.com/office/drawing/2014/main" id="{15CBFA70-B30F-43C4-8B14-84B4FBF1B9DC}"/>
              </a:ext>
            </a:extLst>
          </p:cNvPr>
          <p:cNvPicPr>
            <a:picLocks noChangeAspect="1"/>
          </p:cNvPicPr>
          <p:nvPr/>
        </p:nvPicPr>
        <p:blipFill>
          <a:blip r:embed="rId3"/>
          <a:stretch>
            <a:fillRect/>
          </a:stretch>
        </p:blipFill>
        <p:spPr>
          <a:xfrm>
            <a:off x="4701279" y="4464442"/>
            <a:ext cx="2800350" cy="2047875"/>
          </a:xfrm>
          <a:prstGeom prst="rect">
            <a:avLst/>
          </a:prstGeom>
        </p:spPr>
      </p:pic>
      <p:pic>
        <p:nvPicPr>
          <p:cNvPr id="9" name="Picture 8">
            <a:extLst>
              <a:ext uri="{FF2B5EF4-FFF2-40B4-BE49-F238E27FC236}">
                <a16:creationId xmlns:a16="http://schemas.microsoft.com/office/drawing/2014/main" id="{E0571906-1E18-46EA-874F-93E2593F2D34}"/>
              </a:ext>
            </a:extLst>
          </p:cNvPr>
          <p:cNvPicPr>
            <a:picLocks noChangeAspect="1"/>
          </p:cNvPicPr>
          <p:nvPr/>
        </p:nvPicPr>
        <p:blipFill>
          <a:blip r:embed="rId4"/>
          <a:stretch>
            <a:fillRect/>
          </a:stretch>
        </p:blipFill>
        <p:spPr>
          <a:xfrm>
            <a:off x="6606279" y="5061112"/>
            <a:ext cx="895350" cy="704850"/>
          </a:xfrm>
          <a:prstGeom prst="rect">
            <a:avLst/>
          </a:prstGeom>
        </p:spPr>
      </p:pic>
    </p:spTree>
    <p:extLst>
      <p:ext uri="{BB962C8B-B14F-4D97-AF65-F5344CB8AC3E}">
        <p14:creationId xmlns:p14="http://schemas.microsoft.com/office/powerpoint/2010/main" val="31422138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196038-C0AF-4443-A0B5-3BDE61DBB426}"/>
              </a:ext>
            </a:extLst>
          </p:cNvPr>
          <p:cNvSpPr>
            <a:spLocks noGrp="1"/>
          </p:cNvSpPr>
          <p:nvPr>
            <p:ph type="title"/>
          </p:nvPr>
        </p:nvSpPr>
        <p:spPr/>
        <p:txBody>
          <a:bodyPr/>
          <a:lstStyle/>
          <a:p>
            <a:r>
              <a:rPr lang="ro-RO" dirty="0">
                <a:latin typeface="Palatino Linotype" panose="02040502050505030304" pitchFamily="18" charset="0"/>
              </a:rPr>
              <a:t>Rețele complexe în Gephi</a:t>
            </a:r>
            <a:endParaRPr lang="en-US" dirty="0">
              <a:latin typeface="Palatino Linotype" panose="02040502050505030304" pitchFamily="18" charset="0"/>
            </a:endParaRPr>
          </a:p>
        </p:txBody>
      </p:sp>
      <p:sp>
        <p:nvSpPr>
          <p:cNvPr id="4" name="Footer Placeholder 4">
            <a:extLst>
              <a:ext uri="{FF2B5EF4-FFF2-40B4-BE49-F238E27FC236}">
                <a16:creationId xmlns:a16="http://schemas.microsoft.com/office/drawing/2014/main" id="{CA47F9F4-16CD-4375-82D4-D83B757DF237}"/>
              </a:ext>
            </a:extLst>
          </p:cNvPr>
          <p:cNvSpPr>
            <a:spLocks noGrp="1"/>
          </p:cNvSpPr>
          <p:nvPr>
            <p:ph type="ftr" sz="quarter" idx="11"/>
          </p:nvPr>
        </p:nvSpPr>
        <p:spPr>
          <a:xfrm>
            <a:off x="-1" y="6512317"/>
            <a:ext cx="6789115"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lgn="l">
              <a:spcBef>
                <a:spcPct val="0"/>
              </a:spcBef>
              <a:buClrTx/>
              <a:buSzTx/>
              <a:buFontTx/>
              <a:buNone/>
            </a:pPr>
            <a:r>
              <a:rPr lang="en-US" altLang="en-US" sz="1400" dirty="0"/>
              <a:t>Bazele Ciberneticii Economice, </a:t>
            </a:r>
            <a:r>
              <a:rPr lang="ro-RO" altLang="en-US" sz="1400" dirty="0"/>
              <a:t>Seminar, 2021 – CSIE, Asist.univ.dr. Ionuț Nica</a:t>
            </a:r>
            <a:endParaRPr lang="en-US" altLang="en-US" sz="1400" dirty="0"/>
          </a:p>
        </p:txBody>
      </p:sp>
      <p:pic>
        <p:nvPicPr>
          <p:cNvPr id="6" name="Picture 2" descr="Bookish | Funny emoji, Smiley, Emoticons emojis">
            <a:extLst>
              <a:ext uri="{FF2B5EF4-FFF2-40B4-BE49-F238E27FC236}">
                <a16:creationId xmlns:a16="http://schemas.microsoft.com/office/drawing/2014/main" id="{983D1C3B-9BED-46B4-9092-2B2B6A87B0A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01629" y="0"/>
            <a:ext cx="1168312" cy="1168312"/>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A3674C15-B243-4B0C-BF61-AA373AB54897}"/>
              </a:ext>
            </a:extLst>
          </p:cNvPr>
          <p:cNvSpPr txBox="1"/>
          <p:nvPr/>
        </p:nvSpPr>
        <p:spPr>
          <a:xfrm>
            <a:off x="4595813" y="1434584"/>
            <a:ext cx="6105524" cy="369332"/>
          </a:xfrm>
          <a:prstGeom prst="rect">
            <a:avLst/>
          </a:prstGeom>
          <a:noFill/>
        </p:spPr>
        <p:txBody>
          <a:bodyPr wrap="square">
            <a:spAutoFit/>
          </a:bodyPr>
          <a:lstStyle/>
          <a:p>
            <a:pPr marL="0" indent="0" algn="just">
              <a:buFont typeface="Wingdings" panose="05000000000000000000" pitchFamily="2" charset="2"/>
              <a:buNone/>
            </a:pPr>
            <a:r>
              <a:rPr lang="ro-RO" sz="1800" b="1" i="1" dirty="0">
                <a:latin typeface="Palatino Linotype" panose="02040502050505030304" pitchFamily="18" charset="0"/>
              </a:rPr>
              <a:t>2. Analizați proprietățile rețelei construită. Ce observați?</a:t>
            </a:r>
          </a:p>
        </p:txBody>
      </p:sp>
      <p:sp>
        <p:nvSpPr>
          <p:cNvPr id="12" name="Content Placeholder 2">
            <a:extLst>
              <a:ext uri="{FF2B5EF4-FFF2-40B4-BE49-F238E27FC236}">
                <a16:creationId xmlns:a16="http://schemas.microsoft.com/office/drawing/2014/main" id="{F2220765-4087-4031-9EE0-DC8BD0A520C0}"/>
              </a:ext>
            </a:extLst>
          </p:cNvPr>
          <p:cNvSpPr txBox="1">
            <a:spLocks/>
          </p:cNvSpPr>
          <p:nvPr/>
        </p:nvSpPr>
        <p:spPr>
          <a:xfrm>
            <a:off x="4579657" y="1858315"/>
            <a:ext cx="7012255" cy="4532959"/>
          </a:xfrm>
          <a:prstGeom prst="rect">
            <a:avLst/>
          </a:prstGeom>
        </p:spPr>
        <p:txBody>
          <a:bodyPr vert="horz" lIns="91440" tIns="45720" rIns="91440" bIns="45720" rtlCol="0" anchor="ctr">
            <a:noAutofit/>
          </a:bodyPr>
          <a:lst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a:lstStyle>
          <a:p>
            <a:pPr marL="0" indent="0" algn="just">
              <a:buFont typeface="Wingdings" panose="05000000000000000000" pitchFamily="2" charset="2"/>
              <a:buNone/>
            </a:pPr>
            <a:r>
              <a:rPr lang="ro-RO" altLang="en-US" sz="1600" b="1" i="1" u="sng" dirty="0">
                <a:solidFill>
                  <a:srgbClr val="FF0000"/>
                </a:solidFill>
                <a:latin typeface="Palatino Linotype" panose="02040502050505030304" pitchFamily="18" charset="0"/>
              </a:rPr>
              <a:t>B. Conectivitatea/densitatea rețelei.</a:t>
            </a:r>
          </a:p>
          <a:p>
            <a:pPr marL="0" indent="0" algn="just">
              <a:buNone/>
            </a:pPr>
            <a:endParaRPr lang="ro-RO" altLang="en-US" sz="1600" b="1" i="1" u="sng" dirty="0">
              <a:solidFill>
                <a:srgbClr val="FF0000"/>
              </a:solidFill>
              <a:latin typeface="Palatino Linotype" panose="02040502050505030304" pitchFamily="18" charset="0"/>
            </a:endParaRPr>
          </a:p>
          <a:p>
            <a:pPr marL="0" indent="0" algn="just">
              <a:buFont typeface="Wingdings" panose="05000000000000000000" pitchFamily="2" charset="2"/>
              <a:buNone/>
            </a:pPr>
            <a:r>
              <a:rPr lang="ro-RO" sz="1400" b="1" dirty="0">
                <a:latin typeface="Palatino Linotype" panose="02040502050505030304" pitchFamily="18" charset="0"/>
              </a:rPr>
              <a:t>Statistica densității grafului ne oferă feedback critic cu privire la structura acestuia măsurată prin proporția conexiunilor laturilor în raport cu numărul total disponibil. Așa cum v-ați aștepta, aceasta va returna o valoare cuprinsă între 0 și 1, cu valori mai mari care indică un grafic dens în care s-au finalizat majoritatea conexiunilor disponibile. Aceasta este o altă măsură în care există un spațiu pentru judecata subiectivă, chiar dacă valoarea returnată se bazează pe un calcul matematic.</a:t>
            </a:r>
            <a:endParaRPr lang="ro-RO" sz="1400" dirty="0">
              <a:latin typeface="Palatino Linotype" panose="02040502050505030304" pitchFamily="18" charset="0"/>
            </a:endParaRPr>
          </a:p>
        </p:txBody>
      </p:sp>
    </p:spTree>
    <p:extLst>
      <p:ext uri="{BB962C8B-B14F-4D97-AF65-F5344CB8AC3E}">
        <p14:creationId xmlns:p14="http://schemas.microsoft.com/office/powerpoint/2010/main" val="1890327267"/>
      </p:ext>
    </p:extLst>
  </p:cSld>
  <p:clrMapOvr>
    <a:masterClrMapping/>
  </p:clrMapOvr>
</p:sld>
</file>

<file path=ppt/theme/theme1.xml><?xml version="1.0" encoding="utf-8"?>
<a:theme xmlns:a="http://schemas.openxmlformats.org/drawingml/2006/main" name="Atlas">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C0CB9708-C445-4049-9D7F-4C8684E69AF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Atlas</Template>
  <TotalTime>11328</TotalTime>
  <Words>2639</Words>
  <Application>Microsoft Office PowerPoint</Application>
  <PresentationFormat>Ecran lat</PresentationFormat>
  <Paragraphs>170</Paragraphs>
  <Slides>19</Slides>
  <Notes>1</Notes>
  <HiddenSlides>0</HiddenSlides>
  <MMClips>0</MMClips>
  <ScaleCrop>false</ScaleCrop>
  <HeadingPairs>
    <vt:vector size="6" baseType="variant">
      <vt:variant>
        <vt:lpstr>Fonturi utilizate</vt:lpstr>
      </vt:variant>
      <vt:variant>
        <vt:i4>7</vt:i4>
      </vt:variant>
      <vt:variant>
        <vt:lpstr>Temă</vt:lpstr>
      </vt:variant>
      <vt:variant>
        <vt:i4>1</vt:i4>
      </vt:variant>
      <vt:variant>
        <vt:lpstr>Titluri diapozitive</vt:lpstr>
      </vt:variant>
      <vt:variant>
        <vt:i4>19</vt:i4>
      </vt:variant>
    </vt:vector>
  </HeadingPairs>
  <TitlesOfParts>
    <vt:vector size="27" baseType="lpstr">
      <vt:lpstr>Calibri</vt:lpstr>
      <vt:lpstr>Calibri Light</vt:lpstr>
      <vt:lpstr>Palatino Linotype</vt:lpstr>
      <vt:lpstr>Rockwell</vt:lpstr>
      <vt:lpstr>Tahoma</vt:lpstr>
      <vt:lpstr>Times New Roman</vt:lpstr>
      <vt:lpstr>Wingdings</vt:lpstr>
      <vt:lpstr>Atlas</vt:lpstr>
      <vt:lpstr>Bazele Ciberneticii Economice</vt:lpstr>
      <vt:lpstr>Agendă</vt:lpstr>
      <vt:lpstr>Rețele complexe în Gephi</vt:lpstr>
      <vt:lpstr>Prezentare PowerPoint</vt:lpstr>
      <vt:lpstr>Rețele complexe în Gephi</vt:lpstr>
      <vt:lpstr>Rețele complexe în Gephi</vt:lpstr>
      <vt:lpstr>Rețele complexe în Gephi</vt:lpstr>
      <vt:lpstr>Rețele complexe în Gephi</vt:lpstr>
      <vt:lpstr>Rețele complexe în Gephi</vt:lpstr>
      <vt:lpstr>Rețele complexe în Gephi</vt:lpstr>
      <vt:lpstr>Rețele complexe în Gephi</vt:lpstr>
      <vt:lpstr>Rețele complexe în Gephi</vt:lpstr>
      <vt:lpstr>Exemple de Sisteme Adaptive Complexe în Economie</vt:lpstr>
      <vt:lpstr>Sistemele Adaptive Complexe în Economie</vt:lpstr>
      <vt:lpstr>Sistemele Adaptive Complexe în Economie</vt:lpstr>
      <vt:lpstr>Sistemele Adaptive Complexe în Economie</vt:lpstr>
      <vt:lpstr>Grile</vt:lpstr>
      <vt:lpstr>Grile</vt:lpstr>
      <vt:lpstr>Detalii organizatorice prezentare proiect cercetare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Bazele Ciberneticii Economice</dc:title>
  <dc:creator>Ionut Nica</dc:creator>
  <cp:lastModifiedBy>Marghescu Mihai Bogdan</cp:lastModifiedBy>
  <cp:revision>42</cp:revision>
  <dcterms:created xsi:type="dcterms:W3CDTF">2021-02-19T21:48:07Z</dcterms:created>
  <dcterms:modified xsi:type="dcterms:W3CDTF">2021-06-29T06:49:35Z</dcterms:modified>
</cp:coreProperties>
</file>