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74" r:id="rId3"/>
    <p:sldId id="275" r:id="rId4"/>
    <p:sldId id="257" r:id="rId5"/>
    <p:sldId id="258" r:id="rId6"/>
    <p:sldId id="260" r:id="rId7"/>
    <p:sldId id="261" r:id="rId8"/>
    <p:sldId id="259" r:id="rId9"/>
    <p:sldId id="262" r:id="rId10"/>
    <p:sldId id="264" r:id="rId11"/>
    <p:sldId id="263" r:id="rId12"/>
    <p:sldId id="265" r:id="rId13"/>
    <p:sldId id="266" r:id="rId14"/>
    <p:sldId id="267" r:id="rId15"/>
    <p:sldId id="270" r:id="rId16"/>
    <p:sldId id="268" r:id="rId17"/>
    <p:sldId id="271" r:id="rId18"/>
    <p:sldId id="269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ine panoramică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ană cu trei i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re 3">
            <a:extLst>
              <a:ext uri="{FF2B5EF4-FFF2-40B4-BE49-F238E27FC236}">
                <a16:creationId xmlns:a16="http://schemas.microsoft.com/office/drawing/2014/main" id="{71BD09ED-0E58-3994-F65B-7B1B1FA28FEB}"/>
              </a:ext>
            </a:extLst>
          </p:cNvPr>
          <p:cNvGrpSpPr/>
          <p:nvPr/>
        </p:nvGrpSpPr>
        <p:grpSpPr>
          <a:xfrm>
            <a:off x="1846565" y="597157"/>
            <a:ext cx="9325282" cy="4876418"/>
            <a:chOff x="1678614" y="886406"/>
            <a:chExt cx="9325282" cy="4876418"/>
          </a:xfrm>
          <a:blipFill>
            <a:blip r:embed="rId2"/>
            <a:stretch>
              <a:fillRect/>
            </a:stretch>
          </a:blipFill>
        </p:grpSpPr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25678E70-A9B8-860E-F4DA-ED6BE81E2D54}"/>
                </a:ext>
              </a:extLst>
            </p:cNvPr>
            <p:cNvSpPr/>
            <p:nvPr/>
          </p:nvSpPr>
          <p:spPr>
            <a:xfrm>
              <a:off x="8300802" y="886408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exagon 5">
              <a:extLst>
                <a:ext uri="{FF2B5EF4-FFF2-40B4-BE49-F238E27FC236}">
                  <a16:creationId xmlns:a16="http://schemas.microsoft.com/office/drawing/2014/main" id="{6CD16403-E55C-BD53-FCA9-5D438661D9E0}"/>
                </a:ext>
              </a:extLst>
            </p:cNvPr>
            <p:cNvSpPr/>
            <p:nvPr/>
          </p:nvSpPr>
          <p:spPr>
            <a:xfrm>
              <a:off x="9202370" y="886407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9A6CDFC0-FEF7-AD15-4C74-760E272761B2}"/>
                </a:ext>
              </a:extLst>
            </p:cNvPr>
            <p:cNvSpPr/>
            <p:nvPr/>
          </p:nvSpPr>
          <p:spPr>
            <a:xfrm>
              <a:off x="10105544" y="886406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id="{3A452E6A-6FAD-EE27-5C7A-7351AEDB69A3}"/>
                </a:ext>
              </a:extLst>
            </p:cNvPr>
            <p:cNvSpPr/>
            <p:nvPr/>
          </p:nvSpPr>
          <p:spPr>
            <a:xfrm>
              <a:off x="8300802" y="172220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F98A9C02-F270-D3D6-5EB3-9B663110E489}"/>
                </a:ext>
              </a:extLst>
            </p:cNvPr>
            <p:cNvSpPr/>
            <p:nvPr/>
          </p:nvSpPr>
          <p:spPr>
            <a:xfrm>
              <a:off x="9202370" y="172220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E5EA5D4E-F5E1-DAF4-9EFD-B529DFD88BBA}"/>
                </a:ext>
              </a:extLst>
            </p:cNvPr>
            <p:cNvSpPr/>
            <p:nvPr/>
          </p:nvSpPr>
          <p:spPr>
            <a:xfrm>
              <a:off x="10105544" y="1722201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2443B238-DC0B-2FC1-D279-376D3A67F72D}"/>
                </a:ext>
              </a:extLst>
            </p:cNvPr>
            <p:cNvSpPr/>
            <p:nvPr/>
          </p:nvSpPr>
          <p:spPr>
            <a:xfrm>
              <a:off x="8300802" y="2538748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01986EF3-8ED0-E359-565B-62E5F8431D8F}"/>
                </a:ext>
              </a:extLst>
            </p:cNvPr>
            <p:cNvSpPr/>
            <p:nvPr/>
          </p:nvSpPr>
          <p:spPr>
            <a:xfrm>
              <a:off x="9202370" y="2538747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E83B41AE-8D84-D63F-05BA-9F00836DB8DA}"/>
                </a:ext>
              </a:extLst>
            </p:cNvPr>
            <p:cNvSpPr/>
            <p:nvPr/>
          </p:nvSpPr>
          <p:spPr>
            <a:xfrm>
              <a:off x="10105544" y="2538746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65AFB276-4BAF-6DA5-E942-224C0E9DA924}"/>
                </a:ext>
              </a:extLst>
            </p:cNvPr>
            <p:cNvSpPr/>
            <p:nvPr/>
          </p:nvSpPr>
          <p:spPr>
            <a:xfrm>
              <a:off x="8300802" y="335529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F56A7C5F-A75F-5E00-A923-2A353C145C9F}"/>
                </a:ext>
              </a:extLst>
            </p:cNvPr>
            <p:cNvSpPr/>
            <p:nvPr/>
          </p:nvSpPr>
          <p:spPr>
            <a:xfrm>
              <a:off x="9202370" y="335529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3C404DF1-70D1-2BD0-4745-C6A9BEDDEA33}"/>
                </a:ext>
              </a:extLst>
            </p:cNvPr>
            <p:cNvSpPr/>
            <p:nvPr/>
          </p:nvSpPr>
          <p:spPr>
            <a:xfrm>
              <a:off x="10105544" y="3355291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09A4EBFF-72F1-3322-70BF-07E5E7312861}"/>
                </a:ext>
              </a:extLst>
            </p:cNvPr>
            <p:cNvSpPr/>
            <p:nvPr/>
          </p:nvSpPr>
          <p:spPr>
            <a:xfrm>
              <a:off x="8300802" y="4171838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AC536686-7331-096D-B116-BD217E89EB15}"/>
                </a:ext>
              </a:extLst>
            </p:cNvPr>
            <p:cNvSpPr/>
            <p:nvPr/>
          </p:nvSpPr>
          <p:spPr>
            <a:xfrm>
              <a:off x="9202370" y="4171837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0EA86EA2-92A7-4A0E-535B-454545456B21}"/>
                </a:ext>
              </a:extLst>
            </p:cNvPr>
            <p:cNvSpPr/>
            <p:nvPr/>
          </p:nvSpPr>
          <p:spPr>
            <a:xfrm>
              <a:off x="10105544" y="4171836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C6E59815-3535-EC43-EA32-78629FEF49EA}"/>
                </a:ext>
              </a:extLst>
            </p:cNvPr>
            <p:cNvSpPr/>
            <p:nvPr/>
          </p:nvSpPr>
          <p:spPr>
            <a:xfrm>
              <a:off x="8300802" y="498838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E7F55B03-47D9-53B4-045B-30C3EAAA3E89}"/>
                </a:ext>
              </a:extLst>
            </p:cNvPr>
            <p:cNvSpPr/>
            <p:nvPr/>
          </p:nvSpPr>
          <p:spPr>
            <a:xfrm>
              <a:off x="9202370" y="498838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CC9DE16D-0747-0A09-4550-7B2716FFB4CE}"/>
                </a:ext>
              </a:extLst>
            </p:cNvPr>
            <p:cNvSpPr/>
            <p:nvPr/>
          </p:nvSpPr>
          <p:spPr>
            <a:xfrm>
              <a:off x="10105544" y="4988381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D67EB90B-7C2E-7DDB-AA28-0C3D91D74FE7}"/>
                </a:ext>
              </a:extLst>
            </p:cNvPr>
            <p:cNvSpPr/>
            <p:nvPr/>
          </p:nvSpPr>
          <p:spPr>
            <a:xfrm>
              <a:off x="6497666" y="335529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5FC88C90-8085-C951-CBBE-75621036291F}"/>
                </a:ext>
              </a:extLst>
            </p:cNvPr>
            <p:cNvSpPr/>
            <p:nvPr/>
          </p:nvSpPr>
          <p:spPr>
            <a:xfrm>
              <a:off x="7399234" y="335529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32D5DD40-499F-C033-85D2-A9E94E62D56C}"/>
                </a:ext>
              </a:extLst>
            </p:cNvPr>
            <p:cNvSpPr/>
            <p:nvPr/>
          </p:nvSpPr>
          <p:spPr>
            <a:xfrm>
              <a:off x="6497666" y="4171838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Hexagon 25">
              <a:extLst>
                <a:ext uri="{FF2B5EF4-FFF2-40B4-BE49-F238E27FC236}">
                  <a16:creationId xmlns:a16="http://schemas.microsoft.com/office/drawing/2014/main" id="{42A88D71-FC8A-2A93-E2DD-DC7800480D9C}"/>
                </a:ext>
              </a:extLst>
            </p:cNvPr>
            <p:cNvSpPr/>
            <p:nvPr/>
          </p:nvSpPr>
          <p:spPr>
            <a:xfrm>
              <a:off x="7399234" y="4171837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2F6C5462-6B77-C617-2B0B-C296F1F2ED84}"/>
                </a:ext>
              </a:extLst>
            </p:cNvPr>
            <p:cNvSpPr/>
            <p:nvPr/>
          </p:nvSpPr>
          <p:spPr>
            <a:xfrm>
              <a:off x="6497666" y="498838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406492B1-0B54-9339-725E-C4B01A89D751}"/>
                </a:ext>
              </a:extLst>
            </p:cNvPr>
            <p:cNvSpPr/>
            <p:nvPr/>
          </p:nvSpPr>
          <p:spPr>
            <a:xfrm>
              <a:off x="7399234" y="498838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Hexagon 28">
              <a:extLst>
                <a:ext uri="{FF2B5EF4-FFF2-40B4-BE49-F238E27FC236}">
                  <a16:creationId xmlns:a16="http://schemas.microsoft.com/office/drawing/2014/main" id="{F9C326F3-6C56-7DD0-7435-1671A4B241A9}"/>
                </a:ext>
              </a:extLst>
            </p:cNvPr>
            <p:cNvSpPr/>
            <p:nvPr/>
          </p:nvSpPr>
          <p:spPr>
            <a:xfrm>
              <a:off x="4654424" y="335529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Hexagon 29">
              <a:extLst>
                <a:ext uri="{FF2B5EF4-FFF2-40B4-BE49-F238E27FC236}">
                  <a16:creationId xmlns:a16="http://schemas.microsoft.com/office/drawing/2014/main" id="{AC6FBFFB-ACBF-A2EB-AE7E-13CC4BC67C6D}"/>
                </a:ext>
              </a:extLst>
            </p:cNvPr>
            <p:cNvSpPr/>
            <p:nvPr/>
          </p:nvSpPr>
          <p:spPr>
            <a:xfrm>
              <a:off x="5555992" y="335529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Hexagon 30">
              <a:extLst>
                <a:ext uri="{FF2B5EF4-FFF2-40B4-BE49-F238E27FC236}">
                  <a16:creationId xmlns:a16="http://schemas.microsoft.com/office/drawing/2014/main" id="{6197B5B5-A2CE-7C4F-E474-DD3EEBBA99C3}"/>
                </a:ext>
              </a:extLst>
            </p:cNvPr>
            <p:cNvSpPr/>
            <p:nvPr/>
          </p:nvSpPr>
          <p:spPr>
            <a:xfrm>
              <a:off x="4654424" y="4171838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Hexagon 31">
              <a:extLst>
                <a:ext uri="{FF2B5EF4-FFF2-40B4-BE49-F238E27FC236}">
                  <a16:creationId xmlns:a16="http://schemas.microsoft.com/office/drawing/2014/main" id="{E9E1DF45-C5F8-8358-5F1C-E4BBD9078323}"/>
                </a:ext>
              </a:extLst>
            </p:cNvPr>
            <p:cNvSpPr/>
            <p:nvPr/>
          </p:nvSpPr>
          <p:spPr>
            <a:xfrm>
              <a:off x="5555992" y="4171837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Hexagon 32">
              <a:extLst>
                <a:ext uri="{FF2B5EF4-FFF2-40B4-BE49-F238E27FC236}">
                  <a16:creationId xmlns:a16="http://schemas.microsoft.com/office/drawing/2014/main" id="{15317AD4-1AB5-2040-C906-01E4DF1E6A5C}"/>
                </a:ext>
              </a:extLst>
            </p:cNvPr>
            <p:cNvSpPr/>
            <p:nvPr/>
          </p:nvSpPr>
          <p:spPr>
            <a:xfrm>
              <a:off x="4654424" y="498838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Hexagon 33">
              <a:extLst>
                <a:ext uri="{FF2B5EF4-FFF2-40B4-BE49-F238E27FC236}">
                  <a16:creationId xmlns:a16="http://schemas.microsoft.com/office/drawing/2014/main" id="{F65D1A6B-AB3A-9BE3-B576-D4ED7F56226E}"/>
                </a:ext>
              </a:extLst>
            </p:cNvPr>
            <p:cNvSpPr/>
            <p:nvPr/>
          </p:nvSpPr>
          <p:spPr>
            <a:xfrm>
              <a:off x="5555992" y="498838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6234906C-2F14-920A-25E9-3156F3A6BE6A}"/>
                </a:ext>
              </a:extLst>
            </p:cNvPr>
            <p:cNvSpPr/>
            <p:nvPr/>
          </p:nvSpPr>
          <p:spPr>
            <a:xfrm>
              <a:off x="6497666" y="2538746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Hexagon 35">
              <a:extLst>
                <a:ext uri="{FF2B5EF4-FFF2-40B4-BE49-F238E27FC236}">
                  <a16:creationId xmlns:a16="http://schemas.microsoft.com/office/drawing/2014/main" id="{0F62189F-CAD7-B9B3-2BD5-3ED072836D86}"/>
                </a:ext>
              </a:extLst>
            </p:cNvPr>
            <p:cNvSpPr/>
            <p:nvPr/>
          </p:nvSpPr>
          <p:spPr>
            <a:xfrm>
              <a:off x="7399234" y="2538745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Hexagon 36">
              <a:extLst>
                <a:ext uri="{FF2B5EF4-FFF2-40B4-BE49-F238E27FC236}">
                  <a16:creationId xmlns:a16="http://schemas.microsoft.com/office/drawing/2014/main" id="{F6056EAA-60E9-7ECF-5EE0-FC7967542534}"/>
                </a:ext>
              </a:extLst>
            </p:cNvPr>
            <p:cNvSpPr/>
            <p:nvPr/>
          </p:nvSpPr>
          <p:spPr>
            <a:xfrm>
              <a:off x="3675856" y="498838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Hexagon 37">
              <a:extLst>
                <a:ext uri="{FF2B5EF4-FFF2-40B4-BE49-F238E27FC236}">
                  <a16:creationId xmlns:a16="http://schemas.microsoft.com/office/drawing/2014/main" id="{C524A12F-AA27-81ED-166D-D318F9D26BD3}"/>
                </a:ext>
              </a:extLst>
            </p:cNvPr>
            <p:cNvSpPr/>
            <p:nvPr/>
          </p:nvSpPr>
          <p:spPr>
            <a:xfrm>
              <a:off x="1678614" y="4988383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Hexagon 38">
              <a:extLst>
                <a:ext uri="{FF2B5EF4-FFF2-40B4-BE49-F238E27FC236}">
                  <a16:creationId xmlns:a16="http://schemas.microsoft.com/office/drawing/2014/main" id="{B49EF565-F633-32AE-D40C-BAA8FA09CAA9}"/>
                </a:ext>
              </a:extLst>
            </p:cNvPr>
            <p:cNvSpPr/>
            <p:nvPr/>
          </p:nvSpPr>
          <p:spPr>
            <a:xfrm>
              <a:off x="2657182" y="4988382"/>
              <a:ext cx="898352" cy="774441"/>
            </a:xfrm>
            <a:prstGeom prst="hexag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CasetăText 39">
            <a:extLst>
              <a:ext uri="{FF2B5EF4-FFF2-40B4-BE49-F238E27FC236}">
                <a16:creationId xmlns:a16="http://schemas.microsoft.com/office/drawing/2014/main" id="{2E0656FF-F5E1-4E14-E811-629A34BF9857}"/>
              </a:ext>
            </a:extLst>
          </p:cNvPr>
          <p:cNvSpPr txBox="1"/>
          <p:nvPr/>
        </p:nvSpPr>
        <p:spPr>
          <a:xfrm>
            <a:off x="350826" y="601247"/>
            <a:ext cx="7956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>
                <a:latin typeface="LilyUPC" panose="020B0502040204020203" pitchFamily="34" charset="-34"/>
              </a:rPr>
              <a:t>SISTEME DISIPATIVE</a:t>
            </a:r>
          </a:p>
        </p:txBody>
      </p:sp>
      <p:sp>
        <p:nvSpPr>
          <p:cNvPr id="41" name="Titlu 1">
            <a:extLst>
              <a:ext uri="{FF2B5EF4-FFF2-40B4-BE49-F238E27FC236}">
                <a16:creationId xmlns:a16="http://schemas.microsoft.com/office/drawing/2014/main" id="{567C1BA3-3754-712D-6AD4-2D96DDC9F4C2}"/>
              </a:ext>
            </a:extLst>
          </p:cNvPr>
          <p:cNvSpPr txBox="1">
            <a:spLocks/>
          </p:cNvSpPr>
          <p:nvPr/>
        </p:nvSpPr>
        <p:spPr>
          <a:xfrm>
            <a:off x="2926981" y="3153948"/>
            <a:ext cx="1366002" cy="13730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XI</a:t>
            </a:r>
          </a:p>
        </p:txBody>
      </p:sp>
    </p:spTree>
    <p:extLst>
      <p:ext uri="{BB962C8B-B14F-4D97-AF65-F5344CB8AC3E}">
        <p14:creationId xmlns:p14="http://schemas.microsoft.com/office/powerpoint/2010/main" val="835178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Sistemele</a:t>
            </a:r>
            <a:r>
              <a:rPr lang="en-US" dirty="0"/>
              <a:t> </a:t>
            </a:r>
            <a:r>
              <a:rPr lang="en-US" dirty="0" err="1"/>
              <a:t>departe</a:t>
            </a:r>
            <a:r>
              <a:rPr lang="en-US" dirty="0"/>
              <a:t> de </a:t>
            </a:r>
            <a:r>
              <a:rPr lang="en-US" dirty="0" err="1"/>
              <a:t>echilibru</a:t>
            </a:r>
            <a:r>
              <a:rPr lang="en-US" dirty="0"/>
              <a:t> pot </a:t>
            </a:r>
            <a:r>
              <a:rPr lang="en-US" dirty="0" err="1"/>
              <a:t>sa-si</a:t>
            </a:r>
            <a:r>
              <a:rPr lang="en-US" dirty="0"/>
              <a:t> </a:t>
            </a:r>
            <a:r>
              <a:rPr lang="en-US" dirty="0" err="1"/>
              <a:t>pastreze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de </a:t>
            </a:r>
            <a:r>
              <a:rPr lang="en-US" dirty="0" err="1"/>
              <a:t>functionare</a:t>
            </a:r>
            <a:r>
              <a:rPr lang="en-US" dirty="0"/>
              <a:t> doar </a:t>
            </a:r>
            <a:r>
              <a:rPr lang="en-US" dirty="0" err="1"/>
              <a:t>atat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cat: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Pot </a:t>
            </a:r>
            <a:r>
              <a:rPr lang="en-US" b="1" dirty="0" err="1">
                <a:solidFill>
                  <a:srgbClr val="FFFF00"/>
                </a:solidFill>
              </a:rPr>
              <a:t>elimina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inutila</a:t>
            </a:r>
            <a:r>
              <a:rPr lang="en-US" dirty="0"/>
              <a:t> </a:t>
            </a:r>
            <a:r>
              <a:rPr lang="en-US" dirty="0" err="1"/>
              <a:t>suficient</a:t>
            </a:r>
            <a:r>
              <a:rPr lang="en-US" dirty="0"/>
              <a:t> de </a:t>
            </a:r>
            <a:r>
              <a:rPr lang="en-US" dirty="0" err="1"/>
              <a:t>repede</a:t>
            </a:r>
            <a:endParaRPr lang="en-US" dirty="0"/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Pot </a:t>
            </a:r>
            <a:r>
              <a:rPr lang="en-US" b="1" dirty="0" err="1">
                <a:solidFill>
                  <a:srgbClr val="FFFF00"/>
                </a:solidFill>
              </a:rPr>
              <a:t>suplini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pierduta</a:t>
            </a:r>
            <a:r>
              <a:rPr lang="en-US" dirty="0"/>
              <a:t> cu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utila</a:t>
            </a:r>
            <a:r>
              <a:rPr lang="en-US" dirty="0"/>
              <a:t> la </a:t>
            </a:r>
            <a:r>
              <a:rPr lang="en-US" dirty="0" err="1"/>
              <a:t>timp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68346" y="4449019"/>
            <a:ext cx="2248930" cy="1861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Sisteme sociale stabile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Exista un </a:t>
            </a:r>
            <a:r>
              <a:rPr lang="en-US">
                <a:solidFill>
                  <a:srgbClr val="002060"/>
                </a:solidFill>
              </a:rPr>
              <a:t>echilibru</a:t>
            </a:r>
            <a:r>
              <a:rPr lang="en-US"/>
              <a:t> intre </a:t>
            </a:r>
            <a:r>
              <a:rPr lang="en-US">
                <a:solidFill>
                  <a:srgbClr val="002060"/>
                </a:solidFill>
              </a:rPr>
              <a:t>intrari</a:t>
            </a:r>
            <a:r>
              <a:rPr lang="en-US"/>
              <a:t> si </a:t>
            </a:r>
            <a:r>
              <a:rPr lang="en-US">
                <a:solidFill>
                  <a:srgbClr val="002060"/>
                </a:solidFill>
              </a:rPr>
              <a:t>iesiri</a:t>
            </a:r>
          </a:p>
          <a:p>
            <a:r>
              <a:rPr lang="en-US"/>
              <a:t>Sistemele sunt functionale atat timp cat sunt </a:t>
            </a:r>
            <a:r>
              <a:rPr lang="en-US">
                <a:solidFill>
                  <a:srgbClr val="002060"/>
                </a:solidFill>
              </a:rPr>
              <a:t>folosite in parametrii</a:t>
            </a:r>
            <a:r>
              <a:rPr lang="en-US"/>
              <a:t> pentru care au fost proiectate</a:t>
            </a:r>
          </a:p>
          <a:p>
            <a:r>
              <a:rPr lang="en-US"/>
              <a:t>In aceste conditii </a:t>
            </a:r>
            <a:r>
              <a:rPr lang="en-US">
                <a:solidFill>
                  <a:srgbClr val="002060"/>
                </a:solidFill>
              </a:rPr>
              <a:t>oamenii</a:t>
            </a:r>
            <a:r>
              <a:rPr lang="en-US"/>
              <a:t> care lucreaza sunt </a:t>
            </a:r>
            <a:r>
              <a:rPr lang="en-US">
                <a:solidFill>
                  <a:srgbClr val="002060"/>
                </a:solidFill>
              </a:rPr>
              <a:t>multumiti</a:t>
            </a:r>
            <a:r>
              <a:rPr lang="en-US"/>
              <a:t> si </a:t>
            </a:r>
            <a:r>
              <a:rPr lang="en-US">
                <a:solidFill>
                  <a:srgbClr val="002060"/>
                </a:solidFill>
              </a:rPr>
              <a:t>implicate</a:t>
            </a:r>
            <a:r>
              <a:rPr lang="en-US"/>
              <a:t> in activitatea din sistem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059459" y="4885038"/>
            <a:ext cx="1845276" cy="92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705599" y="4885038"/>
            <a:ext cx="1845276" cy="92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80605" y="5195035"/>
            <a:ext cx="162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SISTEM STABIL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69891" y="5161691"/>
            <a:ext cx="162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INTRARI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12985" y="5158650"/>
            <a:ext cx="77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IESIRI</a:t>
            </a:r>
          </a:p>
        </p:txBody>
      </p:sp>
    </p:spTree>
    <p:extLst>
      <p:ext uri="{BB962C8B-B14F-4D97-AF65-F5344CB8AC3E}">
        <p14:creationId xmlns:p14="http://schemas.microsoft.com/office/powerpoint/2010/main" val="2635909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Exemplu: activitatea de la o sectie medicala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536" y="2062677"/>
            <a:ext cx="6515100" cy="467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977081"/>
            <a:ext cx="31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ED = emergency department</a:t>
            </a:r>
          </a:p>
        </p:txBody>
      </p:sp>
    </p:spTree>
    <p:extLst>
      <p:ext uri="{BB962C8B-B14F-4D97-AF65-F5344CB8AC3E}">
        <p14:creationId xmlns:p14="http://schemas.microsoft.com/office/powerpoint/2010/main" val="368538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=&gt; Sisteme sociale stresate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Sisteme impinse dincolo de limitele parametrilor pentru care au fost proiectate</a:t>
            </a:r>
          </a:p>
          <a:p>
            <a:r>
              <a:rPr lang="en-US"/>
              <a:t>Oamenii devin stresati</a:t>
            </a:r>
          </a:p>
          <a:p>
            <a:r>
              <a:rPr lang="en-US"/>
              <a:t>Calitatea si eficienta scad</a:t>
            </a:r>
          </a:p>
          <a:p>
            <a:r>
              <a:rPr lang="en-US"/>
              <a:t>Costurile cresc</a:t>
            </a:r>
          </a:p>
          <a:p>
            <a:r>
              <a:rPr lang="en-US"/>
              <a:t>Aglomerari</a:t>
            </a:r>
          </a:p>
          <a:p>
            <a:r>
              <a:rPr lang="en-US"/>
              <a:t>Intarzieri</a:t>
            </a:r>
          </a:p>
          <a:p>
            <a:r>
              <a:rPr lang="en-US"/>
              <a:t>Outputurile nu se imbunatatesc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7579" y="2859116"/>
            <a:ext cx="2248930" cy="1861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301274" y="2859116"/>
            <a:ext cx="1845276" cy="92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9934832" y="3295135"/>
            <a:ext cx="1845276" cy="92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09838" y="3605132"/>
            <a:ext cx="184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SISTEM STRESAT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3238" y="3135769"/>
            <a:ext cx="178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SUPRA-INTRARI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42218" y="3568747"/>
            <a:ext cx="77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IESIRI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5301274" y="3756454"/>
            <a:ext cx="1845276" cy="92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253238" y="4007808"/>
            <a:ext cx="178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SUPRA-INTRARI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12392" y="4720480"/>
            <a:ext cx="1883968" cy="9308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Scade eficienta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Cresc erorile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Creste costul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34832" y="4255042"/>
            <a:ext cx="1883968" cy="58056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Outputurile nu se imbunatatesc</a:t>
            </a:r>
          </a:p>
        </p:txBody>
      </p:sp>
    </p:spTree>
    <p:extLst>
      <p:ext uri="{BB962C8B-B14F-4D97-AF65-F5344CB8AC3E}">
        <p14:creationId xmlns:p14="http://schemas.microsoft.com/office/powerpoint/2010/main" val="382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=&gt; Sistem hiperstresat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Sistemele rezista atat de mult cat pot</a:t>
            </a:r>
          </a:p>
          <a:p>
            <a:r>
              <a:rPr lang="en-US"/>
              <a:t>Activitatile sunt din ce in ce mai aleatorii</a:t>
            </a:r>
          </a:p>
          <a:p>
            <a:r>
              <a:rPr lang="en-US"/>
              <a:t>Erorile abunda</a:t>
            </a:r>
          </a:p>
          <a:p>
            <a:r>
              <a:rPr lang="en-US"/>
              <a:t>Riscurile de accidentare cresc alarmant</a:t>
            </a:r>
          </a:p>
          <a:p>
            <a:r>
              <a:rPr lang="en-US"/>
              <a:t>Valoarea rezultatelor scade</a:t>
            </a:r>
          </a:p>
          <a:p>
            <a:r>
              <a:rPr lang="en-US"/>
              <a:t>Comportamente neobisnuite disruptive</a:t>
            </a:r>
          </a:p>
          <a:p>
            <a:r>
              <a:rPr lang="en-US"/>
              <a:t>Standardele nu mai sunt indeplinite</a:t>
            </a:r>
          </a:p>
          <a:p>
            <a:r>
              <a:rPr lang="en-US"/>
              <a:t>Oamenii sunt profund nemultumiti</a:t>
            </a:r>
          </a:p>
          <a:p>
            <a:r>
              <a:rPr lang="en-US"/>
              <a:t>La un moment dat o mica crestere in input (stres) face ca fosta forma de organizare sa nu mai faca fata si sistemul devine haotic, explodeaza sau se autoorganizeaza la un alt nivel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50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Cand punctual limita este deposit</a:t>
            </a:r>
          </a:p>
          <a:p>
            <a:r>
              <a:rPr lang="en-US"/>
              <a:t>Capacitatea de a absorbi supra solicitarile este depasita</a:t>
            </a:r>
          </a:p>
          <a:p>
            <a:r>
              <a:rPr lang="en-US"/>
              <a:t>Sistemul se prabuseste cu eliminare spectaculoasa de energie</a:t>
            </a:r>
          </a:p>
          <a:p>
            <a:r>
              <a:rPr lang="en-US"/>
              <a:t>Impactul prabusirii este profund</a:t>
            </a:r>
          </a:p>
          <a:p>
            <a:r>
              <a:rPr lang="en-US"/>
              <a:t>Nu mai poate fi facut nimic pentru a preveni haosul</a:t>
            </a:r>
          </a:p>
          <a:p>
            <a:r>
              <a:rPr lang="en-US"/>
              <a:t>Sistemul se distruge definitive sau se reorganizeaza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33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Noua forma de organizare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Iesirile sunt in echilibru cu intrarile</a:t>
            </a:r>
          </a:p>
          <a:p>
            <a:r>
              <a:rPr lang="en-US"/>
              <a:t>Noua forma de organizare:</a:t>
            </a:r>
          </a:p>
          <a:p>
            <a:pPr lvl="1"/>
            <a:r>
              <a:rPr lang="en-US"/>
              <a:t>nu este neaparat mai bine functionala decat cea veche</a:t>
            </a:r>
          </a:p>
          <a:p>
            <a:pPr lvl="1"/>
            <a:r>
              <a:rPr lang="en-US"/>
              <a:t>nu este neaparat mai agreeata de oamenii care lucreaza</a:t>
            </a:r>
          </a:p>
          <a:p>
            <a:r>
              <a:rPr lang="en-US"/>
              <a:t>Concluzii</a:t>
            </a:r>
          </a:p>
          <a:p>
            <a:pPr lvl="1"/>
            <a:r>
              <a:rPr lang="en-US">
                <a:solidFill>
                  <a:srgbClr val="002060"/>
                </a:solidFill>
              </a:rPr>
              <a:t>Schimbarea nu e optionala</a:t>
            </a:r>
          </a:p>
          <a:p>
            <a:pPr lvl="1"/>
            <a:r>
              <a:rPr lang="en-US">
                <a:solidFill>
                  <a:srgbClr val="002060"/>
                </a:solidFill>
              </a:rPr>
              <a:t>Putem alege doar daca sa fim pasivi sau proactivi</a:t>
            </a:r>
          </a:p>
          <a:p>
            <a:pPr lvl="1"/>
            <a:r>
              <a:rPr lang="en-US"/>
              <a:t>Sistemele disipative necesita o permanenta atentie pentru a functiona</a:t>
            </a:r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5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Sistemele disipative sunt sisteme care:</a:t>
            </a:r>
          </a:p>
          <a:p>
            <a:pPr lvl="1"/>
            <a:r>
              <a:rPr lang="en-US"/>
              <a:t>Sunt deschise</a:t>
            </a:r>
          </a:p>
          <a:p>
            <a:pPr lvl="1"/>
            <a:r>
              <a:rPr lang="en-US"/>
              <a:t>Functioneaza departe de echilibru</a:t>
            </a:r>
          </a:p>
          <a:p>
            <a:pPr lvl="1"/>
            <a:r>
              <a:rPr lang="en-US"/>
              <a:t>Isi mentin functionarea prin schimburi permanente cu mediul inconjurator</a:t>
            </a:r>
          </a:p>
          <a:p>
            <a:pPr lvl="1"/>
            <a:r>
              <a:rPr lang="en-US"/>
              <a:t>Mentinerea starii poate fi naturala, artificiala sau mixta</a:t>
            </a:r>
          </a:p>
          <a:p>
            <a:pPr lvl="1"/>
            <a:r>
              <a:rPr lang="en-US"/>
              <a:t>Prezinta din cand in cand reorganizari prin trecerea printr-un comportament haotic</a:t>
            </a:r>
          </a:p>
        </p:txBody>
      </p:sp>
    </p:spTree>
    <p:extLst>
      <p:ext uri="{BB962C8B-B14F-4D97-AF65-F5344CB8AC3E}">
        <p14:creationId xmlns:p14="http://schemas.microsoft.com/office/powerpoint/2010/main" val="3365691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Exemple de sisteme dissipative sub stres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Atmosfera =&gt; Tornadele, vartejurile de apa =&gt; Eliminare energie</a:t>
            </a:r>
          </a:p>
          <a:p>
            <a:r>
              <a:rPr lang="en-US"/>
              <a:t>Rasismul sistematic =&gt; crime =&gt; schimbare legislatie</a:t>
            </a:r>
          </a:p>
          <a:p>
            <a:r>
              <a:rPr lang="en-US"/>
              <a:t>Sistemul sanitar: Pandemii =&gt; colaps sistem =&gt; inovatii medicale</a:t>
            </a:r>
          </a:p>
          <a:p>
            <a:r>
              <a:rPr lang="en-US"/>
              <a:t>Firme =&gt; faliment</a:t>
            </a:r>
          </a:p>
          <a:p>
            <a:r>
              <a:rPr lang="en-US"/>
              <a:t>Utilitati =&gt; Oprire furnizare =&gt; Rationalizare, extinderi</a:t>
            </a:r>
          </a:p>
          <a:p>
            <a:r>
              <a:rPr lang="en-US"/>
              <a:t>Zone de acces (aeroport, autostrazi, intrari/iesiri oras, parcari) =&gt; Blocaje, accidente, raniri =&gt; Largiri, cai de acces suplimentare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99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724590"/>
          </a:xfrm>
        </p:spPr>
        <p:txBody>
          <a:bodyPr/>
          <a:lstStyle/>
          <a:p>
            <a:r>
              <a:rPr lang="en-US"/>
              <a:t>Modelare matematica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94327" y="1834166"/>
            <a:ext cx="10834256" cy="499111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Fie dat </a:t>
            </a:r>
            <a:r>
              <a:rPr kumimoji="0" lang="ro-RO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sistem dinamic descris prin</a:t>
            </a:r>
            <a:r>
              <a:rPr kumimoji="0" lang="en-US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tarea sa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x(t)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ntrar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u(t)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Ieșir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y(t), 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Legatura inputuri-outputuri data de functia: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w(u(t),y(t)).</a:t>
            </a:r>
            <a:endParaRPr lang="en-US" sz="2100">
              <a:latin typeface="inheri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sz="1000" b="0" i="0" u="none" strike="noStrike" cap="none" normalizeH="0" baseline="0">
              <a:ln>
                <a:noFill/>
              </a:ln>
              <a:effectLst/>
              <a:latin typeface="inherit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ro-RO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istem</a:t>
            </a:r>
            <a:r>
              <a:rPr kumimoji="0" lang="en-US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kumimoji="0" lang="ro-RO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este disipator în raport cu o rată de aprovizionare dacă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o-RO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există o funcție de stocare continuu diferențiabilă V(x(t)) astfel încât</a:t>
            </a:r>
            <a:r>
              <a:rPr kumimoji="0" lang="en-US" sz="2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sz="1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V( 0)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0" 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V(x(t))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&gt;=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0" 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(x(t))</a:t>
            </a: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&lt;= </a:t>
            </a:r>
            <a:r>
              <a:rPr kumimoji="0" lang="ro-RO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w(u(t),y(t))</a:t>
            </a:r>
            <a:endParaRPr kumimoji="0" 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V(x)</a:t>
            </a:r>
            <a:r>
              <a:rPr kumimoji="0" lang="en-US" b="0" i="0" u="none" strike="noStrike" cap="none" normalizeH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kumimoji="0" lang="en-US" b="0" i="0" u="none" strike="noStrike" cap="none" normalizeH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stocata </a:t>
            </a:r>
            <a:r>
              <a:rPr kumimoji="0" lang="en-US" b="0" i="0" u="none" strike="noStrike" cap="none" normalizeH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system, </a:t>
            </a:r>
            <a:r>
              <a:rPr lang="ro-RO">
                <a:latin typeface="Arial" panose="020B0604020202020204" pitchFamily="34" charset="0"/>
                <a:cs typeface="Arial" panose="020B0604020202020204" pitchFamily="34" charset="0"/>
              </a:rPr>
              <a:t>w(u(t),y(t))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energia furnizata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sistemului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(sistemul</a:t>
            </a:r>
            <a:r>
              <a:rPr kumimoji="0" lang="en-US" b="0" i="0" u="none" strike="noStrike" cap="none" normalizeH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la dispozitie mai multa energie decat pierde)</a:t>
            </a:r>
            <a:endParaRPr kumimoji="0" lang="ro-RO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78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D1AE71E-84E0-83A5-D6A5-BED37938D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Teoria </a:t>
            </a:r>
            <a:r>
              <a:rPr lang="en-US" dirty="0" err="1"/>
              <a:t>echilibrului</a:t>
            </a:r>
            <a:r>
              <a:rPr lang="en-US" dirty="0"/>
              <a:t> general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C045ADF-7885-DD2E-542A-60715DC6B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8430"/>
            <a:ext cx="11014374" cy="42002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bunurile</a:t>
            </a:r>
            <a:r>
              <a:rPr lang="en-US" dirty="0"/>
              <a:t> sunt </a:t>
            </a:r>
            <a:r>
              <a:rPr lang="en-US" dirty="0" err="1"/>
              <a:t>consumate</a:t>
            </a:r>
            <a:r>
              <a:rPr lang="en-US" dirty="0"/>
              <a:t> (D=S, nici </a:t>
            </a:r>
            <a:r>
              <a:rPr lang="en-US" dirty="0" err="1"/>
              <a:t>cerere</a:t>
            </a:r>
            <a:r>
              <a:rPr lang="en-US" dirty="0"/>
              <a:t> nici </a:t>
            </a:r>
            <a:r>
              <a:rPr lang="en-US" dirty="0" err="1"/>
              <a:t>oferta</a:t>
            </a:r>
            <a:r>
              <a:rPr lang="en-US" dirty="0"/>
              <a:t> in </a:t>
            </a:r>
            <a:r>
              <a:rPr lang="en-US" dirty="0" err="1"/>
              <a:t>exces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toti </a:t>
            </a:r>
            <a:r>
              <a:rPr lang="en-US" dirty="0" err="1"/>
              <a:t>factorii</a:t>
            </a:r>
            <a:r>
              <a:rPr lang="en-US" dirty="0"/>
              <a:t> de </a:t>
            </a:r>
            <a:r>
              <a:rPr lang="en-US" dirty="0" err="1"/>
              <a:t>productie</a:t>
            </a:r>
            <a:r>
              <a:rPr lang="en-US" dirty="0"/>
              <a:t> sunt </a:t>
            </a:r>
            <a:r>
              <a:rPr lang="en-US" dirty="0" err="1"/>
              <a:t>folositi</a:t>
            </a:r>
            <a:r>
              <a:rPr lang="en-US" dirty="0"/>
              <a:t> </a:t>
            </a:r>
            <a:r>
              <a:rPr lang="en-US" dirty="0" err="1"/>
              <a:t>complet</a:t>
            </a:r>
            <a:endParaRPr lang="en-US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Eficienta</a:t>
            </a:r>
            <a:r>
              <a:rPr lang="en-US" dirty="0"/>
              <a:t> </a:t>
            </a:r>
            <a:r>
              <a:rPr lang="en-US" dirty="0" err="1"/>
              <a:t>egala</a:t>
            </a:r>
            <a:r>
              <a:rPr lang="en-US" dirty="0"/>
              <a:t> (</a:t>
            </a:r>
            <a:r>
              <a:rPr lang="en-US" dirty="0" err="1"/>
              <a:t>echilibrul</a:t>
            </a:r>
            <a:r>
              <a:rPr lang="en-US" dirty="0"/>
              <a:t> </a:t>
            </a:r>
            <a:r>
              <a:rPr lang="en-US" dirty="0" err="1"/>
              <a:t>Parreto</a:t>
            </a:r>
            <a:r>
              <a:rPr lang="en-US" dirty="0"/>
              <a:t>): </a:t>
            </a:r>
            <a:r>
              <a:rPr lang="en-US" dirty="0" err="1"/>
              <a:t>Nimeni</a:t>
            </a:r>
            <a:r>
              <a:rPr lang="en-US" dirty="0"/>
              <a:t> nu-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poate </a:t>
            </a:r>
            <a:r>
              <a:rPr lang="en-US" dirty="0" err="1"/>
              <a:t>imbunatati</a:t>
            </a:r>
            <a:r>
              <a:rPr lang="en-US" dirty="0"/>
              <a:t> </a:t>
            </a:r>
            <a:r>
              <a:rPr lang="en-US" dirty="0" err="1"/>
              <a:t>situatia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pe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inrautatirii</a:t>
            </a:r>
            <a:r>
              <a:rPr lang="en-US" dirty="0"/>
              <a:t> </a:t>
            </a:r>
            <a:r>
              <a:rPr lang="en-US" dirty="0" err="1"/>
              <a:t>situatiei</a:t>
            </a:r>
            <a:r>
              <a:rPr lang="en-US" dirty="0"/>
              <a:t> </a:t>
            </a:r>
            <a:r>
              <a:rPr lang="en-US" dirty="0" err="1"/>
              <a:t>altuia</a:t>
            </a:r>
            <a:r>
              <a:rPr lang="en-US" dirty="0"/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Pe </a:t>
            </a:r>
            <a:r>
              <a:rPr lang="en-US" dirty="0" err="1"/>
              <a:t>piete</a:t>
            </a:r>
            <a:r>
              <a:rPr lang="en-US" dirty="0"/>
              <a:t>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competitie</a:t>
            </a:r>
            <a:r>
              <a:rPr lang="en-US" dirty="0"/>
              <a:t> perfecta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Pretul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flexibil</a:t>
            </a:r>
            <a:r>
              <a:rPr lang="en-US" dirty="0"/>
              <a:t> </a:t>
            </a:r>
            <a:r>
              <a:rPr lang="en-US" dirty="0" err="1"/>
              <a:t>complet</a:t>
            </a:r>
            <a:r>
              <a:rPr lang="en-US" dirty="0"/>
              <a:t>: poate fi </a:t>
            </a:r>
            <a:r>
              <a:rPr lang="en-US" dirty="0" err="1"/>
              <a:t>ajustat</a:t>
            </a:r>
            <a:r>
              <a:rPr lang="en-US" dirty="0"/>
              <a:t> la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valoare</a:t>
            </a:r>
            <a:endParaRPr lang="en-US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Venitul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constant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Tehnologiile</a:t>
            </a:r>
            <a:r>
              <a:rPr lang="en-US" dirty="0"/>
              <a:t> nu se </a:t>
            </a:r>
            <a:r>
              <a:rPr lang="en-US" dirty="0" err="1"/>
              <a:t>schimba</a:t>
            </a:r>
            <a:endParaRPr lang="en-US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err="1"/>
              <a:t>Agentii</a:t>
            </a:r>
            <a:r>
              <a:rPr lang="en-US" dirty="0"/>
              <a:t> economici sunt perfect </a:t>
            </a:r>
            <a:r>
              <a:rPr lang="en-US" dirty="0" err="1"/>
              <a:t>rationali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doresc</a:t>
            </a:r>
            <a:r>
              <a:rPr lang="en-US" dirty="0"/>
              <a:t> </a:t>
            </a:r>
            <a:r>
              <a:rPr lang="en-US" dirty="0" err="1"/>
              <a:t>maximizarea</a:t>
            </a:r>
            <a:r>
              <a:rPr lang="en-US" dirty="0"/>
              <a:t> </a:t>
            </a:r>
            <a:r>
              <a:rPr lang="en-US" dirty="0" err="1"/>
              <a:t>profitului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8B8D8D4-5494-6460-69F1-DFAF07A2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Situatia</a:t>
            </a:r>
            <a:r>
              <a:rPr lang="en-US" dirty="0"/>
              <a:t> </a:t>
            </a:r>
            <a:r>
              <a:rPr lang="en-US" dirty="0" err="1"/>
              <a:t>reala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5364D5B-5663-6C97-DB96-5DF27ED4F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7242"/>
            <a:ext cx="10894058" cy="4692316"/>
          </a:xfrm>
        </p:spPr>
        <p:txBody>
          <a:bodyPr>
            <a:normAutofit/>
          </a:bodyPr>
          <a:lstStyle/>
          <a:p>
            <a:r>
              <a:rPr lang="ro-RO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randamentele crescânde la scară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care stau la baza dezvoltării industriilor moderne</a:t>
            </a:r>
            <a:endParaRPr lang="en-US" sz="1800" kern="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ro-RO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maximizarea </a:t>
            </a:r>
            <a:r>
              <a:rPr lang="en-US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NU e</a:t>
            </a:r>
            <a:r>
              <a:rPr lang="ro-RO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întotdeauna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cel care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determina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comportament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ul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economic, atât pentru consumatori, cât și pentru producători</a:t>
            </a:r>
            <a:endParaRPr lang="en-US" sz="1800" kern="1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Starea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sistemului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NU e foarte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sensibila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la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conditiile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externe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(la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limita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) ci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structura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interna e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cea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care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determina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functionarea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sistemului</a:t>
            </a:r>
            <a:endParaRPr lang="en-US" sz="1800" b="1" kern="100" dirty="0">
              <a:solidFill>
                <a:schemeClr val="bg1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Factorii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productie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NU sunt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folositi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totalitate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(doar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se cere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sau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eficient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Economia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este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un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sistem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cu auto-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organizare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tendinta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spre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echilibru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atractori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dar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un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sistem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ecologic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aduce constant resurse și aruncă deșeuri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deci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o </a:t>
            </a:r>
            <a:r>
              <a:rPr lang="en-US" sz="1800" b="1" kern="100" dirty="0">
                <a:solidFill>
                  <a:srgbClr val="00B0F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STRUCTURA DISIPATIVA</a:t>
            </a:r>
          </a:p>
          <a:p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Agentii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au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limite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puterea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intelegere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si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800" b="1" kern="100" dirty="0" err="1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calcul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=&gt; NU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aleg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complet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rational: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ei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doar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încearcă să găsească cea mai bună soluție, dar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gasirea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acesteia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necesită adesea un timp prea lung de calcul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=&gt;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alegere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fezabilă este să găsiți o </a:t>
            </a:r>
            <a:r>
              <a:rPr lang="ro-RO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comandă rapidă</a:t>
            </a:r>
            <a:r>
              <a:rPr lang="en-US" sz="1800" b="1" kern="1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sufficient de buna</a:t>
            </a:r>
          </a:p>
          <a:p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NU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optim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ci 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simplu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funcțional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Deciziile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NU sunt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luate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o data pentru </a:t>
            </a:r>
            <a:r>
              <a:rPr lang="en-US" sz="1800" kern="1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totdeauana</a:t>
            </a:r>
            <a:r>
              <a:rPr lang="en-US" sz="1800" kern="100" dirty="0">
                <a:ea typeface="MS Mincho" panose="02020609040205080304" pitchFamily="49" charset="-128"/>
                <a:cs typeface="Times New Roman" panose="02020603050405020304" pitchFamily="18" charset="0"/>
              </a:rPr>
              <a:t> ci sunt </a:t>
            </a:r>
            <a:r>
              <a:rPr lang="ro-RO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 secvență continuă de ajustări adaptive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=&gt; </a:t>
            </a:r>
            <a:r>
              <a:rPr lang="en-US" sz="1800" kern="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economia</a:t>
            </a:r>
            <a:r>
              <a:rPr lang="en-US" sz="1800" kern="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1800" b="1" kern="100" dirty="0" err="1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analiza</a:t>
            </a:r>
            <a:r>
              <a:rPr lang="en-US" sz="1800" b="1" kern="100" dirty="0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800" b="1" kern="100" dirty="0" err="1">
                <a:solidFill>
                  <a:schemeClr val="bg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proces</a:t>
            </a:r>
            <a:endParaRPr lang="en-US" sz="1800" b="1" kern="1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800" kern="100" dirty="0"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0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06EBAF-CE4B-4C8C-98EA-15C7482F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sisteme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A4341E6-69A2-4E7A-A9F7-21C63A0B719D}"/>
              </a:ext>
            </a:extLst>
          </p:cNvPr>
          <p:cNvSpPr/>
          <p:nvPr/>
        </p:nvSpPr>
        <p:spPr>
          <a:xfrm>
            <a:off x="1660359" y="3312695"/>
            <a:ext cx="1748588" cy="1748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8237DA-D4D3-4CE1-87A4-BAE55AA8A083}"/>
              </a:ext>
            </a:extLst>
          </p:cNvPr>
          <p:cNvSpPr/>
          <p:nvPr/>
        </p:nvSpPr>
        <p:spPr>
          <a:xfrm>
            <a:off x="4228682" y="3312695"/>
            <a:ext cx="1748588" cy="1748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B18114-3E91-49B5-B167-442FEDB039A7}"/>
              </a:ext>
            </a:extLst>
          </p:cNvPr>
          <p:cNvSpPr/>
          <p:nvPr/>
        </p:nvSpPr>
        <p:spPr>
          <a:xfrm>
            <a:off x="6797005" y="3312695"/>
            <a:ext cx="1748588" cy="1748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tăText 7">
            <a:extLst>
              <a:ext uri="{FF2B5EF4-FFF2-40B4-BE49-F238E27FC236}">
                <a16:creationId xmlns:a16="http://schemas.microsoft.com/office/drawing/2014/main" id="{108C1631-05F5-436B-A422-BE8DDB8D152E}"/>
              </a:ext>
            </a:extLst>
          </p:cNvPr>
          <p:cNvSpPr txBox="1"/>
          <p:nvPr/>
        </p:nvSpPr>
        <p:spPr>
          <a:xfrm>
            <a:off x="1954788" y="4002323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DESCHISE</a:t>
            </a:r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32472886-B75B-4FA6-A76B-0DC59CAEC60A}"/>
              </a:ext>
            </a:extLst>
          </p:cNvPr>
          <p:cNvSpPr txBox="1"/>
          <p:nvPr/>
        </p:nvSpPr>
        <p:spPr>
          <a:xfrm>
            <a:off x="4523111" y="4002323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INCHISE</a:t>
            </a:r>
          </a:p>
        </p:txBody>
      </p:sp>
      <p:sp>
        <p:nvSpPr>
          <p:cNvPr id="10" name="CasetăText 9">
            <a:extLst>
              <a:ext uri="{FF2B5EF4-FFF2-40B4-BE49-F238E27FC236}">
                <a16:creationId xmlns:a16="http://schemas.microsoft.com/office/drawing/2014/main" id="{1D2903A8-E966-4FEA-AD71-3384536A666A}"/>
              </a:ext>
            </a:extLst>
          </p:cNvPr>
          <p:cNvSpPr txBox="1"/>
          <p:nvPr/>
        </p:nvSpPr>
        <p:spPr>
          <a:xfrm>
            <a:off x="7091434" y="4002323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IZOLATE</a:t>
            </a:r>
          </a:p>
        </p:txBody>
      </p:sp>
      <p:sp>
        <p:nvSpPr>
          <p:cNvPr id="11" name="CasetăText 10">
            <a:extLst>
              <a:ext uri="{FF2B5EF4-FFF2-40B4-BE49-F238E27FC236}">
                <a16:creationId xmlns:a16="http://schemas.microsoft.com/office/drawing/2014/main" id="{19CF3ACA-58C6-4635-9E8E-01DE6B40F734}"/>
              </a:ext>
            </a:extLst>
          </p:cNvPr>
          <p:cNvSpPr txBox="1"/>
          <p:nvPr/>
        </p:nvSpPr>
        <p:spPr>
          <a:xfrm>
            <a:off x="1954788" y="2523794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ENERGIE</a:t>
            </a:r>
          </a:p>
        </p:txBody>
      </p:sp>
      <p:sp>
        <p:nvSpPr>
          <p:cNvPr id="12" name="CasetăText 11">
            <a:extLst>
              <a:ext uri="{FF2B5EF4-FFF2-40B4-BE49-F238E27FC236}">
                <a16:creationId xmlns:a16="http://schemas.microsoft.com/office/drawing/2014/main" id="{20D012AD-8246-4929-813D-F8DD4B4C47D7}"/>
              </a:ext>
            </a:extLst>
          </p:cNvPr>
          <p:cNvSpPr txBox="1"/>
          <p:nvPr/>
        </p:nvSpPr>
        <p:spPr>
          <a:xfrm>
            <a:off x="1954788" y="5735440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MATERIE</a:t>
            </a:r>
          </a:p>
        </p:txBody>
      </p:sp>
      <p:sp>
        <p:nvSpPr>
          <p:cNvPr id="13" name="CasetăText 12">
            <a:extLst>
              <a:ext uri="{FF2B5EF4-FFF2-40B4-BE49-F238E27FC236}">
                <a16:creationId xmlns:a16="http://schemas.microsoft.com/office/drawing/2014/main" id="{13FA5542-61E9-4522-BCCE-EEB4A5E53E2C}"/>
              </a:ext>
            </a:extLst>
          </p:cNvPr>
          <p:cNvSpPr txBox="1"/>
          <p:nvPr/>
        </p:nvSpPr>
        <p:spPr>
          <a:xfrm>
            <a:off x="4523111" y="2523794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ENERGIE</a:t>
            </a:r>
          </a:p>
        </p:txBody>
      </p:sp>
      <p:sp>
        <p:nvSpPr>
          <p:cNvPr id="14" name="CasetăText 13">
            <a:extLst>
              <a:ext uri="{FF2B5EF4-FFF2-40B4-BE49-F238E27FC236}">
                <a16:creationId xmlns:a16="http://schemas.microsoft.com/office/drawing/2014/main" id="{03BB4C04-F222-4F62-8678-9DB7ED292CF6}"/>
              </a:ext>
            </a:extLst>
          </p:cNvPr>
          <p:cNvSpPr txBox="1"/>
          <p:nvPr/>
        </p:nvSpPr>
        <p:spPr>
          <a:xfrm>
            <a:off x="4523111" y="5735440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MATERIE</a:t>
            </a:r>
          </a:p>
        </p:txBody>
      </p:sp>
      <p:sp>
        <p:nvSpPr>
          <p:cNvPr id="15" name="CasetăText 14">
            <a:extLst>
              <a:ext uri="{FF2B5EF4-FFF2-40B4-BE49-F238E27FC236}">
                <a16:creationId xmlns:a16="http://schemas.microsoft.com/office/drawing/2014/main" id="{FD292E46-24C7-4719-9EEF-5DA818B95FC3}"/>
              </a:ext>
            </a:extLst>
          </p:cNvPr>
          <p:cNvSpPr txBox="1"/>
          <p:nvPr/>
        </p:nvSpPr>
        <p:spPr>
          <a:xfrm>
            <a:off x="7123211" y="2523794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ENERGIE</a:t>
            </a:r>
          </a:p>
        </p:txBody>
      </p:sp>
      <p:sp>
        <p:nvSpPr>
          <p:cNvPr id="16" name="CasetăText 15">
            <a:extLst>
              <a:ext uri="{FF2B5EF4-FFF2-40B4-BE49-F238E27FC236}">
                <a16:creationId xmlns:a16="http://schemas.microsoft.com/office/drawing/2014/main" id="{FF974D9F-51F0-4D23-AFFB-CA024E73DB79}"/>
              </a:ext>
            </a:extLst>
          </p:cNvPr>
          <p:cNvSpPr txBox="1"/>
          <p:nvPr/>
        </p:nvSpPr>
        <p:spPr>
          <a:xfrm>
            <a:off x="7123211" y="5735440"/>
            <a:ext cx="115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MATERIE</a:t>
            </a:r>
          </a:p>
        </p:txBody>
      </p:sp>
      <p:sp>
        <p:nvSpPr>
          <p:cNvPr id="17" name="Săgeată: jos 16">
            <a:extLst>
              <a:ext uri="{FF2B5EF4-FFF2-40B4-BE49-F238E27FC236}">
                <a16:creationId xmlns:a16="http://schemas.microsoft.com/office/drawing/2014/main" id="{20EDC57D-20A0-4B7A-8592-478D4E9F8A45}"/>
              </a:ext>
            </a:extLst>
          </p:cNvPr>
          <p:cNvSpPr/>
          <p:nvPr/>
        </p:nvSpPr>
        <p:spPr>
          <a:xfrm>
            <a:off x="2203704" y="2893126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ăgeată: jos 17">
            <a:extLst>
              <a:ext uri="{FF2B5EF4-FFF2-40B4-BE49-F238E27FC236}">
                <a16:creationId xmlns:a16="http://schemas.microsoft.com/office/drawing/2014/main" id="{73DD9BA1-D61B-4D4E-8A9C-903243734785}"/>
              </a:ext>
            </a:extLst>
          </p:cNvPr>
          <p:cNvSpPr/>
          <p:nvPr/>
        </p:nvSpPr>
        <p:spPr>
          <a:xfrm>
            <a:off x="4721302" y="2893126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ăgeată: jos 19">
            <a:extLst>
              <a:ext uri="{FF2B5EF4-FFF2-40B4-BE49-F238E27FC236}">
                <a16:creationId xmlns:a16="http://schemas.microsoft.com/office/drawing/2014/main" id="{6981295F-CE65-478A-BA83-8107E433FCB0}"/>
              </a:ext>
            </a:extLst>
          </p:cNvPr>
          <p:cNvSpPr/>
          <p:nvPr/>
        </p:nvSpPr>
        <p:spPr>
          <a:xfrm>
            <a:off x="2621366" y="5023835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ăgeată: jos 21">
            <a:extLst>
              <a:ext uri="{FF2B5EF4-FFF2-40B4-BE49-F238E27FC236}">
                <a16:creationId xmlns:a16="http://schemas.microsoft.com/office/drawing/2014/main" id="{A8907759-F11C-4CBB-B356-E06035B6D714}"/>
              </a:ext>
            </a:extLst>
          </p:cNvPr>
          <p:cNvSpPr/>
          <p:nvPr/>
        </p:nvSpPr>
        <p:spPr>
          <a:xfrm rot="10800000">
            <a:off x="2613571" y="2880775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ăgeată: jos 22">
            <a:extLst>
              <a:ext uri="{FF2B5EF4-FFF2-40B4-BE49-F238E27FC236}">
                <a16:creationId xmlns:a16="http://schemas.microsoft.com/office/drawing/2014/main" id="{3C65640E-641B-49CA-9D83-09EB241625FC}"/>
              </a:ext>
            </a:extLst>
          </p:cNvPr>
          <p:cNvSpPr/>
          <p:nvPr/>
        </p:nvSpPr>
        <p:spPr>
          <a:xfrm rot="10800000">
            <a:off x="5099532" y="2880775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ăgeată: jos 23">
            <a:extLst>
              <a:ext uri="{FF2B5EF4-FFF2-40B4-BE49-F238E27FC236}">
                <a16:creationId xmlns:a16="http://schemas.microsoft.com/office/drawing/2014/main" id="{39DBDD8A-A2A9-4213-8F5D-A2920485FD6A}"/>
              </a:ext>
            </a:extLst>
          </p:cNvPr>
          <p:cNvSpPr/>
          <p:nvPr/>
        </p:nvSpPr>
        <p:spPr>
          <a:xfrm rot="10800000">
            <a:off x="4722093" y="4990787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ăgeată: jos 24">
            <a:extLst>
              <a:ext uri="{FF2B5EF4-FFF2-40B4-BE49-F238E27FC236}">
                <a16:creationId xmlns:a16="http://schemas.microsoft.com/office/drawing/2014/main" id="{AE6E63EE-C02B-4784-80A5-0FB1491F11CC}"/>
              </a:ext>
            </a:extLst>
          </p:cNvPr>
          <p:cNvSpPr/>
          <p:nvPr/>
        </p:nvSpPr>
        <p:spPr>
          <a:xfrm rot="10800000">
            <a:off x="2182639" y="4990787"/>
            <a:ext cx="256032" cy="59988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2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CDFE3F5-5EE3-4A04-8061-7D0E2E2C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ENTROPIE &lt;-&gt; ECHILIBRU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792E760-74D5-41B2-A2EA-A6E6D039D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rgbClr val="002060"/>
                </a:solidFill>
              </a:rPr>
              <a:t>Echilibru</a:t>
            </a:r>
            <a:r>
              <a:rPr lang="en-US"/>
              <a:t>: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mărimile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de stare</a:t>
            </a:r>
            <a:r>
              <a:rPr lang="en-US" b="0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effectLst/>
                <a:latin typeface="Arial" panose="020B0604020202020204" pitchFamily="34" charset="0"/>
              </a:rPr>
              <a:t>nu se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modifică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</a:rPr>
              <a:t>Entropie</a:t>
            </a:r>
            <a:r>
              <a:rPr lang="en-US" dirty="0">
                <a:latin typeface="Arial" panose="020B0604020202020204" pitchFamily="34" charset="0"/>
              </a:rPr>
              <a:t>: O </a:t>
            </a:r>
            <a:r>
              <a:rPr lang="en-US" dirty="0" err="1">
                <a:latin typeface="Arial" panose="020B0604020202020204" pitchFamily="34" charset="0"/>
              </a:rPr>
              <a:t>masura</a:t>
            </a:r>
            <a:r>
              <a:rPr lang="en-US" dirty="0">
                <a:latin typeface="Arial" panose="020B0604020202020204" pitchFamily="34" charset="0"/>
              </a:rPr>
              <a:t> care </a:t>
            </a:r>
            <a:r>
              <a:rPr lang="en-US" dirty="0" err="1">
                <a:latin typeface="Arial" panose="020B0604020202020204" pitchFamily="34" charset="0"/>
              </a:rPr>
              <a:t>arata</a:t>
            </a:r>
            <a:r>
              <a:rPr lang="en-US" dirty="0">
                <a:latin typeface="Arial" panose="020B0604020202020204" pitchFamily="34" charset="0"/>
              </a:rPr>
              <a:t> cat de </a:t>
            </a:r>
            <a:r>
              <a:rPr lang="en-US" dirty="0" err="1">
                <a:latin typeface="Arial" panose="020B0604020202020204" pitchFamily="34" charset="0"/>
              </a:rPr>
              <a:t>aproape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</a:rPr>
              <a:t>echilibru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este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</a:rPr>
              <a:t>un sistem</a:t>
            </a:r>
            <a:endParaRPr lang="en-US" dirty="0">
              <a:latin typeface="Arial" panose="020B0604020202020204" pitchFamily="34" charset="0"/>
            </a:endParaRPr>
          </a:p>
          <a:p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</a:rPr>
              <a:t>Legea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</a:rPr>
              <a:t> a doua a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</a:rPr>
              <a:t>termodinamicii</a:t>
            </a:r>
            <a:r>
              <a:rPr lang="en-US" dirty="0">
                <a:latin typeface="Arial" panose="020B0604020202020204" pitchFamily="34" charset="0"/>
              </a:rPr>
              <a:t>: in </a:t>
            </a:r>
            <a:r>
              <a:rPr lang="en-US" err="1">
                <a:latin typeface="Arial" panose="020B0604020202020204" pitchFamily="34" charset="0"/>
              </a:rPr>
              <a:t>sistemele</a:t>
            </a:r>
            <a:r>
              <a:rPr lang="en-US">
                <a:latin typeface="Arial" panose="020B0604020202020204" pitchFamily="34" charset="0"/>
              </a:rPr>
              <a:t> izolate lasate sa evolueze fara interventie, entropia nu scade niciodata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Forte disipative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= fortele care </a:t>
            </a:r>
            <a:r>
              <a:rPr lang="en-US">
                <a:solidFill>
                  <a:srgbClr val="002060"/>
                </a:solidFill>
              </a:rPr>
              <a:t>transforma </a:t>
            </a:r>
            <a:r>
              <a:rPr lang="en-US"/>
              <a:t>energia mecanica in energie termica</a:t>
            </a:r>
          </a:p>
          <a:p>
            <a:r>
              <a:rPr lang="en-US">
                <a:solidFill>
                  <a:srgbClr val="002060"/>
                </a:solidFill>
              </a:rPr>
              <a:t>Energia mecanica</a:t>
            </a:r>
            <a:r>
              <a:rPr lang="en-US"/>
              <a:t> = energie cinetica+energie potential = </a:t>
            </a:r>
            <a:r>
              <a:rPr lang="en-US">
                <a:solidFill>
                  <a:srgbClr val="002060"/>
                </a:solidFill>
              </a:rPr>
              <a:t>energie utila</a:t>
            </a:r>
            <a:r>
              <a:rPr lang="en-US"/>
              <a:t> (energia cinetica poate fi stocata in energie potential si convertita inapoi si folosita la actiuni)</a:t>
            </a:r>
          </a:p>
          <a:p>
            <a:r>
              <a:rPr lang="en-US">
                <a:solidFill>
                  <a:srgbClr val="002060"/>
                </a:solidFill>
              </a:rPr>
              <a:t>Energia termica</a:t>
            </a:r>
            <a:r>
              <a:rPr lang="en-US"/>
              <a:t> = vibratia atomilor = </a:t>
            </a:r>
            <a:r>
              <a:rPr lang="en-US">
                <a:solidFill>
                  <a:srgbClr val="002060"/>
                </a:solidFill>
              </a:rPr>
              <a:t>energie pierduta </a:t>
            </a:r>
            <a:r>
              <a:rPr lang="en-US"/>
              <a:t>(nu mai poate fi convertita inapoi in energie mecanica)</a:t>
            </a:r>
          </a:p>
          <a:p>
            <a:r>
              <a:rPr lang="en-US"/>
              <a:t>Fortele disipative sunt cele care “</a:t>
            </a:r>
            <a:r>
              <a:rPr lang="en-US">
                <a:solidFill>
                  <a:srgbClr val="002060"/>
                </a:solidFill>
              </a:rPr>
              <a:t>strica</a:t>
            </a:r>
            <a:r>
              <a:rPr lang="en-US"/>
              <a:t>” sau “</a:t>
            </a:r>
            <a:r>
              <a:rPr lang="en-US">
                <a:solidFill>
                  <a:srgbClr val="002060"/>
                </a:solidFill>
              </a:rPr>
              <a:t>fura</a:t>
            </a:r>
            <a:r>
              <a:rPr lang="en-US"/>
              <a:t>” energia utila a sistemului</a:t>
            </a:r>
          </a:p>
          <a:p>
            <a:r>
              <a:rPr lang="en-US"/>
              <a:t>Fortele disipative fac intoteauna </a:t>
            </a:r>
            <a:r>
              <a:rPr lang="en-US">
                <a:solidFill>
                  <a:srgbClr val="002060"/>
                </a:solidFill>
              </a:rPr>
              <a:t>doar munca negativa </a:t>
            </a:r>
            <a:r>
              <a:rPr lang="en-US"/>
              <a:t>(se opun intotdeauna miscarii)</a:t>
            </a:r>
          </a:p>
        </p:txBody>
      </p:sp>
    </p:spTree>
    <p:extLst>
      <p:ext uri="{BB962C8B-B14F-4D97-AF65-F5344CB8AC3E}">
        <p14:creationId xmlns:p14="http://schemas.microsoft.com/office/powerpoint/2010/main" val="203057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Frecarea</a:t>
            </a:r>
          </a:p>
          <a:p>
            <a:r>
              <a:rPr lang="en-US"/>
              <a:t>Rezistenta aerului</a:t>
            </a:r>
          </a:p>
          <a:p>
            <a:r>
              <a:rPr lang="en-US"/>
              <a:t>Rezistenta electrica</a:t>
            </a:r>
          </a:p>
        </p:txBody>
      </p:sp>
    </p:spTree>
    <p:extLst>
      <p:ext uri="{BB962C8B-B14F-4D97-AF65-F5344CB8AC3E}">
        <p14:creationId xmlns:p14="http://schemas.microsoft.com/office/powerpoint/2010/main" val="59580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Functionarea departe de echilibru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Premise</a:t>
            </a:r>
          </a:p>
          <a:p>
            <a:pPr lvl="1"/>
            <a:r>
              <a:rPr lang="en-US"/>
              <a:t>Toate sistemele adaptive complexe sunt sisteme deschise</a:t>
            </a:r>
          </a:p>
          <a:p>
            <a:pPr lvl="1"/>
            <a:r>
              <a:rPr lang="en-US"/>
              <a:t>Starea sistemelor adaptive complexe este permanent in schimbare</a:t>
            </a:r>
          </a:p>
          <a:p>
            <a:pPr lvl="1"/>
            <a:r>
              <a:rPr lang="en-US"/>
              <a:t>Toate sistemele deschise pierd permanent energie utila (exista intotdeauna forte disipative)</a:t>
            </a:r>
          </a:p>
          <a:p>
            <a:r>
              <a:rPr lang="en-US"/>
              <a:t>Totusi</a:t>
            </a:r>
          </a:p>
          <a:p>
            <a:pPr lvl="1"/>
            <a:r>
              <a:rPr lang="en-US"/>
              <a:t>Ele isi pastreaza functiile timp indelungat</a:t>
            </a:r>
          </a:p>
          <a:p>
            <a:pPr lvl="1"/>
            <a:r>
              <a:rPr lang="en-US"/>
              <a:t>Sunt foarte organizate (entropie mica)</a:t>
            </a:r>
          </a:p>
          <a:p>
            <a:pPr lvl="1"/>
            <a:r>
              <a:rPr lang="en-US"/>
              <a:t>Sunt foarte departe de echilibru</a:t>
            </a:r>
          </a:p>
          <a:p>
            <a:pPr lvl="1"/>
            <a:r>
              <a:rPr lang="en-US"/>
              <a:t>Au intotdeauna suficienta energie utila pentru a-si realiza functiile</a:t>
            </a:r>
          </a:p>
          <a:p>
            <a:r>
              <a:rPr lang="en-US"/>
              <a:t>Cum?</a:t>
            </a:r>
          </a:p>
        </p:txBody>
      </p:sp>
    </p:spTree>
    <p:extLst>
      <p:ext uri="{BB962C8B-B14F-4D97-AF65-F5344CB8AC3E}">
        <p14:creationId xmlns:p14="http://schemas.microsoft.com/office/powerpoint/2010/main" val="255076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 Tornadele</a:t>
            </a:r>
          </a:p>
          <a:p>
            <a:r>
              <a:rPr lang="en-US"/>
              <a:t>2. Organismele vii</a:t>
            </a:r>
          </a:p>
          <a:p>
            <a:r>
              <a:rPr lang="en-US"/>
              <a:t>3. Firmele</a:t>
            </a:r>
          </a:p>
          <a:p>
            <a:r>
              <a:rPr lang="en-US"/>
              <a:t>4. Comunitatile</a:t>
            </a:r>
          </a:p>
          <a:p>
            <a:r>
              <a:rPr lang="en-US"/>
              <a:t>5. Pietele</a:t>
            </a:r>
          </a:p>
          <a:p>
            <a:r>
              <a:rPr lang="en-US"/>
              <a:t>6. Ecosistemele</a:t>
            </a:r>
          </a:p>
          <a:p>
            <a:r>
              <a:rPr lang="en-US"/>
              <a:t>7. Organizatiile</a:t>
            </a:r>
          </a:p>
        </p:txBody>
      </p:sp>
    </p:spTree>
    <p:extLst>
      <p:ext uri="{BB962C8B-B14F-4D97-AF65-F5344CB8AC3E}">
        <p14:creationId xmlns:p14="http://schemas.microsoft.com/office/powerpoint/2010/main" val="419567071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1063</Words>
  <Application>Microsoft Office PowerPoint</Application>
  <PresentationFormat>Ecran lat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19</vt:i4>
      </vt:variant>
    </vt:vector>
  </HeadingPairs>
  <TitlesOfParts>
    <vt:vector size="25" baseType="lpstr">
      <vt:lpstr>Arial</vt:lpstr>
      <vt:lpstr>Century</vt:lpstr>
      <vt:lpstr>inherit</vt:lpstr>
      <vt:lpstr>LilyUPC</vt:lpstr>
      <vt:lpstr>Trebuchet MS</vt:lpstr>
      <vt:lpstr>Berlin</vt:lpstr>
      <vt:lpstr>Prezentare PowerPoint</vt:lpstr>
      <vt:lpstr>Teoria echilibrului general</vt:lpstr>
      <vt:lpstr>Situatia reala</vt:lpstr>
      <vt:lpstr>Tipuri de sisteme</vt:lpstr>
      <vt:lpstr>ENTROPIE &lt;-&gt; ECHILIBRU</vt:lpstr>
      <vt:lpstr>Forte disipative</vt:lpstr>
      <vt:lpstr>Exemple</vt:lpstr>
      <vt:lpstr>Functionarea departe de echilibru</vt:lpstr>
      <vt:lpstr>Exemple</vt:lpstr>
      <vt:lpstr>Solutia</vt:lpstr>
      <vt:lpstr>Sisteme sociale stabile</vt:lpstr>
      <vt:lpstr>Exemplu: activitatea de la o sectie medicala</vt:lpstr>
      <vt:lpstr>=&gt; Sisteme sociale stresate</vt:lpstr>
      <vt:lpstr>=&gt; Sistem hiperstresat</vt:lpstr>
      <vt:lpstr>HAOS</vt:lpstr>
      <vt:lpstr>Noua forma de organizare</vt:lpstr>
      <vt:lpstr>DEFINITIE</vt:lpstr>
      <vt:lpstr>Exemple de sisteme dissipative sub stres</vt:lpstr>
      <vt:lpstr>Modelare matematica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11</dc:title>
  <dc:creator>Marghescu Mihai Bogdan</dc:creator>
  <cp:lastModifiedBy>Marghescu Mihai Bogdan</cp:lastModifiedBy>
  <cp:revision>37</cp:revision>
  <dcterms:created xsi:type="dcterms:W3CDTF">2022-05-13T08:21:40Z</dcterms:created>
  <dcterms:modified xsi:type="dcterms:W3CDTF">2024-05-21T09:49:21Z</dcterms:modified>
</cp:coreProperties>
</file>