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372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36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4870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1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9825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94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3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60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7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67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3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6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49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03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66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58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DA0C71-B7CF-4B2B-800B-2FCA8EA2575E}" type="datetimeFigureOut">
              <a:rPr lang="en-US" smtClean="0"/>
              <a:t>5/28/2024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25ABEE-4500-4071-B0EC-353A43909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758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092406A-E364-854D-E830-59F37DD228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SUBIECTE TIP</a:t>
            </a:r>
          </a:p>
        </p:txBody>
      </p:sp>
    </p:spTree>
    <p:extLst>
      <p:ext uri="{BB962C8B-B14F-4D97-AF65-F5344CB8AC3E}">
        <p14:creationId xmlns:p14="http://schemas.microsoft.com/office/powerpoint/2010/main" val="385243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916FEDE-6087-134F-D9FC-655078910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TEORIE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C355D1B-9CBF-9513-444F-F9CEF0E4F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Dati doua </a:t>
            </a:r>
            <a:r>
              <a:rPr lang="en-US" dirty="0" err="1"/>
              <a:t>exemple</a:t>
            </a:r>
            <a:r>
              <a:rPr lang="en-US" dirty="0"/>
              <a:t> de </a:t>
            </a:r>
            <a:r>
              <a:rPr lang="en-US" dirty="0" err="1"/>
              <a:t>manifestare</a:t>
            </a:r>
            <a:r>
              <a:rPr lang="en-US" dirty="0"/>
              <a:t> a </a:t>
            </a:r>
            <a:r>
              <a:rPr lang="en-US" dirty="0" err="1"/>
              <a:t>urmatoarei</a:t>
            </a:r>
            <a:r>
              <a:rPr lang="en-US" dirty="0"/>
              <a:t> </a:t>
            </a:r>
            <a:r>
              <a:rPr lang="en-US" dirty="0" err="1"/>
              <a:t>proprietati</a:t>
            </a:r>
            <a:r>
              <a:rPr lang="en-US" dirty="0"/>
              <a:t> a </a:t>
            </a:r>
            <a:r>
              <a:rPr lang="en-US" dirty="0" err="1"/>
              <a:t>sistemelor</a:t>
            </a:r>
            <a:r>
              <a:rPr lang="en-US" dirty="0"/>
              <a:t> cibernetica:</a:t>
            </a:r>
          </a:p>
          <a:p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Conectivitate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retele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</a:t>
            </a:r>
          </a:p>
          <a:p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Coevolutie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</a:p>
          <a:p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Feedback, </a:t>
            </a:r>
          </a:p>
          <a:p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Efectul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fluture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comportament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la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limita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haosului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), </a:t>
            </a:r>
          </a:p>
          <a:p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Disipatie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</a:p>
          <a:p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Emergenta</a:t>
            </a:r>
            <a:r>
              <a:rPr lang="en-US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</a:p>
          <a:p>
            <a:r>
              <a:rPr lang="en-US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Autoorganizare</a:t>
            </a:r>
            <a:endParaRPr lang="en-US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Observatie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</a:rPr>
              <a:t>: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Exemplele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trebuie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fie:</a:t>
            </a:r>
          </a:p>
          <a:p>
            <a:pPr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Din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economie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preferinta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Sa aiba date concrete: ani,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firme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oameni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anume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buAutoNum type="arabicPeriod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Sa fie cat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mai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detaliate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52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A495E99-7201-67B0-2F23-990961A6D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Modelare</a:t>
            </a:r>
            <a:r>
              <a:rPr lang="en-US" dirty="0"/>
              <a:t> </a:t>
            </a:r>
            <a:r>
              <a:rPr lang="en-US" dirty="0" err="1"/>
              <a:t>matematica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E5065AC9-C539-982D-77C0-834239EDD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07959"/>
            <a:ext cx="8596668" cy="4533404"/>
          </a:xfrm>
        </p:spPr>
        <p:txBody>
          <a:bodyPr>
            <a:normAutofit fontScale="92500" lnSpcReduction="10000"/>
          </a:bodyPr>
          <a:lstStyle/>
          <a:p>
            <a:pPr indent="450215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da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modelul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Kaldor:</a:t>
            </a:r>
          </a:p>
          <a:p>
            <a:pPr indent="450215">
              <a:lnSpc>
                <a:spcPct val="107000"/>
              </a:lnSpc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 : D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cererea la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momentul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t, S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oferta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momentul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pretul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momentul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Daca a=16, b=-0.6, a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=-2, b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=0.42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=7 se cere: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 sunt p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p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semnificatie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coeficientii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</a:t>
            </a:r>
            <a:r>
              <a:rPr lang="en-US" sz="1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pretul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echilibru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formula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generala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pretului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la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momentul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Desenati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evolutia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pretului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ofertei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cererii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primii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4 ani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Desenati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panza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paianjen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corespunzatoare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primilor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4 ani</a:t>
            </a:r>
            <a:endParaRPr lang="en-US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D925A41-FF9D-E7D0-99F2-8801004562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965" y="1343510"/>
            <a:ext cx="1331595" cy="9239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30417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83A222F-1C23-5A6B-FF1B-C4207F9BC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0661"/>
          </a:xfrm>
        </p:spPr>
        <p:txBody>
          <a:bodyPr/>
          <a:lstStyle/>
          <a:p>
            <a:r>
              <a:rPr lang="en-US" dirty="0" err="1"/>
              <a:t>Modelare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retele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127FC35-BD9F-5124-C8A7-BBE9C3E72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06287"/>
            <a:ext cx="8596668" cy="4735076"/>
          </a:xfrm>
        </p:spPr>
        <p:txBody>
          <a:bodyPr/>
          <a:lstStyle/>
          <a:p>
            <a:pPr indent="488950"/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consideră următorul graful neorientat: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88950"/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488950"/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Să se calculeze drumul mediu de lungime minimă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Calculați diametrul rețelei.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Calculați indicatorul de conectivitate în rețea. Interpretați rezultatul.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ro-R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Desenati</a:t>
            </a: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graficul </a:t>
            </a:r>
            <a:r>
              <a:rPr lang="ro-R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distributiei</a:t>
            </a: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nodurilor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Care este gradul mediu al unui nod?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</a:pP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Determinați coeficientul de </a:t>
            </a:r>
            <a:r>
              <a:rPr lang="ro-RO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clusterizare</a:t>
            </a: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în jurul </a:t>
            </a:r>
            <a:r>
              <a:rPr lang="ro-RO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nodului 3. </a:t>
            </a:r>
            <a:r>
              <a:rPr lang="ro-RO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Interpretați rezultatul.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7A693E72-755C-9642-F6B6-FA8B4C7913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936" y="917433"/>
            <a:ext cx="3246120" cy="144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556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8C3AC1F-377C-4DA7-72DD-37C0BB605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1684"/>
          </a:xfrm>
        </p:spPr>
        <p:txBody>
          <a:bodyPr/>
          <a:lstStyle/>
          <a:p>
            <a:r>
              <a:rPr lang="en-US" dirty="0" err="1"/>
              <a:t>Modelare</a:t>
            </a:r>
            <a:r>
              <a:rPr lang="en-US" dirty="0"/>
              <a:t> </a:t>
            </a:r>
            <a:r>
              <a:rPr lang="en-US" dirty="0" err="1"/>
              <a:t>prin</a:t>
            </a:r>
            <a:r>
              <a:rPr lang="en-US" dirty="0"/>
              <a:t> </a:t>
            </a:r>
            <a:r>
              <a:rPr lang="en-US" dirty="0" err="1"/>
              <a:t>retele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id="{E6183FF5-BC1C-47E5-A18D-3D010F32F07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395663"/>
                <a:ext cx="8596668" cy="4645699"/>
              </a:xfrm>
            </p:spPr>
            <p:txBody>
              <a:bodyPr/>
              <a:lstStyle/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Fie </a:t>
                </a:r>
                <a:r>
                  <a:rPr lang="en-US" sz="18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graful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: 			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endParaRPr lang="en-US" dirty="0"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endParaRPr lang="en-US" sz="1800" dirty="0">
                  <a:effectLst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i="1" dirty="0" err="1">
                    <a:solidFill>
                      <a:srgbClr val="FF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Cerinta</a:t>
                </a: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: Sa se </a:t>
                </a:r>
                <a:r>
                  <a:rPr lang="en-US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gaseasca</a:t>
                </a: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centralitatea</a:t>
                </a: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proprie</a:t>
                </a: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a </a:t>
                </a:r>
                <a:r>
                  <a:rPr lang="en-US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nodurilor</a:t>
                </a: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i="1" dirty="0" err="1">
                    <a:solidFill>
                      <a:srgbClr val="FF0000"/>
                    </a:solidFill>
                    <a:ea typeface="Calibri" panose="020F0502020204030204" pitchFamily="34" charset="0"/>
                    <a:cs typeface="Times New Roman" panose="02020603050405020304" pitchFamily="18" charset="0"/>
                  </a:rPr>
                  <a:t>Rezolvare</a:t>
                </a:r>
                <a:r>
                  <a:rPr lang="en-US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1. </a:t>
                </a:r>
                <a:r>
                  <a:rPr lang="en-US" sz="18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Matricea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grafului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A = [0   1   0; 1   0   1; 0   1   0]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2. </a:t>
                </a:r>
                <a:r>
                  <a:rPr lang="en-US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Ecuatia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caracteristica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: -</a:t>
                </a:r>
                <a:r>
                  <a:rPr lang="en-US" sz="1800" kern="1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γ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^3 + 2</a:t>
                </a:r>
                <a:r>
                  <a:rPr lang="en-US" sz="1800" kern="1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γ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= 0, 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:r>
                  <a:rPr lang="en-US" kern="1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3. </a:t>
                </a:r>
                <a:r>
                  <a:rPr lang="en-US" kern="1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en-US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alorile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proprii</a:t>
                </a:r>
                <a:r>
                  <a:rPr lang="en-US" sz="1800" kern="1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{-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b="0" i="0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0,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}</a:t>
                </a: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:r>
                  <a:rPr lang="en-US" sz="1800" kern="1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4. </a:t>
                </a:r>
                <a:r>
                  <a:rPr lang="en-US" sz="1800" kern="100" dirty="0" err="1">
                    <a:ea typeface="Calibri" panose="020F0502020204030204" pitchFamily="34" charset="0"/>
                    <a:cs typeface="Times New Roman" panose="02020603050405020304" pitchFamily="18" charset="0"/>
                  </a:rPr>
                  <a:t>v</a:t>
                </a:r>
                <a:r>
                  <a:rPr lang="en-US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aloarea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kern="1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proprie</a:t>
                </a:r>
                <a:r>
                  <a:rPr lang="en-US" sz="1800" kern="1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maxima: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 kern="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sz="1800" i="1" kern="100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2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1800" b="0" i="0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5. </m:t>
                    </m:r>
                    <m:r>
                      <m:rPr>
                        <m:sty m:val="p"/>
                      </m:rPr>
                      <a:rPr lang="en-US" sz="1800" b="0" i="0" kern="10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v</m:t>
                    </m:r>
                  </m:oMath>
                </a14:m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ectorul </a:t>
                </a:r>
                <a:r>
                  <a:rPr lang="en-US" sz="18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propriu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 err="1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corespunzator</a:t>
                </a:r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: [1,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effectLst/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</m:rad>
                    <m:r>
                      <a:rPr lang="en-US" sz="1800" b="0" i="0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r>
                  <a:rPr lang="en-US" sz="1800" dirty="0">
                    <a:effectLst/>
                    <a:ea typeface="Calibri" panose="020F0502020204030204" pitchFamily="34" charset="0"/>
                    <a:cs typeface="Times New Roman" panose="02020603050405020304" pitchFamily="18" charset="0"/>
                  </a:rPr>
                  <a:t>1]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Substituent conținut 2">
                <a:extLst>
                  <a:ext uri="{FF2B5EF4-FFF2-40B4-BE49-F238E27FC236}">
                    <a16:creationId xmlns:a16="http://schemas.microsoft.com/office/drawing/2014/main" id="{E6183FF5-BC1C-47E5-A18D-3D010F32F07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395663"/>
                <a:ext cx="8596668" cy="4645699"/>
              </a:xfrm>
              <a:blipFill>
                <a:blip r:embed="rId2"/>
                <a:stretch>
                  <a:fillRect l="-567" t="-2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upare 3">
            <a:extLst>
              <a:ext uri="{FF2B5EF4-FFF2-40B4-BE49-F238E27FC236}">
                <a16:creationId xmlns:a16="http://schemas.microsoft.com/office/drawing/2014/main" id="{964B3442-0D72-99B3-DD6D-7C7B7B9511DE}"/>
              </a:ext>
            </a:extLst>
          </p:cNvPr>
          <p:cNvGrpSpPr/>
          <p:nvPr/>
        </p:nvGrpSpPr>
        <p:grpSpPr>
          <a:xfrm>
            <a:off x="2699335" y="1796214"/>
            <a:ext cx="2137360" cy="337386"/>
            <a:chOff x="0" y="0"/>
            <a:chExt cx="3857625" cy="666750"/>
          </a:xfrm>
        </p:grpSpPr>
        <p:grpSp>
          <p:nvGrpSpPr>
            <p:cNvPr id="5" name="Grupare 4">
              <a:extLst>
                <a:ext uri="{FF2B5EF4-FFF2-40B4-BE49-F238E27FC236}">
                  <a16:creationId xmlns:a16="http://schemas.microsoft.com/office/drawing/2014/main" id="{2CFC00B9-5275-46F4-FCB2-8903A828D6FD}"/>
                </a:ext>
              </a:extLst>
            </p:cNvPr>
            <p:cNvGrpSpPr/>
            <p:nvPr/>
          </p:nvGrpSpPr>
          <p:grpSpPr>
            <a:xfrm>
              <a:off x="0" y="0"/>
              <a:ext cx="3857625" cy="666750"/>
              <a:chOff x="0" y="0"/>
              <a:chExt cx="3857625" cy="666750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E1B9290C-D3D1-44E9-7DE1-E3AE63F84476}"/>
                  </a:ext>
                </a:extLst>
              </p:cNvPr>
              <p:cNvSpPr/>
              <p:nvPr/>
            </p:nvSpPr>
            <p:spPr>
              <a:xfrm>
                <a:off x="0" y="0"/>
                <a:ext cx="666750" cy="666750"/>
              </a:xfrm>
              <a:prstGeom prst="ellipse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>
                  <a:lnSpc>
                    <a:spcPct val="107000"/>
                  </a:lnSpc>
                  <a:spcAft>
                    <a:spcPts val="800"/>
                  </a:spcAft>
                  <a:defRPr/>
                </a:pPr>
                <a:r>
                  <a:rPr lang="en-US" sz="2000" kern="100">
                    <a:solidFill>
                      <a:sysClr val="window" lastClr="FFFFFF"/>
                    </a:solidFill>
                    <a:latin typeface="Calibri" panose="020F0502020204030204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lang="en-US" sz="1100" kern="100">
                  <a:solidFill>
                    <a:sysClr val="window" lastClr="FFFFFF"/>
                  </a:solidFill>
                  <a:latin typeface="Calibri" panose="020F0502020204030204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173527FC-CEF1-E999-3DC9-8157021CD57B}"/>
                  </a:ext>
                </a:extLst>
              </p:cNvPr>
              <p:cNvSpPr/>
              <p:nvPr/>
            </p:nvSpPr>
            <p:spPr>
              <a:xfrm>
                <a:off x="1628775" y="0"/>
                <a:ext cx="666750" cy="666750"/>
              </a:xfrm>
              <a:prstGeom prst="ellipse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>
                  <a:lnSpc>
                    <a:spcPct val="107000"/>
                  </a:lnSpc>
                  <a:spcAft>
                    <a:spcPts val="800"/>
                  </a:spcAft>
                  <a:defRPr/>
                </a:pPr>
                <a:r>
                  <a:rPr lang="en-US" kern="100">
                    <a:solidFill>
                      <a:sysClr val="window" lastClr="FFFFFF"/>
                    </a:solidFill>
                    <a:latin typeface="Calibri" panose="020F0502020204030204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en-US" sz="1100" kern="100">
                  <a:solidFill>
                    <a:sysClr val="window" lastClr="FFFFFF"/>
                  </a:solidFill>
                  <a:latin typeface="Calibri" panose="020F0502020204030204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2C9F7947-43B5-E58C-0F34-CC6EAD51039F}"/>
                  </a:ext>
                </a:extLst>
              </p:cNvPr>
              <p:cNvSpPr/>
              <p:nvPr/>
            </p:nvSpPr>
            <p:spPr>
              <a:xfrm>
                <a:off x="3190875" y="0"/>
                <a:ext cx="666750" cy="666750"/>
              </a:xfrm>
              <a:prstGeom prst="ellipse">
                <a:avLst/>
              </a:prstGeom>
              <a:solidFill>
                <a:srgbClr val="4472C4"/>
              </a:solidFill>
              <a:ln w="12700" cap="flat" cmpd="sng" algn="ctr">
                <a:solidFill>
                  <a:srgbClr val="4472C4">
                    <a:shade val="15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 defTabSz="914400">
                  <a:lnSpc>
                    <a:spcPct val="107000"/>
                  </a:lnSpc>
                  <a:spcAft>
                    <a:spcPts val="800"/>
                  </a:spcAft>
                  <a:defRPr/>
                </a:pPr>
                <a:r>
                  <a:rPr lang="en-US" kern="100">
                    <a:solidFill>
                      <a:sysClr val="window" lastClr="FFFFFF"/>
                    </a:solidFill>
                    <a:latin typeface="Calibri" panose="020F0502020204030204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lang="en-US" sz="1100" kern="100">
                  <a:solidFill>
                    <a:sysClr val="window" lastClr="FFFFFF"/>
                  </a:solidFill>
                  <a:latin typeface="Calibri" panose="020F0502020204030204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" name="Conector drept 9">
                <a:extLst>
                  <a:ext uri="{FF2B5EF4-FFF2-40B4-BE49-F238E27FC236}">
                    <a16:creationId xmlns:a16="http://schemas.microsoft.com/office/drawing/2014/main" id="{A8344C9B-90AD-B75B-6167-9DE006FBD42A}"/>
                  </a:ext>
                </a:extLst>
              </p:cNvPr>
              <p:cNvCxnSpPr/>
              <p:nvPr/>
            </p:nvCxnSpPr>
            <p:spPr>
              <a:xfrm flipV="1">
                <a:off x="676275" y="333375"/>
                <a:ext cx="942975" cy="9525"/>
              </a:xfrm>
              <a:prstGeom prst="line">
                <a:avLst/>
              </a:prstGeom>
              <a:noFill/>
              <a:ln w="6350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</p:cxnSp>
        </p:grpSp>
        <p:cxnSp>
          <p:nvCxnSpPr>
            <p:cNvPr id="6" name="Conector drept 5">
              <a:extLst>
                <a:ext uri="{FF2B5EF4-FFF2-40B4-BE49-F238E27FC236}">
                  <a16:creationId xmlns:a16="http://schemas.microsoft.com/office/drawing/2014/main" id="{9712FE87-E473-AA63-8519-F97EE35A9849}"/>
                </a:ext>
              </a:extLst>
            </p:cNvPr>
            <p:cNvCxnSpPr/>
            <p:nvPr/>
          </p:nvCxnSpPr>
          <p:spPr>
            <a:xfrm>
              <a:off x="2305050" y="333375"/>
              <a:ext cx="885825" cy="0"/>
            </a:xfrm>
            <a:prstGeom prst="line">
              <a:avLst/>
            </a:prstGeom>
            <a:noFill/>
            <a:ln w="6350" cap="flat" cmpd="sng" algn="ctr">
              <a:solidFill>
                <a:srgbClr val="4472C4"/>
              </a:solidFill>
              <a:prstDash val="solid"/>
              <a:miter lim="800000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00720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9B8B436-3B8A-7F39-1820-159EF9362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747"/>
          </a:xfrm>
        </p:spPr>
        <p:txBody>
          <a:bodyPr/>
          <a:lstStyle/>
          <a:p>
            <a:r>
              <a:rPr lang="en-US" dirty="0" err="1"/>
              <a:t>Modelul</a:t>
            </a:r>
            <a:r>
              <a:rPr lang="en-US" dirty="0"/>
              <a:t> </a:t>
            </a:r>
            <a:r>
              <a:rPr lang="en-US" dirty="0" err="1"/>
              <a:t>lui</a:t>
            </a:r>
            <a:r>
              <a:rPr lang="en-US" dirty="0"/>
              <a:t> Kaufman (co-</a:t>
            </a:r>
            <a:r>
              <a:rPr lang="en-US" dirty="0" err="1"/>
              <a:t>evolutie</a:t>
            </a:r>
            <a:r>
              <a:rPr lang="en-US" dirty="0"/>
              <a:t>)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009E442-EC5A-AE23-76AA-FFD7C5AF5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5347"/>
            <a:ext cx="8596668" cy="4766015"/>
          </a:xfrm>
        </p:spPr>
        <p:txBody>
          <a:bodyPr/>
          <a:lstStyle/>
          <a:p>
            <a:r>
              <a:rPr lang="en-US" dirty="0"/>
              <a:t>Se </a:t>
            </a:r>
            <a:r>
              <a:rPr lang="en-US" dirty="0" err="1"/>
              <a:t>dau</a:t>
            </a:r>
            <a:r>
              <a:rPr lang="en-US" dirty="0"/>
              <a:t> </a:t>
            </a:r>
            <a:r>
              <a:rPr lang="en-US" dirty="0" err="1"/>
              <a:t>urmatoarele</a:t>
            </a:r>
            <a:r>
              <a:rPr lang="en-US" dirty="0"/>
              <a:t> reguli de </a:t>
            </a:r>
            <a:r>
              <a:rPr lang="en-US" dirty="0" err="1"/>
              <a:t>evolutie</a:t>
            </a:r>
            <a:r>
              <a:rPr lang="en-US" dirty="0"/>
              <a:t> a </a:t>
            </a:r>
            <a:r>
              <a:rPr lang="en-US" dirty="0" err="1"/>
              <a:t>activitatii</a:t>
            </a:r>
            <a:r>
              <a:rPr lang="en-US" dirty="0"/>
              <a:t> a 3 gene X, Y </a:t>
            </a:r>
            <a:r>
              <a:rPr lang="en-US" dirty="0" err="1"/>
              <a:t>si</a:t>
            </a:r>
            <a:r>
              <a:rPr lang="en-US" dirty="0"/>
              <a:t> Z</a:t>
            </a:r>
          </a:p>
          <a:p>
            <a:pPr marL="0" indent="0">
              <a:buNone/>
            </a:pPr>
            <a:r>
              <a:rPr lang="en-US" dirty="0"/>
              <a:t>X(t+1) = X(t) </a:t>
            </a:r>
            <a:r>
              <a:rPr lang="en-US" dirty="0" err="1"/>
              <a:t>si</a:t>
            </a:r>
            <a:r>
              <a:rPr lang="en-US" dirty="0"/>
              <a:t> Y(t);</a:t>
            </a:r>
          </a:p>
          <a:p>
            <a:pPr marL="0" indent="0">
              <a:buNone/>
            </a:pPr>
            <a:r>
              <a:rPr lang="en-US" dirty="0"/>
              <a:t>Y(t+1) = X(t) </a:t>
            </a:r>
            <a:r>
              <a:rPr lang="en-US" dirty="0" err="1"/>
              <a:t>sau</a:t>
            </a:r>
            <a:r>
              <a:rPr lang="en-US" dirty="0"/>
              <a:t> Y(t);</a:t>
            </a:r>
          </a:p>
          <a:p>
            <a:pPr marL="0" indent="0">
              <a:buNone/>
            </a:pPr>
            <a:r>
              <a:rPr lang="en-US" dirty="0"/>
              <a:t>Z(t+1) = X(t) </a:t>
            </a:r>
            <a:r>
              <a:rPr lang="en-US" dirty="0" err="1"/>
              <a:t>sau</a:t>
            </a:r>
            <a:r>
              <a:rPr lang="en-US" dirty="0"/>
              <a:t> (</a:t>
            </a:r>
            <a:r>
              <a:rPr lang="en-US" dirty="0" err="1"/>
              <a:t>nonY</a:t>
            </a:r>
            <a:r>
              <a:rPr lang="en-US" dirty="0"/>
              <a:t>(t) </a:t>
            </a:r>
            <a:r>
              <a:rPr lang="en-US" dirty="0" err="1"/>
              <a:t>si</a:t>
            </a:r>
            <a:r>
              <a:rPr lang="en-US" dirty="0"/>
              <a:t> Z(t))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Se cere:</a:t>
            </a:r>
          </a:p>
          <a:p>
            <a:pPr>
              <a:buAutoNum type="arabicPeriod"/>
            </a:pPr>
            <a:r>
              <a:rPr lang="en-US" dirty="0" err="1"/>
              <a:t>Desenati</a:t>
            </a:r>
            <a:r>
              <a:rPr lang="en-US" dirty="0"/>
              <a:t> </a:t>
            </a:r>
            <a:r>
              <a:rPr lang="en-US" dirty="0" err="1"/>
              <a:t>graful</a:t>
            </a:r>
            <a:r>
              <a:rPr lang="en-US" dirty="0"/>
              <a:t> cu </a:t>
            </a:r>
            <a:r>
              <a:rPr lang="en-US" dirty="0" err="1"/>
              <a:t>trecerile</a:t>
            </a:r>
            <a:r>
              <a:rPr lang="en-US" dirty="0"/>
              <a:t> </a:t>
            </a:r>
            <a:r>
              <a:rPr lang="en-US" dirty="0" err="1"/>
              <a:t>posibile</a:t>
            </a:r>
            <a:r>
              <a:rPr lang="en-US" dirty="0"/>
              <a:t> de la o stare la </a:t>
            </a:r>
            <a:r>
              <a:rPr lang="en-US" dirty="0" err="1"/>
              <a:t>alta</a:t>
            </a:r>
            <a:r>
              <a:rPr lang="en-US" dirty="0"/>
              <a:t> a </a:t>
            </a:r>
            <a:r>
              <a:rPr lang="en-US" dirty="0" err="1"/>
              <a:t>genelor</a:t>
            </a:r>
            <a:endParaRPr lang="en-US" dirty="0"/>
          </a:p>
          <a:p>
            <a:pPr>
              <a:buAutoNum type="arabicPeriod"/>
            </a:pP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circuite</a:t>
            </a:r>
            <a:r>
              <a:rPr lang="en-US" dirty="0"/>
              <a:t> in </a:t>
            </a:r>
            <a:r>
              <a:rPr lang="en-US" dirty="0" err="1"/>
              <a:t>acest</a:t>
            </a:r>
            <a:r>
              <a:rPr lang="en-US" dirty="0"/>
              <a:t> </a:t>
            </a:r>
            <a:r>
              <a:rPr lang="en-US" dirty="0" err="1"/>
              <a:t>graf</a:t>
            </a:r>
            <a:r>
              <a:rPr lang="en-US" dirty="0"/>
              <a:t>?</a:t>
            </a:r>
          </a:p>
          <a:p>
            <a:pPr>
              <a:buAutoNum type="arabicPeriod"/>
            </a:pPr>
            <a:r>
              <a:rPr lang="en-US" dirty="0"/>
              <a:t>Care sunt </a:t>
            </a:r>
            <a:r>
              <a:rPr lang="en-US" dirty="0" err="1"/>
              <a:t>atractorii</a:t>
            </a:r>
            <a:r>
              <a:rPr lang="en-US" dirty="0"/>
              <a:t> </a:t>
            </a:r>
            <a:r>
              <a:rPr lang="en-US" dirty="0" err="1"/>
              <a:t>genetici</a:t>
            </a:r>
            <a:r>
              <a:rPr lang="en-US" dirty="0"/>
              <a:t>?</a:t>
            </a:r>
          </a:p>
          <a:p>
            <a:pPr>
              <a:buAutoNum type="arabicPeriod"/>
            </a:pPr>
            <a:r>
              <a:rPr lang="en-US" dirty="0"/>
              <a:t>Care </a:t>
            </a:r>
            <a:r>
              <a:rPr lang="en-US" dirty="0" err="1"/>
              <a:t>atractor</a:t>
            </a:r>
            <a:r>
              <a:rPr lang="en-US" dirty="0"/>
              <a:t> are </a:t>
            </a:r>
            <a:r>
              <a:rPr lang="en-US" dirty="0" err="1"/>
              <a:t>bazinul</a:t>
            </a:r>
            <a:r>
              <a:rPr lang="en-US" dirty="0"/>
              <a:t> cel </a:t>
            </a:r>
            <a:r>
              <a:rPr lang="en-US" dirty="0" err="1"/>
              <a:t>mai</a:t>
            </a:r>
            <a:r>
              <a:rPr lang="en-US" dirty="0"/>
              <a:t> mare de </a:t>
            </a:r>
            <a:r>
              <a:rPr lang="en-US" dirty="0" err="1"/>
              <a:t>atractie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5375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8B0C3F3-36E1-5C81-D9F6-7176BE76B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Rezolvare</a:t>
            </a:r>
            <a:r>
              <a:rPr lang="en-US" dirty="0"/>
              <a:t> model Kaufman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F28F987-3F2A-B066-DE58-EFB91E3A27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5347"/>
            <a:ext cx="8596668" cy="4766015"/>
          </a:xfrm>
        </p:spPr>
        <p:txBody>
          <a:bodyPr/>
          <a:lstStyle/>
          <a:p>
            <a:pPr>
              <a:buAutoNum type="arabicPeriod"/>
            </a:pPr>
            <a:r>
              <a:rPr lang="en-US" dirty="0" err="1"/>
              <a:t>Starile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trecerile</a:t>
            </a:r>
            <a:r>
              <a:rPr lang="en-US" dirty="0"/>
              <a:t> </a:t>
            </a:r>
            <a:r>
              <a:rPr lang="en-US" dirty="0" err="1"/>
              <a:t>posibile</a:t>
            </a:r>
            <a:r>
              <a:rPr lang="en-US" dirty="0"/>
              <a:t> sunt date in </a:t>
            </a:r>
            <a:r>
              <a:rPr lang="en-US" dirty="0" err="1"/>
              <a:t>tabelul</a:t>
            </a:r>
            <a:r>
              <a:rPr lang="en-US" dirty="0"/>
              <a:t> de </a:t>
            </a:r>
            <a:r>
              <a:rPr lang="en-US" dirty="0" err="1"/>
              <a:t>mai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:</a:t>
            </a:r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endParaRPr lang="en-US" dirty="0"/>
          </a:p>
          <a:p>
            <a:pPr>
              <a:buAutoNum type="arabicPeriod"/>
            </a:pPr>
            <a:r>
              <a:rPr lang="en-US" dirty="0" err="1"/>
              <a:t>Graful</a:t>
            </a:r>
            <a:r>
              <a:rPr lang="en-US" dirty="0"/>
              <a:t> </a:t>
            </a:r>
            <a:r>
              <a:rPr lang="en-US" dirty="0" err="1"/>
              <a:t>trecerilor</a:t>
            </a:r>
            <a:r>
              <a:rPr lang="en-US" dirty="0"/>
              <a:t> </a:t>
            </a:r>
            <a:r>
              <a:rPr lang="en-US" dirty="0" err="1"/>
              <a:t>intre</a:t>
            </a:r>
            <a:r>
              <a:rPr lang="en-US" dirty="0"/>
              <a:t> </a:t>
            </a:r>
            <a:r>
              <a:rPr lang="en-US" dirty="0" err="1"/>
              <a:t>stari</a:t>
            </a:r>
            <a:r>
              <a:rPr lang="en-US" dirty="0"/>
              <a:t> </a:t>
            </a:r>
            <a:r>
              <a:rPr lang="en-US" dirty="0" err="1"/>
              <a:t>este</a:t>
            </a:r>
            <a:r>
              <a:rPr lang="en-US" dirty="0"/>
              <a:t>:</a:t>
            </a:r>
          </a:p>
          <a:p>
            <a:pPr>
              <a:buAutoNum type="arabicPeriod"/>
            </a:pPr>
            <a:r>
              <a:rPr lang="en-US" dirty="0"/>
              <a:t>Nu </a:t>
            </a:r>
            <a:r>
              <a:rPr lang="en-US" dirty="0" err="1"/>
              <a:t>exista</a:t>
            </a:r>
            <a:r>
              <a:rPr lang="en-US" dirty="0"/>
              <a:t> </a:t>
            </a:r>
            <a:r>
              <a:rPr lang="en-US" dirty="0" err="1"/>
              <a:t>circuite</a:t>
            </a:r>
            <a:r>
              <a:rPr lang="en-US" dirty="0"/>
              <a:t>.</a:t>
            </a:r>
          </a:p>
          <a:p>
            <a:pPr>
              <a:buAutoNum type="arabicPeriod"/>
            </a:pPr>
            <a:r>
              <a:rPr lang="en-US" dirty="0" err="1"/>
              <a:t>Atractorii</a:t>
            </a:r>
            <a:r>
              <a:rPr lang="en-US" dirty="0"/>
              <a:t> </a:t>
            </a:r>
            <a:r>
              <a:rPr lang="en-US" dirty="0" err="1"/>
              <a:t>genetici</a:t>
            </a:r>
            <a:r>
              <a:rPr lang="en-US" dirty="0"/>
              <a:t> = </a:t>
            </a:r>
            <a:r>
              <a:rPr lang="en-US" dirty="0" err="1"/>
              <a:t>nodurile</a:t>
            </a:r>
            <a:r>
              <a:rPr lang="en-US" dirty="0"/>
              <a:t> finale (000),(001),(010),(111)</a:t>
            </a:r>
          </a:p>
          <a:p>
            <a:pPr>
              <a:buAutoNum type="arabicPeriod"/>
            </a:pPr>
            <a:r>
              <a:rPr lang="en-US" dirty="0" err="1"/>
              <a:t>Bazinul</a:t>
            </a:r>
            <a:r>
              <a:rPr lang="en-US" dirty="0"/>
              <a:t> de </a:t>
            </a:r>
            <a:r>
              <a:rPr lang="en-US" dirty="0" err="1"/>
              <a:t>atractie</a:t>
            </a:r>
            <a:r>
              <a:rPr lang="en-US" dirty="0"/>
              <a:t> = </a:t>
            </a:r>
            <a:r>
              <a:rPr lang="en-US" dirty="0" err="1"/>
              <a:t>nodurile</a:t>
            </a:r>
            <a:r>
              <a:rPr lang="en-US" dirty="0"/>
              <a:t> din care </a:t>
            </a:r>
            <a:r>
              <a:rPr lang="en-US" dirty="0" err="1"/>
              <a:t>drumuile</a:t>
            </a:r>
            <a:r>
              <a:rPr lang="en-US" dirty="0"/>
              <a:t> se </a:t>
            </a:r>
            <a:r>
              <a:rPr lang="en-US" dirty="0" err="1"/>
              <a:t>finalizeaza</a:t>
            </a:r>
            <a:r>
              <a:rPr lang="en-US" dirty="0"/>
              <a:t> in </a:t>
            </a:r>
            <a:r>
              <a:rPr lang="en-US" dirty="0" err="1"/>
              <a:t>atractor</a:t>
            </a:r>
            <a:r>
              <a:rPr lang="en-US" dirty="0"/>
              <a:t>: </a:t>
            </a:r>
            <a:r>
              <a:rPr lang="en-US" dirty="0" err="1"/>
              <a:t>Nodul</a:t>
            </a:r>
            <a:r>
              <a:rPr lang="en-US" dirty="0"/>
              <a:t> (010) are 4 </a:t>
            </a:r>
            <a:r>
              <a:rPr lang="en-US" dirty="0" err="1"/>
              <a:t>noduri</a:t>
            </a:r>
            <a:r>
              <a:rPr lang="en-US" dirty="0"/>
              <a:t> in </a:t>
            </a:r>
            <a:r>
              <a:rPr lang="en-US" dirty="0" err="1"/>
              <a:t>bazin</a:t>
            </a:r>
            <a:r>
              <a:rPr lang="en-US" dirty="0"/>
              <a:t> {(100),(101),(011),(010)}, </a:t>
            </a:r>
            <a:r>
              <a:rPr lang="en-US" dirty="0" err="1"/>
              <a:t>nodul</a:t>
            </a:r>
            <a:r>
              <a:rPr lang="en-US" dirty="0"/>
              <a:t> (111) are 2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celelalte</a:t>
            </a:r>
            <a:r>
              <a:rPr lang="en-US" dirty="0"/>
              <a:t> cate </a:t>
            </a:r>
            <a:r>
              <a:rPr lang="en-US" dirty="0" err="1"/>
              <a:t>unul</a:t>
            </a:r>
            <a:r>
              <a:rPr lang="en-US" dirty="0"/>
              <a:t>.</a:t>
            </a:r>
          </a:p>
          <a:p>
            <a:pPr>
              <a:buAutoNum type="arabicPeriod"/>
            </a:pPr>
            <a:endParaRPr lang="en-US" dirty="0"/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id="{9393EB76-D0D7-9C62-A11D-D1E684E2F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411" y="1585938"/>
            <a:ext cx="875707" cy="2118316"/>
          </a:xfrm>
          <a:prstGeom prst="rect">
            <a:avLst/>
          </a:prstGeom>
        </p:spPr>
      </p:pic>
      <p:pic>
        <p:nvPicPr>
          <p:cNvPr id="5" name="Substituent conținut 4">
            <a:extLst>
              <a:ext uri="{FF2B5EF4-FFF2-40B4-BE49-F238E27FC236}">
                <a16:creationId xmlns:a16="http://schemas.microsoft.com/office/drawing/2014/main" id="{83D3A02F-641C-8347-2B85-265D75A584C0}"/>
              </a:ext>
            </a:extLst>
          </p:cNvPr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828924" y="3157465"/>
            <a:ext cx="3155244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2631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701ACF5-1E0B-1CC9-E2C3-9A8EE1F74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Modelare</a:t>
            </a:r>
            <a:r>
              <a:rPr lang="en-US" dirty="0"/>
              <a:t> </a:t>
            </a:r>
            <a:r>
              <a:rPr lang="en-US" dirty="0" err="1"/>
              <a:t>agenti</a:t>
            </a:r>
            <a:r>
              <a:rPr lang="en-US" dirty="0"/>
              <a:t> </a:t>
            </a:r>
            <a:r>
              <a:rPr lang="en-US" dirty="0" err="1"/>
              <a:t>inteligenti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CE4A6B3-FFF7-D8D6-CA63-208231DE19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Descrieti</a:t>
            </a:r>
            <a:r>
              <a:rPr lang="en-US" dirty="0"/>
              <a:t> un model </a:t>
            </a:r>
            <a:r>
              <a:rPr lang="en-US" dirty="0" err="1"/>
              <a:t>bazat</a:t>
            </a:r>
            <a:r>
              <a:rPr lang="en-US" dirty="0"/>
              <a:t> pe </a:t>
            </a:r>
            <a:r>
              <a:rPr lang="en-US" dirty="0" err="1"/>
              <a:t>agenti</a:t>
            </a:r>
            <a:r>
              <a:rPr lang="en-US" dirty="0"/>
              <a:t> pentru o </a:t>
            </a:r>
            <a:r>
              <a:rPr lang="en-US" dirty="0" err="1"/>
              <a:t>situatie</a:t>
            </a:r>
            <a:r>
              <a:rPr lang="en-US" dirty="0"/>
              <a:t> </a:t>
            </a:r>
            <a:r>
              <a:rPr lang="en-US" dirty="0" err="1"/>
              <a:t>economica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041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D8A266A-05EC-0441-8DE9-C44C40268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Modelarea</a:t>
            </a:r>
            <a:r>
              <a:rPr lang="en-US" dirty="0"/>
              <a:t> </a:t>
            </a:r>
            <a:r>
              <a:rPr lang="en-US" dirty="0" err="1"/>
              <a:t>bazata</a:t>
            </a:r>
            <a:r>
              <a:rPr lang="en-US" dirty="0"/>
              <a:t> pe </a:t>
            </a:r>
            <a:r>
              <a:rPr lang="en-US" dirty="0" err="1"/>
              <a:t>dinamica</a:t>
            </a:r>
            <a:r>
              <a:rPr lang="en-US" dirty="0"/>
              <a:t> de </a:t>
            </a:r>
            <a:r>
              <a:rPr lang="en-US" dirty="0" err="1"/>
              <a:t>sistem</a:t>
            </a:r>
            <a:endParaRPr lang="en-US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B55A73AD-5438-C13E-0369-2C37BE8E5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Desenati</a:t>
            </a:r>
            <a:r>
              <a:rPr lang="en-US" dirty="0"/>
              <a:t> o </a:t>
            </a:r>
            <a:r>
              <a:rPr lang="en-US" dirty="0" err="1"/>
              <a:t>diagrama</a:t>
            </a:r>
            <a:r>
              <a:rPr lang="en-US" dirty="0"/>
              <a:t> de flux pentru o </a:t>
            </a:r>
            <a:r>
              <a:rPr lang="en-US" dirty="0" err="1"/>
              <a:t>anumita</a:t>
            </a:r>
            <a:r>
              <a:rPr lang="en-US" dirty="0"/>
              <a:t> </a:t>
            </a:r>
            <a:r>
              <a:rPr lang="en-US" dirty="0" err="1"/>
              <a:t>situatie</a:t>
            </a:r>
            <a:r>
              <a:rPr lang="en-US" dirty="0"/>
              <a:t> </a:t>
            </a:r>
            <a:r>
              <a:rPr lang="en-US" dirty="0" err="1"/>
              <a:t>economica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892012"/>
      </p:ext>
    </p:extLst>
  </p:cSld>
  <p:clrMapOvr>
    <a:masterClrMapping/>
  </p:clrMapOvr>
</p:sld>
</file>

<file path=ppt/theme/theme1.xml><?xml version="1.0" encoding="utf-8"?>
<a:theme xmlns:a="http://schemas.openxmlformats.org/drawingml/2006/main" name="Fațetă">
  <a:themeElements>
    <a:clrScheme name="Fațetă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țetă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țetă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531</Words>
  <Application>Microsoft Office PowerPoint</Application>
  <PresentationFormat>Ecran lat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6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Trebuchet MS</vt:lpstr>
      <vt:lpstr>Wingdings 3</vt:lpstr>
      <vt:lpstr>Fațetă</vt:lpstr>
      <vt:lpstr>SUBIECTE TIP</vt:lpstr>
      <vt:lpstr>TEORIE</vt:lpstr>
      <vt:lpstr>Modelare matematica</vt:lpstr>
      <vt:lpstr>Modelare prin retele</vt:lpstr>
      <vt:lpstr>Modelare prin retele</vt:lpstr>
      <vt:lpstr>Modelul lui Kaufman (co-evolutie)</vt:lpstr>
      <vt:lpstr>Rezolvare model Kaufman</vt:lpstr>
      <vt:lpstr>Modelare agenti inteligenti</vt:lpstr>
      <vt:lpstr>Modelarea bazata pe dinamica de sistem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SUBIECTE TIP</dc:title>
  <dc:creator>Marghescu Mihai Bogdan</dc:creator>
  <cp:lastModifiedBy>Marghescu Mihai Bogdan</cp:lastModifiedBy>
  <cp:revision>5</cp:revision>
  <dcterms:created xsi:type="dcterms:W3CDTF">2024-05-28T08:08:16Z</dcterms:created>
  <dcterms:modified xsi:type="dcterms:W3CDTF">2024-05-28T08:55:26Z</dcterms:modified>
</cp:coreProperties>
</file>