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 luminos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0B8622C-64E6-EDAD-1882-DE27032E4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522423E0-9075-75BD-09D2-ADCD6CD4C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81A142E-368A-4C48-EA34-9B646F91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D1A5755-8A6D-333E-EE27-545F6412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09470D7-DCD1-5FE0-1A5F-57580F40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1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CF9C2A4-0363-60BF-63BE-C893A35E0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7A96A5E4-A5B9-540C-A62B-AD0C8604E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83AA740-5759-CFEA-1F3D-ED0B81807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5F469CB0-E70A-CA0D-BEC4-47C49B0E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934B7377-E277-F23E-8E38-9691986E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5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D1C7BF2F-2FFF-587D-2A58-6C535C377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BD4B5184-BA70-AADA-A777-BBAF4AA99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BC9E763-6D85-1586-F848-16CB6555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117E148-A41F-CBB7-6121-96FB66321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DEF6A59-9474-9534-B2E8-EDCA6D043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73F085D-9240-5EAA-4576-30FBEF55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0610C0C-8FB2-92CD-A4A6-714D915EE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E8C9900-F2C2-F268-0296-3FDB378C0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669EBAAA-396C-09C7-F90D-0D351D6B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BC6D74C-0C2A-8F65-FDC3-3FDC51933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6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2F01F69-5E05-07FB-335B-B0A5A70C3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082ADFD5-C8BE-5C51-0730-EE7977593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1EEBD23-4AB2-A752-5126-7F8D751C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4FD35E6-0D5D-0DCB-CEFD-577D3CCCB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D5E01E0-7281-2E83-9081-5980EF3B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0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0841CFC-02A4-BCEF-13F7-CAE6118C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D369C2B-6553-CB79-74D3-DB299F29E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E9F1F11-5227-0BDD-9575-848904481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91FD7268-EA29-ED30-5F42-523E5B5CD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6C0D5500-C9B8-F298-A664-7646C2131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2A89BB6F-CFFF-FA23-99A0-B7F809B5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2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A3D6BAAD-5054-975D-2026-D4585F5A5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98B859D9-4D2E-672A-7AA9-19C8A9980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2CED23AC-03BA-3ECF-C31D-EF0764690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C307DF38-B8AC-27BD-2DB6-58A833BFF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C1FBED13-3CFA-80FE-5848-4E33D6B6C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A88010E5-0189-A603-45DD-38175779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7B4A31FA-FF9A-384C-A21E-875B140BC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5A2F7958-DEB9-ADDA-6956-0731FD88F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7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D4DF5C8-6821-F97F-49C1-5BF19DA2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5F21FC46-F0B8-B1E6-7C20-3AAF0CE1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80381014-33D3-76F3-BF27-CA11D7EF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79F888ED-CB9E-C416-B8DD-AE0081237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6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0232A47A-CA6A-7D1A-6DED-EE842B296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7E124D9B-2170-86D9-B470-CB9C763E3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B17CF25D-8748-A370-5927-E30FD1F07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3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4DCCFE6-DD1D-BFA3-9379-FF4F90310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CD89B8EC-353F-CDDF-E686-ED3902BE9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F86BB87-846F-FEE2-59E5-C2705835F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755533F6-A566-441E-8A5A-F514AB15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EE8200AC-A16E-D058-05A6-10D1BEA4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CC1BF68F-B400-E6CD-5050-20CA0213A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4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F6EEC4A-2907-ECF3-06DB-92E0BA9D3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8A2FA03A-AB0D-5B48-C827-2765CDB5A5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0D8C79B4-A983-4CB9-6F8A-7F913CEBD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874DD3CA-5842-66C5-4E46-EAF5BB6AC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B365A22C-B1E8-3DED-BF5E-5D3E0D42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71190667-E173-9171-C202-9B4886B07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8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C4D1FCDB-942A-EEE5-766D-653D47FA8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C81E58EA-C9FA-F6C9-ECF9-CF1E21991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9A028AAF-B596-F110-7721-5BE49E7DD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8B24F-14FF-4D3A-82FA-298069B7E585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16C3C7E-DD6B-2282-B536-7C90D5723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78868BD-1E9F-47D0-131E-F4D530F26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186BA-EC6D-46F5-9AD6-F93C92CA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0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beacon.com/enterprise-it/5-steps-building-cloud-ready-application-architecture" TargetMode="External"/><Relationship Id="rId2" Type="http://schemas.openxmlformats.org/officeDocument/2006/relationships/hyperlink" Target="https://www.okkwebmedia.ro/dezvoltare-software-cloud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obindustry.net/blog/how-to-make-a-cloud-based-application-an-ultimate-guide/" TargetMode="External"/><Relationship Id="rId4" Type="http://schemas.openxmlformats.org/officeDocument/2006/relationships/hyperlink" Target="https://selleo.com/blog/how-to-build-a-cloud-based-applica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65E5577-6BE2-995C-5455-1D0BABE9F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33375"/>
            <a:ext cx="95091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loud 4">
            <a:extLst>
              <a:ext uri="{FF2B5EF4-FFF2-40B4-BE49-F238E27FC236}">
                <a16:creationId xmlns:a16="http://schemas.microsoft.com/office/drawing/2014/main" id="{56C4DA65-3B3F-E42C-4198-90FB09C63699}"/>
              </a:ext>
            </a:extLst>
          </p:cNvPr>
          <p:cNvSpPr/>
          <p:nvPr/>
        </p:nvSpPr>
        <p:spPr>
          <a:xfrm>
            <a:off x="2261937" y="5057775"/>
            <a:ext cx="7884695" cy="153553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68C722BB-E0D0-9774-FB57-A7D15EE65F50}"/>
              </a:ext>
            </a:extLst>
          </p:cNvPr>
          <p:cNvSpPr/>
          <p:nvPr/>
        </p:nvSpPr>
        <p:spPr>
          <a:xfrm>
            <a:off x="3924300" y="2314575"/>
            <a:ext cx="4343400" cy="2667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5A3429C5-F85B-D71A-AE16-53F6BDA2D020}"/>
              </a:ext>
            </a:extLst>
          </p:cNvPr>
          <p:cNvSpPr/>
          <p:nvPr/>
        </p:nvSpPr>
        <p:spPr>
          <a:xfrm>
            <a:off x="3543300" y="790575"/>
            <a:ext cx="5029200" cy="144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C3D7D2-B460-7717-67C4-CA7558BC8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5500" y="1019175"/>
            <a:ext cx="7772400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>
                <a:solidFill>
                  <a:srgbClr val="FFFF00"/>
                </a:solidFill>
              </a:rPr>
              <a:t>Cloud Computing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C9F192C-DC2C-1B2A-5983-AB527DFD7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500" y="3000375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Prof.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univ.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DORIN MITRUŢ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BC0307B-12AB-3B51-DA10-F3254FD8DDCF}"/>
              </a:ext>
            </a:extLst>
          </p:cNvPr>
          <p:cNvSpPr txBox="1">
            <a:spLocks/>
          </p:cNvSpPr>
          <p:nvPr/>
        </p:nvSpPr>
        <p:spPr bwMode="auto">
          <a:xfrm>
            <a:off x="2478505" y="5438775"/>
            <a:ext cx="723499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b="1" dirty="0">
                <a:solidFill>
                  <a:srgbClr val="00B050"/>
                </a:solidFill>
              </a:rPr>
              <a:t>Curs 13.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+mn-lt"/>
              </a:rPr>
              <a:t>Dezvoltarea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+mn-lt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latin typeface="+mn-lt"/>
              </a:rPr>
              <a:t>aplicatiilor</a:t>
            </a:r>
            <a:r>
              <a:rPr lang="en-US" sz="3200" b="1" i="0" dirty="0">
                <a:solidFill>
                  <a:srgbClr val="00B050"/>
                </a:solidFill>
                <a:effectLst/>
                <a:latin typeface="+mn-lt"/>
              </a:rPr>
              <a:t> in cloud</a:t>
            </a:r>
            <a:endParaRPr lang="en-US" altLang="en-US" sz="3200" b="1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3414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3C4A6FA-215A-5601-F450-E6CB4891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7191"/>
          </a:xfrm>
        </p:spPr>
        <p:txBody>
          <a:bodyPr>
            <a:normAutofit fontScale="90000"/>
          </a:bodyPr>
          <a:lstStyle/>
          <a:p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Dezvoltare</a:t>
            </a:r>
            <a:r>
              <a:rPr lang="en-US" sz="44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și</a:t>
            </a:r>
            <a:r>
              <a:rPr lang="en-US" sz="44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PPTelegraf"/>
              </a:rPr>
              <a:t>t</a:t>
            </a:r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estare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C092508-BFCC-D36C-0AB8-839D669CE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2632"/>
            <a:ext cx="11169316" cy="542223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i="0" dirty="0">
                <a:solidFill>
                  <a:srgbClr val="FF0000"/>
                </a:solidFill>
                <a:effectLst/>
              </a:rPr>
              <a:t>Agile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0" i="0" dirty="0" err="1">
                <a:solidFill>
                  <a:srgbClr val="353945"/>
                </a:solidFill>
                <a:effectLst/>
              </a:rPr>
              <a:t>iterații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scurte</a:t>
            </a:r>
            <a:r>
              <a:rPr lang="en-US" b="0" i="0" dirty="0">
                <a:solidFill>
                  <a:srgbClr val="353945"/>
                </a:solidFill>
                <a:effectLst/>
              </a:rPr>
              <a:t>,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încadrate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în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timp</a:t>
            </a:r>
            <a:r>
              <a:rPr lang="en-US" b="0" i="0" dirty="0">
                <a:solidFill>
                  <a:srgbClr val="353945"/>
                </a:solidFill>
                <a:effectLst/>
              </a:rPr>
              <a:t>,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numite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00B0F0"/>
                </a:solidFill>
                <a:effectLst/>
              </a:rPr>
              <a:t>sprinturi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~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două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până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la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patru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săptămâni</a:t>
            </a:r>
            <a:r>
              <a:rPr lang="en-US" b="0" i="0" dirty="0">
                <a:solidFill>
                  <a:srgbClr val="353945"/>
                </a:solidFill>
                <a:effectLst/>
              </a:rPr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0" i="0" dirty="0">
                <a:solidFill>
                  <a:srgbClr val="353945"/>
                </a:solidFill>
                <a:effectLst/>
              </a:rPr>
              <a:t>la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sfârșitul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fiecărui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sprint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este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</a:rPr>
              <a:t>livrat</a:t>
            </a:r>
            <a:r>
              <a:rPr lang="en-US" b="0" i="0" dirty="0">
                <a:solidFill>
                  <a:srgbClr val="353945"/>
                </a:solidFill>
                <a:effectLst/>
              </a:rPr>
              <a:t> add-on.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>
                <a:solidFill>
                  <a:srgbClr val="353945"/>
                </a:solidFill>
              </a:rPr>
              <a:t>Necesar</a:t>
            </a:r>
            <a:endParaRPr lang="en-US" b="1" i="0" dirty="0">
              <a:solidFill>
                <a:srgbClr val="353945"/>
              </a:solidFill>
              <a:effectLst/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b="0" i="0" dirty="0" err="1">
                <a:effectLst/>
              </a:rPr>
              <a:t>instrumente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eficiente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colaborare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practici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comunicare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eficiente</a:t>
            </a:r>
            <a:r>
              <a:rPr lang="en-US" b="0" i="0" dirty="0">
                <a:effectLst/>
              </a:rPr>
              <a:t>.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b="0" i="0" dirty="0" err="1">
                <a:effectLst/>
              </a:rPr>
              <a:t>părțile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interesate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permanență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disponibile</a:t>
            </a:r>
            <a:r>
              <a:rPr lang="en-US" b="0" i="0" dirty="0">
                <a:effectLst/>
              </a:rPr>
              <a:t> pentru feedback.</a:t>
            </a:r>
            <a:endParaRPr lang="en-US" b="1" i="0" dirty="0">
              <a:solidFill>
                <a:srgbClr val="353945"/>
              </a:solidFill>
              <a:effectLst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solidFill>
                  <a:srgbClr val="FF0000"/>
                </a:solidFill>
              </a:rPr>
              <a:t>DevOps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b="1" i="0" dirty="0">
                <a:solidFill>
                  <a:srgbClr val="00B0F0"/>
                </a:solidFill>
                <a:effectLst/>
              </a:rPr>
              <a:t>integrare</a:t>
            </a:r>
            <a:r>
              <a:rPr lang="it-IT" b="0" i="0" dirty="0">
                <a:solidFill>
                  <a:srgbClr val="353945"/>
                </a:solidFill>
                <a:effectLst/>
              </a:rPr>
              <a:t> continuă, </a:t>
            </a:r>
            <a:r>
              <a:rPr lang="it-IT" b="1" i="0" dirty="0">
                <a:solidFill>
                  <a:srgbClr val="00B0F0"/>
                </a:solidFill>
                <a:effectLst/>
              </a:rPr>
              <a:t>livrare</a:t>
            </a:r>
            <a:r>
              <a:rPr lang="it-IT" b="0" i="0" dirty="0">
                <a:solidFill>
                  <a:srgbClr val="353945"/>
                </a:solidFill>
                <a:effectLst/>
              </a:rPr>
              <a:t> continuă și </a:t>
            </a:r>
            <a:r>
              <a:rPr lang="it-IT" b="1" i="0" dirty="0">
                <a:solidFill>
                  <a:srgbClr val="00B0F0"/>
                </a:solidFill>
                <a:effectLst/>
              </a:rPr>
              <a:t>automatizare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it-IT" dirty="0">
                <a:solidFill>
                  <a:srgbClr val="353945"/>
                </a:solidFill>
              </a:rPr>
              <a:t>Necesar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b="0" i="0" dirty="0" err="1">
                <a:effectLst/>
              </a:rPr>
              <a:t>mentalitate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colaborare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automatizare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responsabilitate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comună</a:t>
            </a:r>
            <a:r>
              <a:rPr lang="en-US" dirty="0"/>
              <a:t> &lt;-&gt; </a:t>
            </a:r>
            <a:r>
              <a:rPr lang="en-US" b="0" i="0" dirty="0" err="1">
                <a:effectLst/>
              </a:rPr>
              <a:t>instruire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ateliere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sprijin</a:t>
            </a:r>
            <a:r>
              <a:rPr lang="en-US" b="0" i="0" dirty="0">
                <a:effectLst/>
              </a:rPr>
              <a:t> pentru </a:t>
            </a:r>
            <a:r>
              <a:rPr lang="en-US" b="0" i="0" dirty="0" err="1">
                <a:effectLst/>
              </a:rPr>
              <a:t>conducere</a:t>
            </a:r>
            <a:r>
              <a:rPr lang="en-US" b="0" i="0" dirty="0">
                <a:effectLst/>
              </a:rPr>
              <a:t>.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b="0" i="0" dirty="0" err="1">
                <a:effectLst/>
              </a:rPr>
              <a:t>alegere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instrumente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dezvoltare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compatibile</a:t>
            </a:r>
            <a:endParaRPr lang="en-US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b="0" i="0" dirty="0" err="1">
                <a:effectLst/>
              </a:rPr>
              <a:t>definire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clara</a:t>
            </a:r>
            <a:r>
              <a:rPr lang="en-US" b="0" i="0" dirty="0">
                <a:effectLst/>
              </a:rPr>
              <a:t> a </a:t>
            </a:r>
            <a:r>
              <a:rPr lang="en-US" b="0" i="0" dirty="0" err="1">
                <a:effectLst/>
              </a:rPr>
              <a:t>proceselor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integrare</a:t>
            </a:r>
            <a:r>
              <a:rPr lang="en-US" b="0" i="0" dirty="0">
                <a:effectLst/>
              </a:rPr>
              <a:t> a </a:t>
            </a:r>
            <a:r>
              <a:rPr lang="en-US" b="0" i="0" dirty="0" err="1">
                <a:effectLst/>
              </a:rPr>
              <a:t>instrumentelor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lucru</a:t>
            </a:r>
            <a:r>
              <a:rPr lang="en-US" b="0" i="0" dirty="0">
                <a:effectLst/>
              </a:rPr>
              <a:t>.</a:t>
            </a:r>
          </a:p>
          <a:p>
            <a:pPr lvl="2"/>
            <a:endParaRPr lang="en-US" b="1" dirty="0">
              <a:solidFill>
                <a:srgbClr val="353945"/>
              </a:solidFill>
              <a:latin typeface="PPTelegraf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52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7837421-3384-DB52-D14F-CB8F1E28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Livrare</a:t>
            </a:r>
            <a:r>
              <a:rPr lang="en-US" sz="44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si</a:t>
            </a:r>
            <a:r>
              <a:rPr lang="en-US" sz="44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intretinere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6DF612D-2B16-C122-FEF8-64573C95F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Actualizări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de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securitate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și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corecții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0" i="0" dirty="0">
                <a:effectLst/>
                <a:latin typeface="PPTelegraf"/>
              </a:rPr>
              <a:t>pentru a </a:t>
            </a:r>
            <a:r>
              <a:rPr lang="en-US" b="0" i="0" dirty="0" err="1">
                <a:effectLst/>
                <a:latin typeface="PPTelegraf"/>
              </a:rPr>
              <a:t>proteja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datele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utilizatorilor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împotriva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amenințărilor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în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crestere</a:t>
            </a:r>
            <a:r>
              <a:rPr lang="en-US" b="0" i="0" dirty="0">
                <a:effectLst/>
                <a:latin typeface="PPTelegraf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Optimizarea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performanței</a:t>
            </a:r>
            <a:r>
              <a:rPr lang="en-US" b="0" i="0" dirty="0">
                <a:effectLst/>
                <a:latin typeface="PPTelegraf"/>
              </a:rPr>
              <a:t> pentru a se </a:t>
            </a:r>
            <a:r>
              <a:rPr lang="en-US" b="0" i="0" dirty="0" err="1">
                <a:effectLst/>
                <a:latin typeface="PPTelegraf"/>
              </a:rPr>
              <a:t>asigura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că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aplicația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rămâne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receptivă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și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scalabilă</a:t>
            </a:r>
            <a:r>
              <a:rPr lang="en-US" b="0" i="0" dirty="0">
                <a:effectLst/>
                <a:latin typeface="PPTelegraf"/>
              </a:rPr>
              <a:t> pe </a:t>
            </a:r>
            <a:r>
              <a:rPr lang="en-US" b="0" i="0" dirty="0" err="1">
                <a:effectLst/>
                <a:latin typeface="PPTelegraf"/>
              </a:rPr>
              <a:t>măsură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ce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cerințele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utilizatorilor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evoluează</a:t>
            </a:r>
            <a:r>
              <a:rPr lang="en-US" b="0" i="0" dirty="0">
                <a:effectLst/>
                <a:latin typeface="PPTelegraf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Ajustări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de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scalabilitate</a:t>
            </a:r>
            <a:r>
              <a:rPr lang="en-US" b="0" i="0" dirty="0">
                <a:effectLst/>
                <a:latin typeface="PPTelegraf"/>
              </a:rPr>
              <a:t> pe </a:t>
            </a:r>
            <a:r>
              <a:rPr lang="en-US" b="0" i="0" dirty="0" err="1">
                <a:effectLst/>
                <a:latin typeface="PPTelegraf"/>
              </a:rPr>
              <a:t>măsură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ce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traficul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utilizatorilor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fluctuează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și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aplicația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crește</a:t>
            </a:r>
            <a:r>
              <a:rPr lang="en-US" b="0" i="0" dirty="0">
                <a:effectLst/>
                <a:latin typeface="PPTelegraf"/>
              </a:rPr>
              <a:t>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Actualizările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tehnologice</a:t>
            </a:r>
            <a:r>
              <a:rPr lang="en-US" b="0" i="0" dirty="0">
                <a:effectLst/>
                <a:latin typeface="PPTelegraf"/>
              </a:rPr>
              <a:t>, pe </a:t>
            </a:r>
            <a:r>
              <a:rPr lang="en-US" b="0" i="0" dirty="0" err="1">
                <a:effectLst/>
                <a:latin typeface="PPTelegraf"/>
              </a:rPr>
              <a:t>măsură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ce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api</a:t>
            </a:r>
            <a:r>
              <a:rPr lang="en-US" b="0" i="0" dirty="0">
                <a:effectLst/>
                <a:latin typeface="PPTelegraf"/>
              </a:rPr>
              <a:t>-urile </a:t>
            </a:r>
            <a:r>
              <a:rPr lang="en-US" b="0" i="0" dirty="0" err="1">
                <a:effectLst/>
                <a:latin typeface="PPTelegraf"/>
              </a:rPr>
              <a:t>și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bibliotecile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utilizate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în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aplicație</a:t>
            </a:r>
            <a:r>
              <a:rPr lang="en-US" b="0" i="0" dirty="0">
                <a:effectLst/>
                <a:latin typeface="PPTelegraf"/>
              </a:rPr>
              <a:t> pot </a:t>
            </a:r>
            <a:r>
              <a:rPr lang="en-US" b="0" i="0" dirty="0" err="1">
                <a:effectLst/>
                <a:latin typeface="PPTelegraf"/>
              </a:rPr>
              <a:t>primi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actualizări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sau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versiuni</a:t>
            </a:r>
            <a:r>
              <a:rPr lang="en-US" b="0" i="0" dirty="0">
                <a:effectLst/>
                <a:latin typeface="PPTelegraf"/>
              </a:rPr>
              <a:t> noi.</a:t>
            </a:r>
          </a:p>
        </p:txBody>
      </p:sp>
    </p:spTree>
    <p:extLst>
      <p:ext uri="{BB962C8B-B14F-4D97-AF65-F5344CB8AC3E}">
        <p14:creationId xmlns:p14="http://schemas.microsoft.com/office/powerpoint/2010/main" val="571043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Background">
            <a:extLst>
              <a:ext uri="{FF2B5EF4-FFF2-40B4-BE49-F238E27FC236}">
                <a16:creationId xmlns:a16="http://schemas.microsoft.com/office/drawing/2014/main" id="{5F637E18-EF26-4327-9077-7FFC67B98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EED6667-6BE8-A2AB-422A-5A1D89727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887758B5-0E5A-3F3C-B945-CFF58607A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8" y="244742"/>
            <a:ext cx="7015498" cy="76591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 err="1">
                <a:solidFill>
                  <a:srgbClr val="7030A0"/>
                </a:solidFill>
                <a:latin typeface="+mj-lt"/>
                <a:ea typeface="+mj-ea"/>
                <a:cs typeface="+mj-cs"/>
              </a:rPr>
              <a:t>Costuri</a:t>
            </a:r>
            <a:endParaRPr lang="en-US" sz="3600" b="1" kern="1200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Substituent conținut 3">
            <a:extLst>
              <a:ext uri="{FF2B5EF4-FFF2-40B4-BE49-F238E27FC236}">
                <a16:creationId xmlns:a16="http://schemas.microsoft.com/office/drawing/2014/main" id="{EA36BC6C-44D4-1C0B-0A8B-58155EA5C2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673981"/>
              </p:ext>
            </p:extLst>
          </p:nvPr>
        </p:nvGraphicFramePr>
        <p:xfrm>
          <a:off x="335902" y="1268963"/>
          <a:ext cx="11588619" cy="5271793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213937">
                  <a:extLst>
                    <a:ext uri="{9D8B030D-6E8A-4147-A177-3AD203B41FA5}">
                      <a16:colId xmlns:a16="http://schemas.microsoft.com/office/drawing/2014/main" val="728092718"/>
                    </a:ext>
                  </a:extLst>
                </a:gridCol>
                <a:gridCol w="3160745">
                  <a:extLst>
                    <a:ext uri="{9D8B030D-6E8A-4147-A177-3AD203B41FA5}">
                      <a16:colId xmlns:a16="http://schemas.microsoft.com/office/drawing/2014/main" val="1352001065"/>
                    </a:ext>
                  </a:extLst>
                </a:gridCol>
                <a:gridCol w="4213937">
                  <a:extLst>
                    <a:ext uri="{9D8B030D-6E8A-4147-A177-3AD203B41FA5}">
                      <a16:colId xmlns:a16="http://schemas.microsoft.com/office/drawing/2014/main" val="2635718019"/>
                    </a:ext>
                  </a:extLst>
                </a:gridCol>
              </a:tblGrid>
              <a:tr h="469138">
                <a:tc>
                  <a:txBody>
                    <a:bodyPr/>
                    <a:lstStyle/>
                    <a:p>
                      <a:r>
                        <a:rPr lang="en-US" sz="1800" b="0" cap="none" spc="60">
                          <a:solidFill>
                            <a:schemeClr val="bg1"/>
                          </a:solidFill>
                          <a:effectLst/>
                        </a:rPr>
                        <a:t>Etapa</a:t>
                      </a:r>
                      <a:endParaRPr lang="en-US" sz="1800" b="0" cap="none" spc="60">
                        <a:solidFill>
                          <a:schemeClr val="bg1"/>
                        </a:solidFill>
                      </a:endParaRPr>
                    </a:p>
                  </a:txBody>
                  <a:tcPr marL="68492" marR="51667" marT="71175" marB="52686" anchor="ctr">
                    <a:lnL w="12700" cmpd="sng">
                      <a:noFill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cap="none" spc="60">
                          <a:solidFill>
                            <a:schemeClr val="bg1"/>
                          </a:solidFill>
                          <a:effectLst/>
                        </a:rPr>
                        <a:t>Estimare de timp</a:t>
                      </a:r>
                      <a:endParaRPr lang="en-US" sz="1800" b="0" cap="none" spc="60">
                        <a:solidFill>
                          <a:schemeClr val="bg1"/>
                        </a:solidFill>
                      </a:endParaRPr>
                    </a:p>
                  </a:txBody>
                  <a:tcPr marL="68492" marR="51667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cap="none" spc="60">
                          <a:solidFill>
                            <a:schemeClr val="bg1"/>
                          </a:solidFill>
                          <a:effectLst/>
                        </a:rPr>
                        <a:t>Cost estimat</a:t>
                      </a:r>
                      <a:endParaRPr lang="en-US" sz="1800" b="0" cap="none" spc="60">
                        <a:solidFill>
                          <a:schemeClr val="bg1"/>
                        </a:solidFill>
                      </a:endParaRPr>
                    </a:p>
                  </a:txBody>
                  <a:tcPr marL="68492" marR="51667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04600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Planificarea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și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definirea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proiectului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20 de ore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1.000 USD–3.000 USD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038622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Colectarea și analiza cerințelor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20 de ore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1.000 USD–3.000 USD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43242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Documentare și wireframing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30 de ore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900-3.000 USD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823218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Echipă de dezvoltare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6-18 săptămâni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cap="none" spc="0">
                          <a:solidFill>
                            <a:schemeClr val="tx1"/>
                          </a:solidFill>
                          <a:effectLst/>
                        </a:rPr>
                        <a:t>50 USD–150 USD/oră per specialist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640500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API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Cost unic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5.000 USD–20.000 USD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455375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Design UI/UX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40 de ore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1.200 USD–4.000 USD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83364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Testare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și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asigurare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calitate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40 de ore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800 USD–3.200 USD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232805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Infrastructura cloud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Cost lunar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500-5.000 USD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975216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Întreținere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după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lansare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20 ore/luna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1.000 USD – 3.000 USD (cost lunar)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479784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Evenimente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  <a:effectLst/>
                        </a:rPr>
                        <a:t>neprevazute</a:t>
                      </a:r>
                      <a:endParaRPr lang="en-US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5-20% din bugetul total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336986"/>
                  </a:ext>
                </a:extLst>
              </a:tr>
              <a:tr h="436605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Implementarea instrumentelor de analiză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  <a:effectLst/>
                        </a:rPr>
                        <a:t>Cost lunar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  <a:effectLst/>
                        </a:rPr>
                        <a:t>200-5.000 USD</a:t>
                      </a:r>
                    </a:p>
                  </a:txBody>
                  <a:tcPr marL="68492" marR="64584" marT="71175" marB="52686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47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714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48F010A-DED0-C843-32A3-9FB92BA4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3549"/>
          </a:xfrm>
        </p:spPr>
        <p:txBody>
          <a:bodyPr>
            <a:normAutofit fontScale="90000"/>
          </a:bodyPr>
          <a:lstStyle/>
          <a:p>
            <a:r>
              <a:rPr lang="en-US" b="1" i="0" dirty="0" err="1">
                <a:solidFill>
                  <a:srgbClr val="7030A0"/>
                </a:solidFill>
                <a:effectLst/>
                <a:latin typeface="+mn-lt"/>
              </a:rPr>
              <a:t>Provocări</a:t>
            </a:r>
            <a:endParaRPr lang="en-US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1296554-C821-C17D-7327-B08B9B02F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674"/>
            <a:ext cx="10515600" cy="5702968"/>
          </a:xfrm>
        </p:spPr>
        <p:txBody>
          <a:bodyPr>
            <a:normAutofit fontScale="85000" lnSpcReduction="20000"/>
          </a:bodyPr>
          <a:lstStyle/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n-US" sz="3400" b="1" dirty="0">
                <a:solidFill>
                  <a:srgbClr val="FF0000"/>
                </a:solidFill>
              </a:rPr>
              <a:t>S</a:t>
            </a:r>
            <a:r>
              <a:rPr lang="en-US" sz="3400" b="1" i="0" dirty="0">
                <a:solidFill>
                  <a:srgbClr val="FF0000"/>
                </a:solidFill>
                <a:effectLst/>
              </a:rPr>
              <a:t>ecuritate</a:t>
            </a:r>
            <a:endParaRPr lang="en-US" sz="3400" b="0" i="0" dirty="0">
              <a:solidFill>
                <a:srgbClr val="FF0000"/>
              </a:solidFill>
              <a:effectLst/>
            </a:endParaRPr>
          </a:p>
          <a:p>
            <a:pPr marL="457200" lvl="2">
              <a:lnSpc>
                <a:spcPct val="120000"/>
              </a:lnSpc>
              <a:spcBef>
                <a:spcPts val="0"/>
              </a:spcBef>
            </a:pPr>
            <a:r>
              <a:rPr lang="en-US" sz="2300" b="0" i="0" dirty="0" err="1">
                <a:effectLst/>
              </a:rPr>
              <a:t>expunere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permanenta</a:t>
            </a:r>
            <a:r>
              <a:rPr lang="en-US" sz="2300" b="0" i="0" dirty="0">
                <a:effectLst/>
              </a:rPr>
              <a:t> pe internet =&gt; </a:t>
            </a:r>
            <a:r>
              <a:rPr lang="en-US" sz="2300" b="1" i="0" dirty="0" err="1">
                <a:solidFill>
                  <a:srgbClr val="0070C0"/>
                </a:solidFill>
                <a:effectLst/>
              </a:rPr>
              <a:t>riscuri</a:t>
            </a:r>
            <a:r>
              <a:rPr lang="en-US" sz="2300" b="1" i="0" dirty="0">
                <a:solidFill>
                  <a:srgbClr val="0070C0"/>
                </a:solidFill>
                <a:effectLst/>
              </a:rPr>
              <a:t> de </a:t>
            </a:r>
            <a:r>
              <a:rPr lang="en-US" sz="2300" b="1" dirty="0" err="1">
                <a:solidFill>
                  <a:srgbClr val="0070C0"/>
                </a:solidFill>
              </a:rPr>
              <a:t>s</a:t>
            </a:r>
            <a:r>
              <a:rPr lang="en-US" sz="2300" b="1" i="0" dirty="0" err="1">
                <a:solidFill>
                  <a:srgbClr val="0070C0"/>
                </a:solidFill>
                <a:effectLst/>
              </a:rPr>
              <a:t>ecuritate</a:t>
            </a:r>
            <a:r>
              <a:rPr lang="en-US" sz="2300" b="0" i="0" dirty="0">
                <a:effectLst/>
              </a:rPr>
              <a:t>: </a:t>
            </a:r>
            <a:r>
              <a:rPr lang="en-US" sz="2300" b="0" i="0" dirty="0" err="1">
                <a:effectLst/>
              </a:rPr>
              <a:t>acces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neautorizat</a:t>
            </a:r>
            <a:r>
              <a:rPr lang="en-US" sz="2300" b="0" i="0" dirty="0">
                <a:effectLst/>
              </a:rPr>
              <a:t>, </a:t>
            </a:r>
            <a:r>
              <a:rPr lang="en-US" sz="2300" b="0" i="0" dirty="0" err="1">
                <a:effectLst/>
              </a:rPr>
              <a:t>încălcări</a:t>
            </a:r>
            <a:r>
              <a:rPr lang="en-US" sz="2300" b="0" i="0" dirty="0">
                <a:effectLst/>
              </a:rPr>
              <a:t> ale </a:t>
            </a:r>
            <a:r>
              <a:rPr lang="en-US" sz="2300" b="0" i="0" dirty="0" err="1">
                <a:effectLst/>
              </a:rPr>
              <a:t>datelor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și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vulnerabilități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în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infrastructura</a:t>
            </a:r>
            <a:r>
              <a:rPr lang="en-US" sz="2300" b="0" i="0" dirty="0">
                <a:effectLst/>
              </a:rPr>
              <a:t> cloud.</a:t>
            </a:r>
          </a:p>
          <a:p>
            <a:pPr marL="457200" lvl="2">
              <a:lnSpc>
                <a:spcPct val="120000"/>
              </a:lnSpc>
              <a:spcBef>
                <a:spcPts val="0"/>
              </a:spcBef>
            </a:pPr>
            <a:r>
              <a:rPr lang="en-US" sz="2300" b="1" i="0" dirty="0">
                <a:solidFill>
                  <a:srgbClr val="0070C0"/>
                </a:solidFill>
                <a:effectLst/>
              </a:rPr>
              <a:t>Solutii</a:t>
            </a:r>
            <a:r>
              <a:rPr lang="en-US" sz="2300" b="0" i="0" dirty="0">
                <a:effectLst/>
              </a:rPr>
              <a:t>: </a:t>
            </a:r>
            <a:r>
              <a:rPr lang="en-US" sz="2300" b="0" i="0" dirty="0" err="1">
                <a:effectLst/>
              </a:rPr>
              <a:t>servicii</a:t>
            </a:r>
            <a:r>
              <a:rPr lang="en-US" sz="2300" b="0" i="0" dirty="0">
                <a:effectLst/>
              </a:rPr>
              <a:t> de </a:t>
            </a:r>
            <a:r>
              <a:rPr lang="en-US" sz="2300" b="0" i="0" dirty="0" err="1">
                <a:effectLst/>
              </a:rPr>
              <a:t>securitate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bazate</a:t>
            </a:r>
            <a:r>
              <a:rPr lang="en-US" sz="2300" b="0" i="0" dirty="0">
                <a:effectLst/>
              </a:rPr>
              <a:t> pe cloud, </a:t>
            </a:r>
            <a:r>
              <a:rPr lang="en-US" sz="2300" b="0" i="0" dirty="0" err="1">
                <a:effectLst/>
              </a:rPr>
              <a:t>mecanisme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puternice</a:t>
            </a:r>
            <a:r>
              <a:rPr lang="en-US" sz="2300" b="0" i="0" dirty="0">
                <a:effectLst/>
              </a:rPr>
              <a:t> de </a:t>
            </a:r>
            <a:r>
              <a:rPr lang="en-US" sz="2300" b="0" i="0" dirty="0" err="1">
                <a:effectLst/>
              </a:rPr>
              <a:t>autentificare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și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autorizare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și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criptare</a:t>
            </a:r>
            <a:r>
              <a:rPr lang="en-US" sz="2300" b="0" i="0" dirty="0">
                <a:effectLst/>
              </a:rPr>
              <a:t> date </a:t>
            </a:r>
            <a:r>
              <a:rPr lang="en-US" sz="2300" b="0" i="0" dirty="0" err="1">
                <a:effectLst/>
              </a:rPr>
              <a:t>atât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în</a:t>
            </a:r>
            <a:r>
              <a:rPr lang="en-US" sz="2300" b="0" i="0" dirty="0">
                <a:effectLst/>
              </a:rPr>
              <a:t> ​​</a:t>
            </a:r>
            <a:r>
              <a:rPr lang="en-US" sz="2300" b="0" i="0" dirty="0" err="1">
                <a:effectLst/>
              </a:rPr>
              <a:t>tranzit</a:t>
            </a:r>
            <a:r>
              <a:rPr lang="en-US" sz="2300" b="0" i="0" dirty="0">
                <a:effectLst/>
              </a:rPr>
              <a:t>, </a:t>
            </a:r>
            <a:r>
              <a:rPr lang="en-US" sz="2300" b="0" i="0" dirty="0" err="1">
                <a:effectLst/>
              </a:rPr>
              <a:t>cât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și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în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repaus</a:t>
            </a:r>
            <a:r>
              <a:rPr lang="en-US" sz="2300" dirty="0"/>
              <a:t> + </a:t>
            </a:r>
            <a:r>
              <a:rPr lang="en-US" sz="2300" dirty="0" err="1"/>
              <a:t>a</a:t>
            </a:r>
            <a:r>
              <a:rPr lang="en-US" sz="2300" b="0" i="0" dirty="0" err="1">
                <a:effectLst/>
              </a:rPr>
              <a:t>ctualizări</a:t>
            </a:r>
            <a:r>
              <a:rPr lang="en-US" sz="2300" b="0" i="0" dirty="0">
                <a:effectLst/>
              </a:rPr>
              <a:t> regulate, </a:t>
            </a:r>
            <a:r>
              <a:rPr lang="en-US" sz="2300" b="0" i="0" dirty="0" err="1">
                <a:effectLst/>
              </a:rPr>
              <a:t>corecții</a:t>
            </a:r>
            <a:r>
              <a:rPr lang="en-US" sz="2300" b="0" i="0" dirty="0">
                <a:effectLst/>
              </a:rPr>
              <a:t>, </a:t>
            </a:r>
            <a:r>
              <a:rPr lang="en-US" sz="2300" b="0" i="0" dirty="0" err="1">
                <a:effectLst/>
              </a:rPr>
              <a:t>audituri</a:t>
            </a:r>
            <a:r>
              <a:rPr lang="en-US" sz="2300" b="0" i="0" dirty="0">
                <a:effectLst/>
              </a:rPr>
              <a:t> de Securitate</a:t>
            </a:r>
            <a:r>
              <a:rPr lang="en-US" sz="2300" dirty="0"/>
              <a:t>,</a:t>
            </a:r>
            <a:r>
              <a:rPr lang="en-US" sz="2300" b="0" i="0" dirty="0">
                <a:effectLst/>
              </a:rPr>
              <a:t> </a:t>
            </a:r>
            <a:r>
              <a:rPr lang="en-US" sz="2300" b="0" i="0" dirty="0" err="1">
                <a:effectLst/>
              </a:rPr>
              <a:t>testare</a:t>
            </a:r>
            <a:endParaRPr lang="en-US" sz="2300" b="0" i="0" dirty="0">
              <a:effectLst/>
            </a:endParaRP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n-US" sz="3400" b="1" i="0" dirty="0" err="1">
                <a:solidFill>
                  <a:srgbClr val="FF0000"/>
                </a:solidFill>
                <a:effectLst/>
              </a:rPr>
              <a:t>Scalabilitate</a:t>
            </a:r>
            <a:r>
              <a:rPr lang="en-US" sz="3400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3400" b="1" i="0" dirty="0" err="1">
                <a:solidFill>
                  <a:srgbClr val="FF0000"/>
                </a:solidFill>
                <a:effectLst/>
              </a:rPr>
              <a:t>și</a:t>
            </a:r>
            <a:r>
              <a:rPr lang="en-US" sz="3400" b="1" i="0" dirty="0">
                <a:solidFill>
                  <a:srgbClr val="FF0000"/>
                </a:solidFill>
                <a:effectLst/>
              </a:rPr>
              <a:t> management al </a:t>
            </a:r>
            <a:r>
              <a:rPr lang="en-US" sz="3400" b="1" i="0" dirty="0" err="1">
                <a:solidFill>
                  <a:srgbClr val="FF0000"/>
                </a:solidFill>
                <a:effectLst/>
              </a:rPr>
              <a:t>performanței</a:t>
            </a:r>
            <a:endParaRPr lang="en-US" sz="3400" b="0" i="0" dirty="0">
              <a:solidFill>
                <a:srgbClr val="FF0000"/>
              </a:solidFill>
              <a:effectLst/>
            </a:endParaRPr>
          </a:p>
          <a:p>
            <a:pPr marL="457200" lvl="2">
              <a:lnSpc>
                <a:spcPct val="120000"/>
              </a:lnSpc>
              <a:spcBef>
                <a:spcPts val="0"/>
              </a:spcBef>
            </a:pPr>
            <a:r>
              <a:rPr lang="en-US" b="0" i="0" dirty="0" err="1">
                <a:effectLst/>
              </a:rPr>
              <a:t>Schimbări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activitate </a:t>
            </a:r>
            <a:r>
              <a:rPr lang="en-US" b="0" i="0" dirty="0" err="1">
                <a:effectLst/>
              </a:rPr>
              <a:t>si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trafic</a:t>
            </a:r>
            <a:r>
              <a:rPr lang="en-US" b="0" i="0" dirty="0">
                <a:effectLst/>
              </a:rPr>
              <a:t> =&gt; </a:t>
            </a:r>
            <a:r>
              <a:rPr lang="en-US" b="0" i="0" dirty="0" err="1">
                <a:effectLst/>
              </a:rPr>
              <a:t>aplicația</a:t>
            </a:r>
            <a:r>
              <a:rPr lang="en-US" b="0" i="0" dirty="0">
                <a:effectLst/>
              </a:rPr>
              <a:t> cloud </a:t>
            </a:r>
            <a:r>
              <a:rPr lang="en-US" b="0" i="0" dirty="0" err="1">
                <a:effectLst/>
              </a:rPr>
              <a:t>să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poată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aloca</a:t>
            </a:r>
            <a:r>
              <a:rPr lang="en-US" b="1" i="0" dirty="0">
                <a:solidFill>
                  <a:srgbClr val="0070C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cantitatea</a:t>
            </a:r>
            <a:r>
              <a:rPr lang="en-US" b="1" i="0" dirty="0">
                <a:solidFill>
                  <a:srgbClr val="0070C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potrivită</a:t>
            </a:r>
            <a:r>
              <a:rPr lang="en-US" b="1" i="0" dirty="0">
                <a:solidFill>
                  <a:srgbClr val="0070C0"/>
                </a:solidFill>
                <a:effectLst/>
              </a:rPr>
              <a:t> </a:t>
            </a:r>
            <a:r>
              <a:rPr lang="en-US" b="0" i="0" dirty="0">
                <a:effectLst/>
              </a:rPr>
              <a:t>de </a:t>
            </a:r>
            <a:r>
              <a:rPr lang="en-US" b="0" i="0" dirty="0" err="1">
                <a:effectLst/>
              </a:rPr>
              <a:t>resurse</a:t>
            </a:r>
            <a:r>
              <a:rPr lang="en-US" b="0" i="0" dirty="0">
                <a:effectLst/>
              </a:rPr>
              <a:t> (</a:t>
            </a:r>
            <a:r>
              <a:rPr lang="en-US" b="0" i="0" dirty="0" err="1">
                <a:effectLst/>
              </a:rPr>
              <a:t>calculare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stocare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rețea</a:t>
            </a:r>
            <a:r>
              <a:rPr lang="en-US" b="0" i="0" dirty="0">
                <a:effectLst/>
              </a:rPr>
              <a:t>) pentru a se </a:t>
            </a:r>
            <a:r>
              <a:rPr lang="en-US" b="0" i="0" dirty="0" err="1">
                <a:effectLst/>
              </a:rPr>
              <a:t>potrivi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nevoilor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curente</a:t>
            </a:r>
            <a:r>
              <a:rPr lang="en-US" dirty="0"/>
              <a:t>:</a:t>
            </a:r>
            <a:r>
              <a:rPr lang="en-US" b="0" i="0" dirty="0">
                <a:effectLst/>
              </a:rPr>
              <a:t> </a:t>
            </a:r>
            <a:r>
              <a:rPr lang="en-US" dirty="0" err="1"/>
              <a:t>s</a:t>
            </a:r>
            <a:r>
              <a:rPr lang="en-US" b="0" i="0" dirty="0" err="1">
                <a:effectLst/>
              </a:rPr>
              <a:t>upraprovizionarea</a:t>
            </a:r>
            <a:r>
              <a:rPr lang="en-US" b="0" i="0" dirty="0">
                <a:effectLst/>
              </a:rPr>
              <a:t> poate duce la </a:t>
            </a:r>
            <a:r>
              <a:rPr lang="en-US" b="0" i="0" dirty="0" err="1">
                <a:effectLst/>
              </a:rPr>
              <a:t>costuri</a:t>
            </a:r>
            <a:r>
              <a:rPr lang="en-US" b="0" i="0" dirty="0">
                <a:effectLst/>
              </a:rPr>
              <a:t> inutile,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timp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subprovizionarea</a:t>
            </a:r>
            <a:r>
              <a:rPr lang="en-US" b="0" i="0" dirty="0">
                <a:effectLst/>
              </a:rPr>
              <a:t> poate duce la </a:t>
            </a:r>
            <a:r>
              <a:rPr lang="en-US" b="0" i="0" dirty="0" err="1">
                <a:effectLst/>
              </a:rPr>
              <a:t>probleme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performanță</a:t>
            </a:r>
            <a:r>
              <a:rPr lang="en-US" b="0" i="0" dirty="0">
                <a:effectLst/>
              </a:rPr>
              <a:t>. </a:t>
            </a:r>
          </a:p>
          <a:p>
            <a:pPr marL="457200" lvl="2">
              <a:lnSpc>
                <a:spcPct val="120000"/>
              </a:lnSpc>
              <a:spcBef>
                <a:spcPts val="0"/>
              </a:spcBef>
            </a:pPr>
            <a:r>
              <a:rPr lang="en-US" b="0" i="0" dirty="0" err="1">
                <a:effectLst/>
              </a:rPr>
              <a:t>arhitectura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devine</a:t>
            </a:r>
            <a:r>
              <a:rPr lang="en-US" b="0" i="0" dirty="0">
                <a:effectLst/>
              </a:rPr>
              <a:t> tot </a:t>
            </a:r>
            <a:r>
              <a:rPr lang="en-US" b="0" i="0" dirty="0" err="1">
                <a:effectLst/>
              </a:rPr>
              <a:t>mai</a:t>
            </a:r>
            <a:r>
              <a:rPr lang="en-US" b="0" i="0" dirty="0">
                <a:effectLst/>
              </a:rPr>
              <a:t> complex pe </a:t>
            </a:r>
            <a:r>
              <a:rPr lang="en-US" b="0" i="0" dirty="0" err="1">
                <a:effectLst/>
              </a:rPr>
              <a:t>masura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creste</a:t>
            </a:r>
            <a:r>
              <a:rPr lang="en-US" b="0" i="0" dirty="0">
                <a:effectLst/>
              </a:rPr>
              <a:t> =&gt; 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blocaje</a:t>
            </a:r>
            <a:endParaRPr lang="en-US" b="1" i="0" dirty="0">
              <a:solidFill>
                <a:srgbClr val="0070C0"/>
              </a:solidFill>
              <a:effectLst/>
            </a:endParaRPr>
          </a:p>
          <a:p>
            <a:pPr marL="457200" lvl="2">
              <a:lnSpc>
                <a:spcPct val="120000"/>
              </a:lnSpc>
              <a:spcBef>
                <a:spcPts val="0"/>
              </a:spcBef>
            </a:pPr>
            <a:r>
              <a:rPr lang="en-US" b="1" i="0" dirty="0">
                <a:solidFill>
                  <a:srgbClr val="0070C0"/>
                </a:solidFill>
                <a:effectLst/>
              </a:rPr>
              <a:t>Solutii: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proiectare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arhitectura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aplicației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ținând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cont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scalabilitate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folosire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componente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servicii</a:t>
            </a:r>
            <a:r>
              <a:rPr lang="en-US" b="0" i="0" dirty="0">
                <a:effectLst/>
              </a:rPr>
              <a:t> care </a:t>
            </a:r>
            <a:r>
              <a:rPr lang="en-US" b="0" i="0" dirty="0" err="1">
                <a:effectLst/>
              </a:rPr>
              <a:t>ajustează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dinamic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resursele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funcție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cerere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mecanisme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stocare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cache, </a:t>
            </a:r>
            <a:r>
              <a:rPr lang="en-US" b="0" i="0" dirty="0" err="1">
                <a:effectLst/>
              </a:rPr>
              <a:t>monitorizare</a:t>
            </a:r>
            <a:r>
              <a:rPr lang="en-US" b="0" i="0" dirty="0">
                <a:effectLst/>
              </a:rPr>
              <a:t> regulate, </a:t>
            </a:r>
            <a:r>
              <a:rPr lang="en-US" b="0" i="0" dirty="0" err="1">
                <a:effectLst/>
              </a:rPr>
              <a:t>analiză</a:t>
            </a:r>
            <a:r>
              <a:rPr lang="en-US" b="0" i="0" dirty="0">
                <a:effectLst/>
              </a:rPr>
              <a:t> a </a:t>
            </a:r>
            <a:r>
              <a:rPr lang="en-US" b="0" i="0" dirty="0" err="1">
                <a:effectLst/>
              </a:rPr>
              <a:t>valorilor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performanță</a:t>
            </a:r>
            <a:r>
              <a:rPr lang="en-US" b="0" i="0" dirty="0">
                <a:effectLst/>
              </a:rPr>
              <a:t> pentru a </a:t>
            </a:r>
            <a:r>
              <a:rPr lang="en-US" b="0" i="0" dirty="0" err="1">
                <a:effectLst/>
              </a:rPr>
              <a:t>identifica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remedia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blocajele</a:t>
            </a:r>
            <a:r>
              <a:rPr lang="en-US" b="0" i="0" dirty="0">
                <a:effectLst/>
              </a:rPr>
              <a:t>.</a:t>
            </a:r>
          </a:p>
          <a:p>
            <a:pPr marL="0" algn="l">
              <a:lnSpc>
                <a:spcPct val="120000"/>
              </a:lnSpc>
              <a:spcBef>
                <a:spcPts val="0"/>
              </a:spcBef>
            </a:pPr>
            <a:r>
              <a:rPr lang="en-US" sz="3400" b="1" i="0" dirty="0" err="1">
                <a:solidFill>
                  <a:srgbClr val="FF0000"/>
                </a:solidFill>
                <a:effectLst/>
              </a:rPr>
              <a:t>Integrare</a:t>
            </a:r>
            <a:endParaRPr lang="en-US" sz="3400" b="0" i="0" dirty="0">
              <a:solidFill>
                <a:srgbClr val="FF0000"/>
              </a:solidFill>
              <a:effectLst/>
            </a:endParaRPr>
          </a:p>
          <a:p>
            <a:pPr marL="457200" lvl="2">
              <a:lnSpc>
                <a:spcPct val="120000"/>
              </a:lnSpc>
              <a:spcBef>
                <a:spcPts val="0"/>
              </a:spcBef>
            </a:pPr>
            <a:r>
              <a:rPr lang="en-US" b="0" i="0" dirty="0" err="1">
                <a:effectLst/>
              </a:rPr>
              <a:t>complexă</a:t>
            </a:r>
            <a:r>
              <a:rPr lang="en-US" b="0" i="0" dirty="0">
                <a:effectLst/>
              </a:rPr>
              <a:t> din </a:t>
            </a:r>
            <a:r>
              <a:rPr lang="en-US" b="0" i="0" dirty="0" err="1">
                <a:effectLst/>
              </a:rPr>
              <a:t>cauza</a:t>
            </a:r>
            <a:r>
              <a:rPr lang="en-US" b="0" i="0" dirty="0">
                <a:effectLst/>
              </a:rPr>
              <a:t> </a:t>
            </a:r>
            <a:r>
              <a:rPr lang="en-US" b="1" i="0" dirty="0">
                <a:solidFill>
                  <a:srgbClr val="0070C0"/>
                </a:solidFill>
                <a:effectLst/>
              </a:rPr>
              <a:t>API</a:t>
            </a:r>
            <a:r>
              <a:rPr lang="en-US" b="0" i="0" dirty="0">
                <a:effectLst/>
              </a:rPr>
              <a:t>-</a:t>
            </a:r>
            <a:r>
              <a:rPr lang="en-US" b="0" i="0" dirty="0" err="1">
                <a:effectLst/>
              </a:rPr>
              <a:t>urilor</a:t>
            </a:r>
            <a:r>
              <a:rPr lang="en-US" b="0" i="0" dirty="0">
                <a:effectLst/>
              </a:rPr>
              <a:t>, 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formatelor</a:t>
            </a:r>
            <a:r>
              <a:rPr lang="en-US" b="0" i="0" dirty="0">
                <a:effectLst/>
              </a:rPr>
              <a:t> de date </a:t>
            </a:r>
            <a:r>
              <a:rPr lang="en-US" b="0" i="0" dirty="0" err="1">
                <a:effectLst/>
              </a:rPr>
              <a:t>sau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protocoalelor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comunicare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nepotrivite</a:t>
            </a:r>
            <a:r>
              <a:rPr lang="en-US" b="0" i="0" dirty="0">
                <a:effectLst/>
              </a:rPr>
              <a:t>.</a:t>
            </a:r>
          </a:p>
          <a:p>
            <a:pPr marL="457200" lvl="2">
              <a:lnSpc>
                <a:spcPct val="120000"/>
              </a:lnSpc>
              <a:spcBef>
                <a:spcPts val="0"/>
              </a:spcBef>
            </a:pPr>
            <a:r>
              <a:rPr lang="en-US" b="1" i="0" dirty="0">
                <a:solidFill>
                  <a:srgbClr val="0070C0"/>
                </a:solidFill>
                <a:effectLst/>
              </a:rPr>
              <a:t>Solutii: </a:t>
            </a:r>
            <a:r>
              <a:rPr lang="en-US" b="0" i="0" dirty="0" err="1">
                <a:effectLst/>
              </a:rPr>
              <a:t>servicii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instrumente</a:t>
            </a:r>
            <a:r>
              <a:rPr lang="en-US" b="0" i="0" dirty="0">
                <a:effectLst/>
              </a:rPr>
              <a:t> cloud cu </a:t>
            </a:r>
            <a:r>
              <a:rPr lang="en-US" b="0" i="0" dirty="0" err="1">
                <a:effectLst/>
              </a:rPr>
              <a:t>suport</a:t>
            </a:r>
            <a:r>
              <a:rPr lang="en-US" b="0" i="0" dirty="0">
                <a:effectLst/>
              </a:rPr>
              <a:t> bun pentru </a:t>
            </a:r>
            <a:r>
              <a:rPr lang="en-US" b="0" i="0" dirty="0" err="1">
                <a:effectLst/>
              </a:rPr>
              <a:t>standardele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integrare</a:t>
            </a:r>
            <a:r>
              <a:rPr lang="en-US" b="0" i="0" dirty="0">
                <a:effectLst/>
              </a:rPr>
              <a:t>, o </a:t>
            </a:r>
            <a:r>
              <a:rPr lang="en-US" b="0" i="0" dirty="0" err="1">
                <a:effectLst/>
              </a:rPr>
              <a:t>gestionare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monitorizare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robustă</a:t>
            </a:r>
            <a:r>
              <a:rPr lang="en-US" b="0" i="0" dirty="0">
                <a:effectLst/>
              </a:rPr>
              <a:t> a </a:t>
            </a:r>
            <a:r>
              <a:rPr lang="en-US" b="0" i="0" dirty="0" err="1">
                <a:effectLst/>
              </a:rPr>
              <a:t>erorilor</a:t>
            </a:r>
            <a:r>
              <a:rPr lang="en-US" dirty="0"/>
              <a:t>, </a:t>
            </a:r>
            <a:r>
              <a:rPr lang="en-US" b="0" i="0" dirty="0" err="1">
                <a:effectLst/>
              </a:rPr>
              <a:t>utilizare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softuri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intermediare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platforme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integrare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si</a:t>
            </a:r>
            <a:r>
              <a:rPr lang="en-US" dirty="0"/>
              <a:t> </a:t>
            </a:r>
            <a:r>
              <a:rPr lang="en-US" b="0" i="0" dirty="0">
                <a:effectLst/>
              </a:rPr>
              <a:t>API-</a:t>
            </a:r>
            <a:r>
              <a:rPr lang="en-US" b="0" i="0" dirty="0" err="1">
                <a:effectLst/>
              </a:rPr>
              <a:t>uri</a:t>
            </a:r>
            <a:r>
              <a:rPr lang="en-US" b="0" i="0" dirty="0">
                <a:effectLst/>
              </a:rPr>
              <a:t> personalizate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61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429F8F6-6408-EFC8-7547-79C34A29F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Link-</a:t>
            </a:r>
            <a:r>
              <a:rPr lang="en-US" b="1" dirty="0" err="1">
                <a:solidFill>
                  <a:srgbClr val="7030A0"/>
                </a:solidFill>
              </a:rPr>
              <a:t>uri</a:t>
            </a:r>
            <a:r>
              <a:rPr lang="en-US" b="1" dirty="0">
                <a:solidFill>
                  <a:srgbClr val="7030A0"/>
                </a:solidFill>
              </a:rPr>
              <a:t> utile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FF2DECC-FFA3-ED00-09F6-83AE8EBA2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hlinkClick r:id="rId2"/>
              </a:rPr>
              <a:t>Dezvoltare</a:t>
            </a:r>
            <a:r>
              <a:rPr lang="en-US" dirty="0">
                <a:hlinkClick r:id="rId2"/>
              </a:rPr>
              <a:t> software Cloud | </a:t>
            </a:r>
            <a:r>
              <a:rPr lang="en-US" dirty="0" err="1">
                <a:hlinkClick r:id="rId2"/>
              </a:rPr>
              <a:t>Realizare</a:t>
            </a:r>
            <a:r>
              <a:rPr lang="en-US" dirty="0">
                <a:hlinkClick r:id="rId2"/>
              </a:rPr>
              <a:t> soft </a:t>
            </a:r>
            <a:r>
              <a:rPr lang="en-US" dirty="0" err="1">
                <a:hlinkClick r:id="rId2"/>
              </a:rPr>
              <a:t>personalizat</a:t>
            </a:r>
            <a:r>
              <a:rPr lang="en-US" dirty="0">
                <a:hlinkClick r:id="rId2"/>
              </a:rPr>
              <a:t> | </a:t>
            </a:r>
            <a:r>
              <a:rPr lang="en-US" dirty="0" err="1">
                <a:hlinkClick r:id="rId2"/>
              </a:rPr>
              <a:t>Dezvoltare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Aplicatii</a:t>
            </a:r>
            <a:r>
              <a:rPr lang="en-US" dirty="0">
                <a:hlinkClick r:id="rId2"/>
              </a:rPr>
              <a:t> (okkwebmedia.ro)</a:t>
            </a:r>
            <a:endParaRPr lang="en-US" dirty="0"/>
          </a:p>
          <a:p>
            <a:r>
              <a:rPr lang="en-US" dirty="0">
                <a:hlinkClick r:id="rId3"/>
              </a:rPr>
              <a:t>5 ways to build a cloud-ready application architecture (techbeacon.com)</a:t>
            </a:r>
            <a:endParaRPr lang="en-US" dirty="0"/>
          </a:p>
          <a:p>
            <a:r>
              <a:rPr lang="en-US" dirty="0">
                <a:hlinkClick r:id="rId4"/>
              </a:rPr>
              <a:t>➤ How To Build A Cloud-Based Application? 👍 (selleo.com)</a:t>
            </a:r>
            <a:endParaRPr lang="en-US" dirty="0"/>
          </a:p>
          <a:p>
            <a:r>
              <a:rPr lang="en-US" dirty="0">
                <a:hlinkClick r:id="rId5"/>
              </a:rPr>
              <a:t>How to Develop a Cloud-Based Application: the Ultimate Guide — </a:t>
            </a:r>
            <a:r>
              <a:rPr lang="en-US" dirty="0" err="1">
                <a:hlinkClick r:id="rId5"/>
              </a:rPr>
              <a:t>Mobindustry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7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05470C2-A5A5-2614-4988-2F6F5E9F8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Etapele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dezvoltarii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unei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aplicatii</a:t>
            </a:r>
            <a:r>
              <a:rPr lang="en-US" b="1" dirty="0">
                <a:solidFill>
                  <a:srgbClr val="0070C0"/>
                </a:solidFill>
              </a:rPr>
              <a:t> in cloud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08763EA-CAB6-1ECD-EEDF-52F4A92AC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Descoperirea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proiectului</a:t>
            </a:r>
            <a:endParaRPr lang="en-US" sz="3200" b="1" i="0" dirty="0">
              <a:solidFill>
                <a:srgbClr val="7030A0"/>
              </a:solidFill>
              <a:effectLst/>
              <a:latin typeface="PPTelegraf"/>
            </a:endParaRPr>
          </a:p>
          <a:p>
            <a:pPr algn="l">
              <a:buFont typeface="+mj-lt"/>
              <a:buAutoNum type="arabicPeriod"/>
            </a:pP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Alegerea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echipei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de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dezvoltare</a:t>
            </a:r>
            <a:endParaRPr lang="en-US" sz="3200" b="1" i="0" dirty="0">
              <a:solidFill>
                <a:srgbClr val="7030A0"/>
              </a:solidFill>
              <a:effectLst/>
              <a:latin typeface="PPTelegraf"/>
            </a:endParaRPr>
          </a:p>
          <a:p>
            <a:pPr algn="l">
              <a:buFont typeface="+mj-lt"/>
              <a:buAutoNum type="arabicPeriod"/>
            </a:pP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Planificarea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dezvoltării</a:t>
            </a:r>
            <a:endParaRPr lang="en-US" sz="3200" b="1" i="0" dirty="0">
              <a:solidFill>
                <a:srgbClr val="7030A0"/>
              </a:solidFill>
              <a:effectLst/>
              <a:latin typeface="PPTelegraf"/>
            </a:endParaRPr>
          </a:p>
          <a:p>
            <a:pPr algn="l">
              <a:buFont typeface="+mj-lt"/>
              <a:buAutoNum type="arabicPeriod"/>
            </a:pP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Design UI/UX</a:t>
            </a:r>
          </a:p>
          <a:p>
            <a:pPr algn="l">
              <a:buFont typeface="+mj-lt"/>
              <a:buAutoNum type="arabicPeriod"/>
            </a:pP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Dezvoltare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și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PPTelegraf"/>
              </a:rPr>
              <a:t>t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estare</a:t>
            </a:r>
            <a:endParaRPr lang="en-US" sz="3200" b="1" i="0" dirty="0">
              <a:solidFill>
                <a:srgbClr val="7030A0"/>
              </a:solidFill>
              <a:effectLst/>
              <a:latin typeface="PPTelegraf"/>
            </a:endParaRPr>
          </a:p>
          <a:p>
            <a:pPr algn="l">
              <a:buFont typeface="+mj-lt"/>
              <a:buAutoNum type="arabicPeriod"/>
            </a:pP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Livrare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si</a:t>
            </a:r>
            <a:r>
              <a:rPr lang="en-US" sz="32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3200" b="1" i="0" dirty="0" err="1">
                <a:solidFill>
                  <a:srgbClr val="7030A0"/>
                </a:solidFill>
                <a:effectLst/>
                <a:latin typeface="PPTelegraf"/>
              </a:rPr>
              <a:t>intretinere</a:t>
            </a:r>
            <a:endParaRPr lang="en-US" sz="3200" b="1" i="0" dirty="0">
              <a:solidFill>
                <a:srgbClr val="7030A0"/>
              </a:solidFill>
              <a:effectLst/>
              <a:latin typeface="PPTelegraf"/>
            </a:endParaRPr>
          </a:p>
        </p:txBody>
      </p:sp>
    </p:spTree>
    <p:extLst>
      <p:ext uri="{BB962C8B-B14F-4D97-AF65-F5344CB8AC3E}">
        <p14:creationId xmlns:p14="http://schemas.microsoft.com/office/powerpoint/2010/main" val="3876765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0E1F03C-0B51-6AAE-38B4-0856A0600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Descoperirea</a:t>
            </a:r>
            <a:r>
              <a:rPr lang="en-US" sz="44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proiectului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4B79C80-F990-26C2-C376-CE6903499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/>
          </a:bodyPr>
          <a:lstStyle/>
          <a:p>
            <a:r>
              <a:rPr lang="en-US" dirty="0" err="1"/>
              <a:t>Faza</a:t>
            </a:r>
            <a:r>
              <a:rPr lang="en-US" dirty="0"/>
              <a:t> de </a:t>
            </a:r>
            <a:r>
              <a:rPr lang="en-US" dirty="0" err="1"/>
              <a:t>intalnire</a:t>
            </a:r>
            <a:r>
              <a:rPr lang="en-US" dirty="0"/>
              <a:t> dintre </a:t>
            </a:r>
            <a:r>
              <a:rPr lang="en-US" dirty="0" err="1"/>
              <a:t>dezvoltatorii</a:t>
            </a:r>
            <a:r>
              <a:rPr lang="en-US" dirty="0"/>
              <a:t> </a:t>
            </a:r>
            <a:r>
              <a:rPr lang="en-US" dirty="0" err="1"/>
              <a:t>aplicatiei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partile</a:t>
            </a:r>
            <a:r>
              <a:rPr lang="en-US" dirty="0"/>
              <a:t> </a:t>
            </a:r>
            <a:r>
              <a:rPr lang="en-US" dirty="0" err="1"/>
              <a:t>interesate</a:t>
            </a:r>
            <a:endParaRPr lang="en-US" dirty="0"/>
          </a:p>
          <a:p>
            <a:r>
              <a:rPr lang="en-US" dirty="0"/>
              <a:t>Aflare </a:t>
            </a:r>
            <a:r>
              <a:rPr lang="en-US" dirty="0" err="1"/>
              <a:t>viziune</a:t>
            </a:r>
            <a:r>
              <a:rPr lang="en-US" dirty="0"/>
              <a:t>, </a:t>
            </a:r>
            <a:r>
              <a:rPr lang="en-US" dirty="0" err="1"/>
              <a:t>obiective</a:t>
            </a:r>
            <a:r>
              <a:rPr lang="en-US" dirty="0"/>
              <a:t>,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dorite</a:t>
            </a:r>
            <a:endParaRPr lang="en-US" dirty="0"/>
          </a:p>
          <a:p>
            <a:pPr lvl="1"/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automatizare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flux</a:t>
            </a:r>
            <a:r>
              <a:rPr lang="en-US" b="0" i="0" dirty="0">
                <a:effectLst/>
                <a:latin typeface="PPTelegraf"/>
              </a:rPr>
              <a:t> de </a:t>
            </a:r>
            <a:r>
              <a:rPr lang="en-US" b="0" i="0" dirty="0" err="1">
                <a:effectLst/>
                <a:latin typeface="PPTelegraf"/>
              </a:rPr>
              <a:t>lucru</a:t>
            </a:r>
            <a:r>
              <a:rPr lang="en-US" b="0" i="0" dirty="0">
                <a:effectLst/>
                <a:latin typeface="PPTelegraf"/>
              </a:rPr>
              <a:t>;</a:t>
            </a:r>
          </a:p>
          <a:p>
            <a:pPr lvl="1"/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stocarea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centralizată</a:t>
            </a:r>
            <a:r>
              <a:rPr lang="en-US" b="0" i="0" dirty="0">
                <a:effectLst/>
                <a:latin typeface="PPTelegraf"/>
              </a:rPr>
              <a:t> a </a:t>
            </a:r>
            <a:r>
              <a:rPr lang="en-US" b="0" i="0" dirty="0" err="1">
                <a:effectLst/>
                <a:latin typeface="PPTelegraf"/>
              </a:rPr>
              <a:t>datelor</a:t>
            </a:r>
            <a:r>
              <a:rPr lang="en-US" b="0" i="0" dirty="0">
                <a:effectLst/>
                <a:latin typeface="PPTelegraf"/>
              </a:rPr>
              <a:t>, </a:t>
            </a:r>
            <a:r>
              <a:rPr lang="en-US" b="0" i="0" dirty="0" err="1">
                <a:effectLst/>
                <a:latin typeface="PPTelegraf"/>
              </a:rPr>
              <a:t>ușor</a:t>
            </a:r>
            <a:r>
              <a:rPr lang="en-US" b="0" i="0" dirty="0">
                <a:effectLst/>
                <a:latin typeface="PPTelegraf"/>
              </a:rPr>
              <a:t> de </a:t>
            </a:r>
            <a:r>
              <a:rPr lang="en-US" b="0" i="0" dirty="0" err="1">
                <a:effectLst/>
                <a:latin typeface="PPTelegraf"/>
              </a:rPr>
              <a:t>accesat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și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gestionat</a:t>
            </a:r>
            <a:r>
              <a:rPr lang="en-US" b="0" i="0" dirty="0">
                <a:effectLst/>
                <a:latin typeface="PPTelegraf"/>
              </a:rPr>
              <a:t>;</a:t>
            </a:r>
          </a:p>
          <a:p>
            <a:pPr lvl="1"/>
            <a:r>
              <a:rPr lang="en-US" b="0" i="0" dirty="0" err="1">
                <a:effectLst/>
                <a:latin typeface="PPTelegraf"/>
              </a:rPr>
              <a:t>îmbunătățire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comunicare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între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echipe</a:t>
            </a:r>
            <a:r>
              <a:rPr lang="en-US" b="0" i="0" dirty="0">
                <a:effectLst/>
                <a:latin typeface="PPTelegraf"/>
              </a:rPr>
              <a:t>;</a:t>
            </a:r>
          </a:p>
          <a:p>
            <a:pPr lvl="1"/>
            <a:r>
              <a:rPr lang="en-US" b="0" i="0" dirty="0" err="1">
                <a:effectLst/>
                <a:latin typeface="PPTelegraf"/>
              </a:rPr>
              <a:t>îmbunătățire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raportare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și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analiza</a:t>
            </a:r>
            <a:r>
              <a:rPr lang="en-US" b="0" i="0" dirty="0">
                <a:effectLst/>
                <a:latin typeface="PPTelegraf"/>
              </a:rPr>
              <a:t>;</a:t>
            </a:r>
          </a:p>
          <a:p>
            <a:pPr lvl="1"/>
            <a:r>
              <a:rPr lang="en-US" b="0" i="0" dirty="0" err="1">
                <a:effectLst/>
                <a:latin typeface="PPTelegraf"/>
              </a:rPr>
              <a:t>îmbunătățire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PPTelegraf"/>
              </a:rPr>
              <a:t>schimb</a:t>
            </a:r>
            <a:r>
              <a:rPr lang="en-US" b="1" i="0" dirty="0">
                <a:solidFill>
                  <a:srgbClr val="FF0000"/>
                </a:solidFill>
                <a:effectLst/>
                <a:latin typeface="PPTelegraf"/>
              </a:rPr>
              <a:t> de date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între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diferite</a:t>
            </a:r>
            <a:r>
              <a:rPr lang="en-US" b="0" i="0" dirty="0">
                <a:effectLst/>
                <a:latin typeface="PPTelegraf"/>
              </a:rPr>
              <a:t> </a:t>
            </a:r>
            <a:r>
              <a:rPr lang="en-US" b="0" i="0" dirty="0" err="1">
                <a:effectLst/>
                <a:latin typeface="PPTelegraf"/>
              </a:rPr>
              <a:t>sisteme</a:t>
            </a:r>
            <a:r>
              <a:rPr lang="en-US" b="0" i="0" dirty="0">
                <a:effectLst/>
                <a:latin typeface="PPTelegraf"/>
              </a:rPr>
              <a:t>.</a:t>
            </a:r>
          </a:p>
          <a:p>
            <a:r>
              <a:rPr lang="en-US" b="0" i="0" dirty="0" err="1">
                <a:solidFill>
                  <a:srgbClr val="353945"/>
                </a:solidFill>
                <a:effectLst/>
                <a:latin typeface="PPTelegraf"/>
              </a:rPr>
              <a:t>evaluare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 </a:t>
            </a:r>
            <a:r>
              <a:rPr lang="en-US" b="0" i="0" dirty="0" err="1">
                <a:solidFill>
                  <a:srgbClr val="00B0F0"/>
                </a:solidFill>
                <a:effectLst/>
                <a:latin typeface="PPTelegraf"/>
              </a:rPr>
              <a:t>complexitate</a:t>
            </a:r>
            <a:r>
              <a:rPr lang="en-US" b="0" i="0" dirty="0">
                <a:solidFill>
                  <a:srgbClr val="00B0F0"/>
                </a:solidFill>
                <a:effectLst/>
                <a:latin typeface="PPTelegraf"/>
              </a:rPr>
              <a:t> </a:t>
            </a:r>
            <a:r>
              <a:rPr lang="en-US" b="0" i="0" dirty="0" err="1">
                <a:solidFill>
                  <a:srgbClr val="00B0F0"/>
                </a:solidFill>
                <a:effectLst/>
                <a:latin typeface="PPTelegraf"/>
              </a:rPr>
              <a:t>și</a:t>
            </a:r>
            <a:r>
              <a:rPr lang="en-US" b="0" i="0" dirty="0">
                <a:solidFill>
                  <a:srgbClr val="00B0F0"/>
                </a:solidFill>
                <a:effectLst/>
                <a:latin typeface="PPTelegraf"/>
              </a:rPr>
              <a:t> </a:t>
            </a:r>
            <a:r>
              <a:rPr lang="en-US" b="0" i="0" dirty="0" err="1">
                <a:solidFill>
                  <a:srgbClr val="00B0F0"/>
                </a:solidFill>
                <a:effectLst/>
                <a:latin typeface="PPTelegraf"/>
              </a:rPr>
              <a:t>amploarea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  <a:latin typeface="PPTelegraf"/>
              </a:rPr>
              <a:t>proiect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, </a:t>
            </a:r>
            <a:r>
              <a:rPr lang="en-US" b="0" i="0" dirty="0" err="1">
                <a:solidFill>
                  <a:srgbClr val="353945"/>
                </a:solidFill>
                <a:effectLst/>
                <a:latin typeface="PPTelegraf"/>
              </a:rPr>
              <a:t>estimare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 </a:t>
            </a:r>
            <a:r>
              <a:rPr lang="en-US" b="0" i="0" dirty="0">
                <a:solidFill>
                  <a:srgbClr val="00B0F0"/>
                </a:solidFill>
                <a:effectLst/>
                <a:latin typeface="PPTelegraf"/>
              </a:rPr>
              <a:t>cost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 </a:t>
            </a:r>
            <a:r>
              <a:rPr lang="en-US" dirty="0" err="1">
                <a:latin typeface="PPTelegraf"/>
              </a:rPr>
              <a:t>dezvoltare</a:t>
            </a:r>
            <a:r>
              <a:rPr lang="en-US" dirty="0">
                <a:latin typeface="PPTelegraf"/>
              </a:rPr>
              <a:t> soft,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  <a:latin typeface="PPTelegraf"/>
              </a:rPr>
              <a:t>identificare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 </a:t>
            </a:r>
            <a:r>
              <a:rPr lang="en-US" b="0" i="0" dirty="0" err="1">
                <a:solidFill>
                  <a:srgbClr val="00B0F0"/>
                </a:solidFill>
                <a:effectLst/>
                <a:latin typeface="PPTelegraf"/>
              </a:rPr>
              <a:t>provocări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 </a:t>
            </a:r>
            <a:r>
              <a:rPr lang="en-US" b="0" i="0" dirty="0" err="1">
                <a:solidFill>
                  <a:srgbClr val="353945"/>
                </a:solidFill>
                <a:effectLst/>
                <a:latin typeface="PPTelegraf"/>
              </a:rPr>
              <a:t>potențiale</a:t>
            </a:r>
            <a:r>
              <a:rPr lang="en-US" b="0" i="0" dirty="0">
                <a:solidFill>
                  <a:srgbClr val="353945"/>
                </a:solidFill>
                <a:effectLst/>
                <a:latin typeface="PPTelegraf"/>
              </a:rPr>
              <a:t>.</a:t>
            </a:r>
          </a:p>
          <a:p>
            <a:r>
              <a:rPr lang="en-US" dirty="0" err="1">
                <a:solidFill>
                  <a:srgbClr val="353945"/>
                </a:solidFill>
                <a:latin typeface="PPTelegraf"/>
              </a:rPr>
              <a:t>Stabilire</a:t>
            </a:r>
            <a:r>
              <a:rPr lang="en-US" dirty="0">
                <a:solidFill>
                  <a:srgbClr val="353945"/>
                </a:solidFill>
                <a:latin typeface="PPTelegraf"/>
              </a:rPr>
              <a:t> </a:t>
            </a:r>
            <a:r>
              <a:rPr lang="en-US" dirty="0" err="1">
                <a:solidFill>
                  <a:srgbClr val="00B0F0"/>
                </a:solidFill>
                <a:latin typeface="PPTelegraf"/>
              </a:rPr>
              <a:t>prioritati</a:t>
            </a:r>
            <a:endParaRPr lang="en-US" b="0" i="0" dirty="0">
              <a:solidFill>
                <a:srgbClr val="00B0F0"/>
              </a:solidFill>
              <a:effectLst/>
              <a:latin typeface="PPTelegraf"/>
            </a:endParaRPr>
          </a:p>
          <a:p>
            <a:pPr marL="457200" lvl="1" indent="0">
              <a:buNone/>
            </a:pPr>
            <a:endParaRPr lang="en-US" b="0" i="0" dirty="0">
              <a:effectLst/>
              <a:latin typeface="PPTelegraf"/>
            </a:endParaRPr>
          </a:p>
        </p:txBody>
      </p:sp>
    </p:spTree>
    <p:extLst>
      <p:ext uri="{BB962C8B-B14F-4D97-AF65-F5344CB8AC3E}">
        <p14:creationId xmlns:p14="http://schemas.microsoft.com/office/powerpoint/2010/main" val="274103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3821EE2-C8DF-43E9-B5EC-59C2B73FE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515"/>
            <a:ext cx="10515600" cy="661570"/>
          </a:xfrm>
        </p:spPr>
        <p:txBody>
          <a:bodyPr>
            <a:normAutofit fontScale="90000"/>
          </a:bodyPr>
          <a:lstStyle/>
          <a:p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Alegerea</a:t>
            </a:r>
            <a:r>
              <a:rPr lang="en-US" sz="4400" b="1" i="0" dirty="0">
                <a:solidFill>
                  <a:srgbClr val="7030A0"/>
                </a:solidFill>
                <a:effectLst/>
                <a:latin typeface="PPTelegraf"/>
              </a:rPr>
              <a:t> </a:t>
            </a:r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echipei</a:t>
            </a:r>
            <a:r>
              <a:rPr lang="en-US" sz="4400" b="1" i="0" dirty="0">
                <a:solidFill>
                  <a:srgbClr val="7030A0"/>
                </a:solidFill>
                <a:effectLst/>
                <a:latin typeface="PPTelegraf"/>
              </a:rPr>
              <a:t> de </a:t>
            </a:r>
            <a:r>
              <a:rPr lang="en-US" sz="4400" b="1" i="0" dirty="0" err="1">
                <a:solidFill>
                  <a:srgbClr val="7030A0"/>
                </a:solidFill>
                <a:effectLst/>
                <a:latin typeface="PPTelegraf"/>
              </a:rPr>
              <a:t>dezvoltare</a:t>
            </a:r>
            <a:endParaRPr lang="en-US" dirty="0"/>
          </a:p>
        </p:txBody>
      </p:sp>
      <p:graphicFrame>
        <p:nvGraphicFramePr>
          <p:cNvPr id="4" name="Substituent conținut 3">
            <a:extLst>
              <a:ext uri="{FF2B5EF4-FFF2-40B4-BE49-F238E27FC236}">
                <a16:creationId xmlns:a16="http://schemas.microsoft.com/office/drawing/2014/main" id="{76A9EE6D-1410-DE7D-A77C-BE2C06A303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36693"/>
              </p:ext>
            </p:extLst>
          </p:nvPr>
        </p:nvGraphicFramePr>
        <p:xfrm>
          <a:off x="838199" y="793750"/>
          <a:ext cx="10265228" cy="5482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5759">
                  <a:extLst>
                    <a:ext uri="{9D8B030D-6E8A-4147-A177-3AD203B41FA5}">
                      <a16:colId xmlns:a16="http://schemas.microsoft.com/office/drawing/2014/main" val="805508816"/>
                    </a:ext>
                  </a:extLst>
                </a:gridCol>
                <a:gridCol w="2565759">
                  <a:extLst>
                    <a:ext uri="{9D8B030D-6E8A-4147-A177-3AD203B41FA5}">
                      <a16:colId xmlns:a16="http://schemas.microsoft.com/office/drawing/2014/main" val="3489346334"/>
                    </a:ext>
                  </a:extLst>
                </a:gridCol>
                <a:gridCol w="2566855">
                  <a:extLst>
                    <a:ext uri="{9D8B030D-6E8A-4147-A177-3AD203B41FA5}">
                      <a16:colId xmlns:a16="http://schemas.microsoft.com/office/drawing/2014/main" val="3903387507"/>
                    </a:ext>
                  </a:extLst>
                </a:gridCol>
                <a:gridCol w="2566855">
                  <a:extLst>
                    <a:ext uri="{9D8B030D-6E8A-4147-A177-3AD203B41FA5}">
                      <a16:colId xmlns:a16="http://schemas.microsoft.com/office/drawing/2014/main" val="3392126714"/>
                    </a:ext>
                  </a:extLst>
                </a:gridCol>
              </a:tblGrid>
              <a:tr h="497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Echipa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900" kern="100" dirty="0">
                          <a:effectLst/>
                        </a:rPr>
                        <a:t> </a:t>
                      </a:r>
                      <a:r>
                        <a:rPr lang="en-US" sz="1600" kern="100" dirty="0">
                          <a:effectLst/>
                        </a:rPr>
                        <a:t>interna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o-RO" sz="1600" kern="0" dirty="0">
                          <a:effectLst/>
                        </a:rPr>
                        <a:t>Liber</a:t>
                      </a:r>
                      <a:r>
                        <a:rPr lang="en-US" sz="1600" kern="0" dirty="0">
                          <a:effectLst/>
                        </a:rPr>
                        <a:t> </a:t>
                      </a:r>
                      <a:r>
                        <a:rPr lang="ro-RO" sz="1600" kern="0" dirty="0" err="1">
                          <a:effectLst/>
                        </a:rPr>
                        <a:t>profesionisti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Firma dezvoltare software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1417229497"/>
                  </a:ext>
                </a:extLst>
              </a:tr>
              <a:tr h="739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o-RO" sz="1600" kern="100" dirty="0">
                          <a:effectLst/>
                        </a:rPr>
                        <a:t>control și supraveghere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Mare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Mediu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Variabil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2442736676"/>
                  </a:ext>
                </a:extLst>
              </a:tr>
              <a:tr h="51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Comunicare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Directa </a:t>
                      </a:r>
                      <a:r>
                        <a:rPr lang="en-US" sz="1600" kern="100" dirty="0" err="1">
                          <a:effectLst/>
                        </a:rPr>
                        <a:t>si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imediata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Variabila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Necesita eforturi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3037035495"/>
                  </a:ext>
                </a:extLst>
              </a:tr>
              <a:tr h="4688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Costuri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Posibil mari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Variabile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Posibil mici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193601167"/>
                  </a:ext>
                </a:extLst>
              </a:tr>
              <a:tr h="417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Scalabilitate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Necesar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Angajari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Imediata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Mare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2262303488"/>
                  </a:ext>
                </a:extLst>
              </a:tr>
              <a:tr h="51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Durata proiect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Mare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Scurta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Variabila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2033052529"/>
                  </a:ext>
                </a:extLst>
              </a:tr>
              <a:tr h="779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Expertiza si inovare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Croita pe nevoile companiei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Specifice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sarcinii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Aces la </a:t>
                      </a:r>
                      <a:r>
                        <a:rPr lang="en-US" sz="1600" kern="100" dirty="0" err="1">
                          <a:effectLst/>
                        </a:rPr>
                        <a:t>expertize</a:t>
                      </a:r>
                      <a:r>
                        <a:rPr lang="en-US" sz="1600" kern="100" dirty="0">
                          <a:effectLst/>
                        </a:rPr>
                        <a:t> diverse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641130392"/>
                  </a:ext>
                </a:extLst>
              </a:tr>
              <a:tr h="51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A</a:t>
                      </a:r>
                      <a:r>
                        <a:rPr lang="ro-RO" sz="1600" kern="100" dirty="0">
                          <a:effectLst/>
                        </a:rPr>
                        <a:t>liniere culturală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C</a:t>
                      </a:r>
                      <a:r>
                        <a:rPr lang="ro-RO" sz="1600" kern="100" dirty="0" err="1">
                          <a:effectLst/>
                        </a:rPr>
                        <a:t>ultura</a:t>
                      </a:r>
                      <a:r>
                        <a:rPr lang="ro-RO" sz="1600" kern="100" dirty="0">
                          <a:effectLst/>
                        </a:rPr>
                        <a:t> internă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Posibil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variabila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Necesita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efort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1329920550"/>
                  </a:ext>
                </a:extLst>
              </a:tr>
              <a:tr h="51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Managementul riscului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Control direct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Moderat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Responsabilitati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comune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1063126261"/>
                  </a:ext>
                </a:extLst>
              </a:tr>
              <a:tr h="51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Fus</a:t>
                      </a:r>
                      <a:r>
                        <a:rPr lang="en-US" sz="1600" kern="100" dirty="0">
                          <a:effectLst/>
                        </a:rPr>
                        <a:t> </a:t>
                      </a:r>
                      <a:r>
                        <a:rPr lang="en-US" sz="1600" kern="100" dirty="0" err="1">
                          <a:effectLst/>
                        </a:rPr>
                        <a:t>orar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Local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Posibil diferit</a:t>
                      </a:r>
                      <a:endParaRPr lang="en-US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Variabil</a:t>
                      </a:r>
                      <a:endParaRPr lang="en-US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78" marR="55478" marT="0" marB="0" anchor="ctr"/>
                </a:tc>
                <a:extLst>
                  <a:ext uri="{0D108BD9-81ED-4DB2-BD59-A6C34878D82A}">
                    <a16:rowId xmlns:a16="http://schemas.microsoft.com/office/drawing/2014/main" val="3320235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12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B1051D5-0EA6-3455-FE8C-EE35699D4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dirty="0" err="1">
                <a:solidFill>
                  <a:srgbClr val="7030A0"/>
                </a:solidFill>
                <a:effectLst/>
                <a:latin typeface="+mn-lt"/>
              </a:rPr>
              <a:t>Intrebări</a:t>
            </a:r>
            <a:r>
              <a:rPr lang="en-US" b="1" i="0" dirty="0">
                <a:solidFill>
                  <a:srgbClr val="7030A0"/>
                </a:solidFill>
                <a:effectLst/>
                <a:latin typeface="+mn-lt"/>
              </a:rPr>
              <a:t> de pus</a:t>
            </a:r>
            <a:r>
              <a:rPr lang="en-US" b="0" i="0" dirty="0">
                <a:solidFill>
                  <a:srgbClr val="353945"/>
                </a:solidFill>
                <a:effectLst/>
                <a:latin typeface="+mn-lt"/>
              </a:rPr>
              <a:t> </a:t>
            </a:r>
            <a:br>
              <a:rPr lang="en-US" b="0" i="0" dirty="0">
                <a:solidFill>
                  <a:srgbClr val="353945"/>
                </a:solidFill>
                <a:effectLst/>
                <a:latin typeface="+mn-lt"/>
              </a:rPr>
            </a:br>
            <a:r>
              <a:rPr lang="en-US" sz="2400" b="0" i="0" dirty="0" err="1">
                <a:solidFill>
                  <a:srgbClr val="353945"/>
                </a:solidFill>
                <a:effectLst/>
                <a:latin typeface="+mn-lt"/>
              </a:rPr>
              <a:t>unui</a:t>
            </a:r>
            <a:r>
              <a:rPr lang="en-US" sz="2400" b="0" i="0" dirty="0">
                <a:solidFill>
                  <a:srgbClr val="353945"/>
                </a:solidFill>
                <a:effectLst/>
                <a:latin typeface="+mn-lt"/>
              </a:rPr>
              <a:t> </a:t>
            </a:r>
            <a:r>
              <a:rPr lang="en-US" sz="2400" b="0" i="0" dirty="0" err="1">
                <a:solidFill>
                  <a:srgbClr val="353945"/>
                </a:solidFill>
                <a:effectLst/>
                <a:latin typeface="+mn-lt"/>
              </a:rPr>
              <a:t>potențial</a:t>
            </a:r>
            <a:r>
              <a:rPr lang="en-US" sz="2400" b="0" i="0" dirty="0">
                <a:solidFill>
                  <a:srgbClr val="353945"/>
                </a:solidFill>
                <a:effectLst/>
                <a:latin typeface="+mn-lt"/>
              </a:rPr>
              <a:t> </a:t>
            </a:r>
            <a:r>
              <a:rPr lang="en-US" sz="2400" b="0" i="0" dirty="0" err="1">
                <a:solidFill>
                  <a:srgbClr val="353945"/>
                </a:solidFill>
                <a:effectLst/>
                <a:latin typeface="+mn-lt"/>
              </a:rPr>
              <a:t>partener</a:t>
            </a:r>
            <a:r>
              <a:rPr lang="en-US" sz="2400" b="0" i="0" dirty="0">
                <a:solidFill>
                  <a:srgbClr val="353945"/>
                </a:solidFill>
                <a:effectLst/>
                <a:latin typeface="+mn-lt"/>
              </a:rPr>
              <a:t> de </a:t>
            </a:r>
            <a:r>
              <a:rPr lang="en-US" sz="2400" b="0" i="0" dirty="0" err="1">
                <a:solidFill>
                  <a:srgbClr val="353945"/>
                </a:solidFill>
                <a:effectLst/>
                <a:latin typeface="+mn-lt"/>
              </a:rPr>
              <a:t>dezvoltare</a:t>
            </a:r>
            <a:r>
              <a:rPr lang="en-US" sz="2400" b="0" i="0" dirty="0">
                <a:solidFill>
                  <a:srgbClr val="353945"/>
                </a:solidFill>
                <a:effectLst/>
                <a:latin typeface="+mn-lt"/>
              </a:rPr>
              <a:t> de software cloud pentru </a:t>
            </a:r>
            <a:r>
              <a:rPr lang="en-US" sz="2400" b="0" i="0" dirty="0" err="1">
                <a:solidFill>
                  <a:srgbClr val="353945"/>
                </a:solidFill>
                <a:effectLst/>
                <a:latin typeface="+mn-lt"/>
              </a:rPr>
              <a:t>evaluare</a:t>
            </a:r>
            <a:endParaRPr lang="en-US" sz="2400" dirty="0">
              <a:latin typeface="+mn-lt"/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7AE2858-6760-09DD-994A-0E2170C9A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4621" cy="4351338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</a:rPr>
              <a:t>Puteți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oferi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exemple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de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proiecte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similare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cu al meu</a:t>
            </a:r>
            <a:r>
              <a:rPr lang="en-US" b="0" i="0" dirty="0">
                <a:effectLst/>
              </a:rPr>
              <a:t> la care </a:t>
            </a:r>
            <a:r>
              <a:rPr lang="en-US" b="0" i="0" dirty="0" err="1">
                <a:effectLst/>
              </a:rPr>
              <a:t>ați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lucrat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trecut?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ce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platforme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și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tehnologii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0" i="0" dirty="0">
                <a:effectLst/>
              </a:rPr>
              <a:t>de </a:t>
            </a:r>
            <a:r>
              <a:rPr lang="en-US" b="0" i="0" dirty="0" err="1">
                <a:effectLst/>
              </a:rPr>
              <a:t>dezvoltare</a:t>
            </a:r>
            <a:r>
              <a:rPr lang="en-US" b="0" i="0" dirty="0">
                <a:effectLst/>
              </a:rPr>
              <a:t> a </a:t>
            </a:r>
            <a:r>
              <a:rPr lang="en-US" b="0" i="0" dirty="0" err="1">
                <a:effectLst/>
              </a:rPr>
              <a:t>aplicațiilor</a:t>
            </a:r>
            <a:r>
              <a:rPr lang="en-US" b="0" i="0" dirty="0">
                <a:effectLst/>
              </a:rPr>
              <a:t> cloud </a:t>
            </a:r>
            <a:r>
              <a:rPr lang="en-US" b="0" i="0" dirty="0" err="1">
                <a:effectLst/>
              </a:rPr>
              <a:t>sunteți</a:t>
            </a:r>
            <a:r>
              <a:rPr lang="en-US" b="0" i="0" dirty="0">
                <a:effectLst/>
              </a:rPr>
              <a:t> competent?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 err="1">
                <a:effectLst/>
              </a:rPr>
              <a:t>Ați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lucrat</a:t>
            </a:r>
            <a:r>
              <a:rPr lang="en-US" b="0" i="0" dirty="0">
                <a:effectLst/>
              </a:rPr>
              <a:t> cu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instrumentele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și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serviciile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specifice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relevante</a:t>
            </a:r>
            <a:r>
              <a:rPr lang="en-US" b="0" i="0" dirty="0">
                <a:effectLst/>
              </a:rPr>
              <a:t> pentru </a:t>
            </a:r>
            <a:r>
              <a:rPr lang="en-US" b="0" i="0" dirty="0" err="1">
                <a:effectLst/>
              </a:rPr>
              <a:t>proiectul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nostru</a:t>
            </a:r>
            <a:r>
              <a:rPr lang="en-US" b="0" i="0" dirty="0">
                <a:effectLst/>
              </a:rPr>
              <a:t>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Cum </a:t>
            </a:r>
            <a:r>
              <a:rPr lang="en-US" b="0" i="0" dirty="0" err="1">
                <a:effectLst/>
              </a:rPr>
              <a:t>abordați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preocupările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de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securitate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dezvoltarea</a:t>
            </a:r>
            <a:r>
              <a:rPr lang="en-US" b="0" i="0" dirty="0">
                <a:effectLst/>
              </a:rPr>
              <a:t> cloud?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Cum </a:t>
            </a:r>
            <a:r>
              <a:rPr lang="en-US" b="0" i="0" dirty="0" err="1">
                <a:effectLst/>
              </a:rPr>
              <a:t>proiectați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implementați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soluții</a:t>
            </a:r>
            <a:r>
              <a:rPr lang="en-US" b="0" i="0" dirty="0">
                <a:effectLst/>
              </a:rPr>
              <a:t> pentru a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asigura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scalabilitatea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aplicațiile</a:t>
            </a:r>
            <a:r>
              <a:rPr lang="en-US" b="0" i="0" dirty="0">
                <a:effectLst/>
              </a:rPr>
              <a:t> cloud?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Cum </a:t>
            </a:r>
            <a:r>
              <a:rPr lang="en-US" b="0" i="0" dirty="0" err="1">
                <a:effectLst/>
              </a:rPr>
              <a:t>asigurați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comunicarea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și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colaborarea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eficientă</a:t>
            </a:r>
            <a:r>
              <a:rPr lang="en-US" b="0" i="0" dirty="0">
                <a:effectLst/>
              </a:rPr>
              <a:t> pe tot </a:t>
            </a:r>
            <a:r>
              <a:rPr lang="en-US" b="0" i="0" dirty="0" err="1">
                <a:effectLst/>
              </a:rPr>
              <a:t>parcursul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procesului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dezvoltare</a:t>
            </a:r>
            <a:r>
              <a:rPr lang="en-US" b="0" i="0" dirty="0">
                <a:effectLst/>
              </a:rPr>
              <a:t>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Cum </a:t>
            </a:r>
            <a:r>
              <a:rPr lang="en-US" b="0" i="0" dirty="0" err="1">
                <a:effectLst/>
              </a:rPr>
              <a:t>gestionați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optimizați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costurile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asociate</a:t>
            </a:r>
            <a:r>
              <a:rPr lang="en-US" b="0" i="0" dirty="0">
                <a:effectLst/>
              </a:rPr>
              <a:t> cu </a:t>
            </a:r>
            <a:r>
              <a:rPr lang="en-US" b="0" i="0" dirty="0" err="1">
                <a:effectLst/>
              </a:rPr>
              <a:t>resursele</a:t>
            </a:r>
            <a:r>
              <a:rPr lang="en-US" b="0" i="0" dirty="0">
                <a:effectLst/>
              </a:rPr>
              <a:t> cloud?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Ce </a:t>
            </a:r>
            <a:r>
              <a:rPr lang="en-US" b="0" i="0" dirty="0" err="1">
                <a:effectLst/>
              </a:rPr>
              <a:t>fel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servicii</a:t>
            </a:r>
            <a:r>
              <a:rPr lang="en-US" b="0" i="0" dirty="0">
                <a:effectLst/>
              </a:rPr>
              <a:t> de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asistență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și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întreținere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oferiți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după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lansare</a:t>
            </a:r>
            <a:r>
              <a:rPr lang="en-US" b="0" i="0" dirty="0">
                <a:effectLst/>
              </a:rPr>
              <a:t>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Cine </a:t>
            </a:r>
            <a:r>
              <a:rPr lang="en-US" b="0" i="0" dirty="0" err="1">
                <a:effectLst/>
              </a:rPr>
              <a:t>vor</a:t>
            </a:r>
            <a:r>
              <a:rPr lang="en-US" b="0" i="0" dirty="0">
                <a:effectLst/>
              </a:rPr>
              <a:t> fi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membrii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cheie</a:t>
            </a:r>
            <a:r>
              <a:rPr lang="en-US" b="0" i="0" dirty="0">
                <a:effectLst/>
              </a:rPr>
              <a:t> ai </a:t>
            </a:r>
            <a:r>
              <a:rPr lang="en-US" b="0" i="0" dirty="0" err="1">
                <a:effectLst/>
              </a:rPr>
              <a:t>echipei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dezvoltare</a:t>
            </a:r>
            <a:r>
              <a:rPr lang="en-US" b="0" i="0" dirty="0">
                <a:effectLst/>
              </a:rPr>
              <a:t> care </a:t>
            </a:r>
            <a:r>
              <a:rPr lang="en-US" b="0" i="0" dirty="0" err="1">
                <a:effectLst/>
              </a:rPr>
              <a:t>lucrează</a:t>
            </a:r>
            <a:r>
              <a:rPr lang="en-US" b="0" i="0" dirty="0">
                <a:effectLst/>
              </a:rPr>
              <a:t> la </a:t>
            </a:r>
            <a:r>
              <a:rPr lang="en-US" b="0" i="0" dirty="0" err="1">
                <a:effectLst/>
              </a:rPr>
              <a:t>proiectul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nostru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care </a:t>
            </a:r>
            <a:r>
              <a:rPr lang="en-US" b="0" i="0" dirty="0" err="1">
                <a:effectLst/>
              </a:rPr>
              <a:t>este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experiența</a:t>
            </a:r>
            <a:r>
              <a:rPr lang="en-US" b="0" i="0" dirty="0">
                <a:effectLst/>
              </a:rPr>
              <a:t> lor?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Cum </a:t>
            </a:r>
            <a:r>
              <a:rPr lang="en-US" b="0" i="0" dirty="0" err="1">
                <a:effectLst/>
              </a:rPr>
              <a:t>comunicați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progresul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și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actualizările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timpul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procesului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dezvoltare</a:t>
            </a:r>
            <a:r>
              <a:rPr lang="en-US" b="0" i="0" dirty="0">
                <a:effectLst/>
              </a:rPr>
              <a:t>?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Cum </a:t>
            </a:r>
            <a:r>
              <a:rPr lang="en-US" b="0" i="0" dirty="0" err="1">
                <a:effectLst/>
              </a:rPr>
              <a:t>gestionați</a:t>
            </a:r>
            <a:r>
              <a:rPr lang="en-US" b="0" i="0" dirty="0"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schimbările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cerințele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sau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domeniul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aplicare</a:t>
            </a:r>
            <a:r>
              <a:rPr lang="en-US" b="0" i="0" dirty="0">
                <a:effectLst/>
              </a:rPr>
              <a:t> al </a:t>
            </a:r>
            <a:r>
              <a:rPr lang="en-US" b="0" i="0" dirty="0" err="1">
                <a:effectLst/>
              </a:rPr>
              <a:t>proiectului</a:t>
            </a:r>
            <a:r>
              <a:rPr lang="en-US" b="0" i="0" dirty="0">
                <a:effectLst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83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9A9E4E2-22C8-E516-8839-1EEB856BE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95" y="228767"/>
            <a:ext cx="10515600" cy="637507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7030A0"/>
                </a:solidFill>
              </a:rPr>
              <a:t>Planificarea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dezvoltarii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6B3254B-CC4D-15C5-D8AD-631FBBAC8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36" y="1031541"/>
            <a:ext cx="10515600" cy="499227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solidFill>
                  <a:srgbClr val="0070C0"/>
                </a:solidFill>
              </a:rPr>
              <a:t>C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aracteristicile</a:t>
            </a:r>
            <a:r>
              <a:rPr lang="en-US" b="1" i="0" dirty="0">
                <a:solidFill>
                  <a:srgbClr val="0070C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viitoarei</a:t>
            </a:r>
            <a:r>
              <a:rPr lang="en-US" b="1" i="0" dirty="0">
                <a:solidFill>
                  <a:srgbClr val="0070C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0070C0"/>
                </a:solidFill>
                <a:effectLst/>
              </a:rPr>
              <a:t>aplicații</a:t>
            </a:r>
            <a:r>
              <a:rPr lang="en-US" b="1" i="0" dirty="0">
                <a:solidFill>
                  <a:srgbClr val="0070C0"/>
                </a:solidFill>
                <a:effectLst/>
              </a:rPr>
              <a:t> cloud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0" dirty="0" err="1">
                <a:solidFill>
                  <a:srgbClr val="FF0000"/>
                </a:solidFill>
                <a:effectLst/>
              </a:rPr>
              <a:t>Accesibilitate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pe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mai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multe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platforme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0" i="0" dirty="0" err="1">
                <a:effectLst/>
              </a:rPr>
              <a:t>utilizatorii</a:t>
            </a:r>
            <a:r>
              <a:rPr lang="en-US" b="0" i="0" dirty="0">
                <a:effectLst/>
              </a:rPr>
              <a:t> pot </a:t>
            </a:r>
            <a:r>
              <a:rPr lang="en-US" b="0" i="0" dirty="0" err="1">
                <a:effectLst/>
              </a:rPr>
              <a:t>accesa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aplicația</a:t>
            </a:r>
            <a:r>
              <a:rPr lang="en-US" b="0" i="0" dirty="0">
                <a:effectLst/>
              </a:rPr>
              <a:t> de pe </a:t>
            </a:r>
            <a:r>
              <a:rPr lang="en-US" b="0" i="0" dirty="0" err="1">
                <a:effectLst/>
              </a:rPr>
              <a:t>dispozitivele</a:t>
            </a:r>
            <a:r>
              <a:rPr lang="en-US" b="0" i="0" dirty="0">
                <a:effectLst/>
              </a:rPr>
              <a:t> lor </a:t>
            </a:r>
            <a:r>
              <a:rPr lang="en-US" b="0" i="0" dirty="0" err="1">
                <a:effectLst/>
              </a:rPr>
              <a:t>preferate</a:t>
            </a:r>
            <a:r>
              <a:rPr lang="en-US" b="0" i="0" dirty="0">
                <a:effectLst/>
              </a:rPr>
              <a:t>;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0" dirty="0" err="1">
                <a:solidFill>
                  <a:srgbClr val="FF0000"/>
                </a:solidFill>
                <a:effectLst/>
              </a:rPr>
              <a:t>Caracteristici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de Securitate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autentificarea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utilizatorului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controlul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accesului</a:t>
            </a:r>
            <a:r>
              <a:rPr lang="en-US" b="0" i="0" dirty="0">
                <a:effectLst/>
              </a:rPr>
              <a:t> pentru a se </a:t>
            </a:r>
            <a:r>
              <a:rPr lang="en-US" b="0" i="0" dirty="0" err="1">
                <a:effectLst/>
              </a:rPr>
              <a:t>asigura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numai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utilizatorii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autorizați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interacționează</a:t>
            </a:r>
            <a:r>
              <a:rPr lang="en-US" b="0" i="0" dirty="0">
                <a:effectLst/>
              </a:rPr>
              <a:t> cu </a:t>
            </a:r>
            <a:r>
              <a:rPr lang="en-US" b="0" i="0" dirty="0" err="1">
                <a:effectLst/>
              </a:rPr>
              <a:t>aplicația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protejează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datele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utilizatorului</a:t>
            </a:r>
            <a:r>
              <a:rPr lang="en-US" b="0" i="0" dirty="0">
                <a:effectLst/>
              </a:rPr>
              <a:t>;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0" dirty="0" err="1">
                <a:solidFill>
                  <a:srgbClr val="FF0000"/>
                </a:solidFill>
                <a:effectLst/>
              </a:rPr>
              <a:t>Instrumente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de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colaborare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în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timp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real:</a:t>
            </a:r>
            <a:r>
              <a:rPr lang="en-US" b="0" i="0" dirty="0">
                <a:effectLst/>
              </a:rPr>
              <a:t> chat, </a:t>
            </a:r>
            <a:r>
              <a:rPr lang="en-US" b="0" i="0" dirty="0" err="1">
                <a:effectLst/>
              </a:rPr>
              <a:t>comentarii</a:t>
            </a:r>
            <a:r>
              <a:rPr lang="en-US" b="0" i="0" dirty="0">
                <a:effectLst/>
              </a:rPr>
              <a:t> live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coeditare</a:t>
            </a:r>
            <a:r>
              <a:rPr lang="en-US" b="0" i="0" dirty="0">
                <a:effectLst/>
              </a:rPr>
              <a:t> =&gt; </a:t>
            </a:r>
            <a:r>
              <a:rPr lang="en-US" b="0" i="0" dirty="0" err="1">
                <a:effectLst/>
              </a:rPr>
              <a:t>mai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mulți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utilizatori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colaboreaza</a:t>
            </a:r>
            <a:r>
              <a:rPr lang="en-US" b="0" i="0" dirty="0">
                <a:effectLst/>
              </a:rPr>
              <a:t> la </a:t>
            </a:r>
            <a:r>
              <a:rPr lang="en-US" b="0" i="0" dirty="0" err="1">
                <a:effectLst/>
              </a:rPr>
              <a:t>documente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proiecte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sau</a:t>
            </a:r>
            <a:r>
              <a:rPr lang="en-US" b="0" i="0" dirty="0">
                <a:effectLst/>
              </a:rPr>
              <a:t> date </a:t>
            </a:r>
            <a:r>
              <a:rPr lang="en-US" b="0" i="0" dirty="0" err="1">
                <a:effectLst/>
              </a:rPr>
              <a:t>partajate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timp</a:t>
            </a:r>
            <a:r>
              <a:rPr lang="en-US" b="0" i="0" dirty="0">
                <a:effectLst/>
              </a:rPr>
              <a:t> real;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0" dirty="0" err="1">
                <a:solidFill>
                  <a:srgbClr val="FF0000"/>
                </a:solidFill>
                <a:effectLst/>
              </a:rPr>
              <a:t>Notificări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și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alerte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:</a:t>
            </a:r>
            <a:r>
              <a:rPr lang="en-US" b="0" i="0" dirty="0">
                <a:effectLst/>
              </a:rPr>
              <a:t> </a:t>
            </a:r>
            <a:r>
              <a:rPr lang="en-US" b="0" i="0" dirty="0" err="1">
                <a:effectLst/>
              </a:rPr>
              <a:t>menținere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utilizatorii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informați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despre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actualizări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sau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evenimente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importante</a:t>
            </a:r>
            <a:r>
              <a:rPr lang="en-US" b="0" i="0" dirty="0">
                <a:effectLst/>
              </a:rPr>
              <a:t>;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0" dirty="0" err="1">
                <a:solidFill>
                  <a:srgbClr val="FF0000"/>
                </a:solidFill>
                <a:effectLst/>
              </a:rPr>
              <a:t>Scalabilitate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:</a:t>
            </a:r>
            <a:r>
              <a:rPr lang="en-US" b="0" i="0" dirty="0">
                <a:effectLst/>
              </a:rPr>
              <a:t> </a:t>
            </a:r>
            <a:r>
              <a:rPr lang="en-US" b="0" i="0" dirty="0" err="1">
                <a:effectLst/>
              </a:rPr>
              <a:t>functionare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independenta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numărul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utilizatori</a:t>
            </a:r>
            <a:r>
              <a:rPr lang="en-US" b="0" i="0" dirty="0">
                <a:effectLst/>
              </a:rPr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79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E787258-D8DB-DCC0-67C2-3DD9C5891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en-US" b="1" dirty="0" err="1">
                <a:solidFill>
                  <a:srgbClr val="7030A0"/>
                </a:solidFill>
                <a:latin typeface="+mn-lt"/>
              </a:rPr>
              <a:t>Planificarea</a:t>
            </a:r>
            <a:r>
              <a:rPr lang="en-US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+mn-lt"/>
              </a:rPr>
              <a:t>dezvoltarii</a:t>
            </a:r>
            <a:endParaRPr lang="en-US" dirty="0">
              <a:latin typeface="+mn-lt"/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EF12BF2-0F9B-C3B9-B4A8-12B65F0C9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432"/>
            <a:ext cx="10515600" cy="4965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0" dirty="0">
                <a:solidFill>
                  <a:srgbClr val="0070C0"/>
                </a:solidFill>
                <a:effectLst/>
              </a:rPr>
              <a:t>2. </a:t>
            </a:r>
            <a:r>
              <a:rPr lang="en-US" sz="3200" b="1" i="0" dirty="0" err="1">
                <a:solidFill>
                  <a:srgbClr val="0070C0"/>
                </a:solidFill>
                <a:effectLst/>
              </a:rPr>
              <a:t>Arhitectura</a:t>
            </a:r>
            <a:r>
              <a:rPr lang="en-US" sz="3200" b="1" i="0" dirty="0">
                <a:solidFill>
                  <a:srgbClr val="0070C0"/>
                </a:solidFill>
                <a:effectLst/>
              </a:rPr>
              <a:t> </a:t>
            </a:r>
            <a:r>
              <a:rPr lang="en-US" sz="3200" b="1" i="0" dirty="0" err="1">
                <a:solidFill>
                  <a:srgbClr val="0070C0"/>
                </a:solidFill>
                <a:effectLst/>
              </a:rPr>
              <a:t>aplicației</a:t>
            </a:r>
            <a:r>
              <a:rPr lang="en-US" sz="3200" b="1" i="0" dirty="0">
                <a:solidFill>
                  <a:srgbClr val="0070C0"/>
                </a:solidFill>
                <a:effectLst/>
              </a:rPr>
              <a:t> cloud</a:t>
            </a:r>
          </a:p>
          <a:p>
            <a:pPr marL="0" indent="0">
              <a:buNone/>
            </a:pPr>
            <a:endParaRPr lang="en-US" sz="2600" b="1" i="0" dirty="0">
              <a:solidFill>
                <a:srgbClr val="0B0C0F"/>
              </a:solidFill>
              <a:effectLst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1C81701-4AAD-8B8A-8C43-D509E3764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18439"/>
              </p:ext>
            </p:extLst>
          </p:nvPr>
        </p:nvGraphicFramePr>
        <p:xfrm>
          <a:off x="838199" y="1958181"/>
          <a:ext cx="10881048" cy="4630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695">
                  <a:extLst>
                    <a:ext uri="{9D8B030D-6E8A-4147-A177-3AD203B41FA5}">
                      <a16:colId xmlns:a16="http://schemas.microsoft.com/office/drawing/2014/main" val="3462869434"/>
                    </a:ext>
                  </a:extLst>
                </a:gridCol>
                <a:gridCol w="3627665">
                  <a:extLst>
                    <a:ext uri="{9D8B030D-6E8A-4147-A177-3AD203B41FA5}">
                      <a16:colId xmlns:a16="http://schemas.microsoft.com/office/drawing/2014/main" val="3100557800"/>
                    </a:ext>
                  </a:extLst>
                </a:gridCol>
                <a:gridCol w="2720844">
                  <a:extLst>
                    <a:ext uri="{9D8B030D-6E8A-4147-A177-3AD203B41FA5}">
                      <a16:colId xmlns:a16="http://schemas.microsoft.com/office/drawing/2014/main" val="545890298"/>
                    </a:ext>
                  </a:extLst>
                </a:gridCol>
                <a:gridCol w="2720844">
                  <a:extLst>
                    <a:ext uri="{9D8B030D-6E8A-4147-A177-3AD203B41FA5}">
                      <a16:colId xmlns:a16="http://schemas.microsoft.com/office/drawing/2014/main" val="19173528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Arhitectura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Descriere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Avantaje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Dezavantaje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247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monolitică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unitate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unică</a:t>
                      </a:r>
                      <a:r>
                        <a:rPr lang="en-US" sz="1800" kern="100" dirty="0">
                          <a:effectLst/>
                        </a:rPr>
                        <a:t>, </a:t>
                      </a:r>
                      <a:r>
                        <a:rPr lang="en-US" sz="1800" kern="100" dirty="0" err="1">
                          <a:effectLst/>
                        </a:rPr>
                        <a:t>strâns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integrată</a:t>
                      </a:r>
                      <a:r>
                        <a:rPr lang="en-US" sz="1800" kern="100" dirty="0">
                          <a:effectLst/>
                        </a:rPr>
                        <a:t>, </a:t>
                      </a:r>
                      <a:r>
                        <a:rPr lang="en-US" sz="1800" kern="100" dirty="0" err="1">
                          <a:effectLst/>
                        </a:rPr>
                        <a:t>în</a:t>
                      </a:r>
                      <a:r>
                        <a:rPr lang="en-US" sz="1800" kern="100" dirty="0">
                          <a:effectLst/>
                        </a:rPr>
                        <a:t> care </a:t>
                      </a:r>
                      <a:r>
                        <a:rPr lang="en-US" sz="1800" kern="100" dirty="0" err="1">
                          <a:effectLst/>
                        </a:rPr>
                        <a:t>toate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componentele</a:t>
                      </a:r>
                      <a:r>
                        <a:rPr lang="en-US" sz="1800" kern="100" dirty="0">
                          <a:effectLst/>
                        </a:rPr>
                        <a:t> sunt </a:t>
                      </a:r>
                      <a:r>
                        <a:rPr lang="en-US" sz="1800" kern="100" dirty="0" err="1">
                          <a:effectLst/>
                        </a:rPr>
                        <a:t>interconectate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și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depind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unele</a:t>
                      </a:r>
                      <a:r>
                        <a:rPr lang="en-US" sz="1800" kern="100" dirty="0">
                          <a:effectLst/>
                        </a:rPr>
                        <a:t> de </a:t>
                      </a:r>
                      <a:r>
                        <a:rPr lang="en-US" sz="1800" kern="100" dirty="0" err="1">
                          <a:effectLst/>
                        </a:rPr>
                        <a:t>altele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 ușor de construit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scalabilitate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limitată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și</a:t>
                      </a:r>
                      <a:r>
                        <a:rPr lang="en-US" sz="1800" kern="100" dirty="0">
                          <a:effectLst/>
                        </a:rPr>
                        <a:t> poate fi </a:t>
                      </a:r>
                      <a:r>
                        <a:rPr lang="en-US" sz="1800" kern="100" dirty="0" err="1">
                          <a:effectLst/>
                        </a:rPr>
                        <a:t>dificil</a:t>
                      </a:r>
                      <a:r>
                        <a:rPr lang="en-US" sz="1800" kern="100" dirty="0">
                          <a:effectLst/>
                        </a:rPr>
                        <a:t> de </a:t>
                      </a:r>
                      <a:r>
                        <a:rPr lang="en-US" sz="1800" kern="100" dirty="0" err="1">
                          <a:effectLst/>
                        </a:rPr>
                        <a:t>actualizat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6757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microservicii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descompune aplicația în servicii mici, independente, fiecare cu propriile sale funcționalități, comunicând prin intermediul API-urilor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flexibilitate în dezvoltarea aplicațiilor cloud și scalabilitate ridicată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probleme</a:t>
                      </a:r>
                      <a:r>
                        <a:rPr lang="en-US" sz="1800" kern="100" dirty="0">
                          <a:effectLst/>
                        </a:rPr>
                        <a:t> de </a:t>
                      </a:r>
                      <a:r>
                        <a:rPr lang="en-US" sz="1800" kern="100" dirty="0" err="1">
                          <a:effectLst/>
                        </a:rPr>
                        <a:t>performanță</a:t>
                      </a:r>
                      <a:r>
                        <a:rPr lang="en-US" sz="1800" kern="100" dirty="0">
                          <a:effectLst/>
                        </a:rPr>
                        <a:t> din </a:t>
                      </a:r>
                      <a:r>
                        <a:rPr lang="en-US" sz="1800" kern="100" dirty="0" err="1">
                          <a:effectLst/>
                        </a:rPr>
                        <a:t>cauza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complexității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crescute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093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fără server (Function as a Service—FaaS)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aplicația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este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construită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folosind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funcții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mici</a:t>
                      </a:r>
                      <a:r>
                        <a:rPr lang="en-US" sz="1800" kern="100" dirty="0">
                          <a:effectLst/>
                        </a:rPr>
                        <a:t>, </a:t>
                      </a:r>
                      <a:r>
                        <a:rPr lang="en-US" sz="1800" kern="100" dirty="0" err="1">
                          <a:effectLst/>
                        </a:rPr>
                        <a:t>declanșate</a:t>
                      </a:r>
                      <a:r>
                        <a:rPr lang="en-US" sz="1800" kern="100" dirty="0">
                          <a:effectLst/>
                        </a:rPr>
                        <a:t> de </a:t>
                      </a:r>
                      <a:r>
                        <a:rPr lang="en-US" sz="1800" kern="100" dirty="0" err="1">
                          <a:effectLst/>
                        </a:rPr>
                        <a:t>evenimente</a:t>
                      </a:r>
                      <a:r>
                        <a:rPr lang="en-US" sz="1800" kern="100" dirty="0">
                          <a:effectLst/>
                        </a:rPr>
                        <a:t>, care </a:t>
                      </a:r>
                      <a:r>
                        <a:rPr lang="en-US" sz="1800" kern="100" dirty="0" err="1">
                          <a:effectLst/>
                        </a:rPr>
                        <a:t>rulează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într</a:t>
                      </a:r>
                      <a:r>
                        <a:rPr lang="en-US" sz="1800" kern="100" dirty="0">
                          <a:effectLst/>
                        </a:rPr>
                        <a:t>-un </a:t>
                      </a:r>
                      <a:r>
                        <a:rPr lang="en-US" sz="1800" kern="100" dirty="0" err="1">
                          <a:effectLst/>
                        </a:rPr>
                        <a:t>mediu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fără</a:t>
                      </a:r>
                      <a:r>
                        <a:rPr lang="en-US" sz="1800" kern="100" dirty="0">
                          <a:effectLst/>
                        </a:rPr>
                        <a:t> server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 err="1">
                          <a:effectLst/>
                        </a:rPr>
                        <a:t>flexibila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și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eficienta</a:t>
                      </a:r>
                      <a:r>
                        <a:rPr lang="en-US" sz="1800" kern="100" dirty="0">
                          <a:effectLst/>
                        </a:rPr>
                        <a:t> din </a:t>
                      </a:r>
                      <a:r>
                        <a:rPr lang="en-US" sz="1800" kern="100" dirty="0" err="1">
                          <a:effectLst/>
                        </a:rPr>
                        <a:t>punct</a:t>
                      </a:r>
                      <a:r>
                        <a:rPr lang="en-US" sz="1800" kern="100" dirty="0">
                          <a:effectLst/>
                        </a:rPr>
                        <a:t> de </a:t>
                      </a:r>
                      <a:r>
                        <a:rPr lang="en-US" sz="1800" kern="100" dirty="0" err="1">
                          <a:effectLst/>
                        </a:rPr>
                        <a:t>vedere</a:t>
                      </a:r>
                      <a:r>
                        <a:rPr lang="en-US" sz="1800" kern="100" dirty="0">
                          <a:effectLst/>
                        </a:rPr>
                        <a:t> al </a:t>
                      </a:r>
                      <a:r>
                        <a:rPr lang="en-US" sz="1800" kern="100" dirty="0" err="1">
                          <a:effectLst/>
                        </a:rPr>
                        <a:t>costurilor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nu sunt </a:t>
                      </a:r>
                      <a:r>
                        <a:rPr lang="en-US" sz="1800" kern="100" dirty="0" err="1">
                          <a:effectLst/>
                        </a:rPr>
                        <a:t>potrivite</a:t>
                      </a:r>
                      <a:r>
                        <a:rPr lang="en-US" sz="1800" kern="100" dirty="0">
                          <a:effectLst/>
                        </a:rPr>
                        <a:t> pentru </a:t>
                      </a:r>
                      <a:r>
                        <a:rPr lang="en-US" sz="1800" kern="100" dirty="0" err="1">
                          <a:effectLst/>
                        </a:rPr>
                        <a:t>sarcini</a:t>
                      </a:r>
                      <a:r>
                        <a:rPr lang="en-US" sz="1800" kern="100" dirty="0">
                          <a:effectLst/>
                        </a:rPr>
                        <a:t> care </a:t>
                      </a:r>
                      <a:r>
                        <a:rPr lang="en-US" sz="1800" kern="100" dirty="0" err="1">
                          <a:effectLst/>
                        </a:rPr>
                        <a:t>necesită</a:t>
                      </a:r>
                      <a:r>
                        <a:rPr lang="en-US" sz="1800" kern="100" dirty="0">
                          <a:effectLst/>
                        </a:rPr>
                        <a:t> multe </a:t>
                      </a:r>
                      <a:r>
                        <a:rPr lang="en-US" sz="1800" kern="100" dirty="0" err="1">
                          <a:effectLst/>
                        </a:rPr>
                        <a:t>resurse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39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cloud hibrid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combină infrastructura locală cu resurse cloud publice și/sau private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 extrem de flexibilă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poate </a:t>
                      </a:r>
                      <a:r>
                        <a:rPr lang="en-US" sz="1800" kern="100" dirty="0" err="1">
                          <a:effectLst/>
                        </a:rPr>
                        <a:t>întâmpina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provocări</a:t>
                      </a:r>
                      <a:r>
                        <a:rPr lang="en-US" sz="1800" kern="100" dirty="0">
                          <a:effectLst/>
                        </a:rPr>
                        <a:t> de </a:t>
                      </a:r>
                      <a:r>
                        <a:rPr lang="en-US" sz="1800" kern="100" dirty="0" err="1">
                          <a:effectLst/>
                        </a:rPr>
                        <a:t>integrare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și</a:t>
                      </a:r>
                      <a:r>
                        <a:rPr lang="en-US" sz="1800" kern="100" dirty="0">
                          <a:effectLst/>
                        </a:rPr>
                        <a:t> </a:t>
                      </a:r>
                      <a:r>
                        <a:rPr lang="en-US" sz="1800" kern="100" dirty="0" err="1">
                          <a:effectLst/>
                        </a:rPr>
                        <a:t>probleme</a:t>
                      </a:r>
                      <a:r>
                        <a:rPr lang="en-US" sz="1800" kern="100" dirty="0">
                          <a:effectLst/>
                        </a:rPr>
                        <a:t> de </a:t>
                      </a:r>
                      <a:r>
                        <a:rPr lang="en-US" sz="1800" kern="100" dirty="0" err="1">
                          <a:effectLst/>
                        </a:rPr>
                        <a:t>securitate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089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73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34A670D-C4D3-643D-B677-66E6D591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7030A0"/>
                </a:solidFill>
              </a:rPr>
              <a:t>Planificarea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dezvoltarii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EE9B916-1FD2-AECD-B188-3BCE35060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4211"/>
            <a:ext cx="12192000" cy="457275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3. </a:t>
            </a:r>
            <a:r>
              <a:rPr lang="en-US" b="1" dirty="0" err="1">
                <a:solidFill>
                  <a:srgbClr val="0070C0"/>
                </a:solidFill>
              </a:rPr>
              <a:t>Alegere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mediu</a:t>
            </a:r>
            <a:r>
              <a:rPr lang="en-US" b="1" dirty="0">
                <a:solidFill>
                  <a:srgbClr val="0070C0"/>
                </a:solidFill>
              </a:rPr>
              <a:t> de </a:t>
            </a:r>
            <a:r>
              <a:rPr lang="en-US" b="1" dirty="0" err="1">
                <a:solidFill>
                  <a:srgbClr val="0070C0"/>
                </a:solidFill>
              </a:rPr>
              <a:t>dezvoltare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708EB8B-F21F-DCF4-2EDA-063D19918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11244"/>
              </p:ext>
            </p:extLst>
          </p:nvPr>
        </p:nvGraphicFramePr>
        <p:xfrm>
          <a:off x="208547" y="2523014"/>
          <a:ext cx="11983453" cy="2133600"/>
        </p:xfrm>
        <a:graphic>
          <a:graphicData uri="http://schemas.openxmlformats.org/drawingml/2006/table">
            <a:tbl>
              <a:tblPr/>
              <a:tblGrid>
                <a:gridCol w="2502569">
                  <a:extLst>
                    <a:ext uri="{9D8B030D-6E8A-4147-A177-3AD203B41FA5}">
                      <a16:colId xmlns:a16="http://schemas.microsoft.com/office/drawing/2014/main" val="4057115534"/>
                    </a:ext>
                  </a:extLst>
                </a:gridCol>
                <a:gridCol w="9480884">
                  <a:extLst>
                    <a:ext uri="{9D8B030D-6E8A-4147-A177-3AD203B41FA5}">
                      <a16:colId xmlns:a16="http://schemas.microsoft.com/office/drawing/2014/main" val="20705308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FF0000"/>
                          </a:solidFill>
                          <a:effectLst/>
                        </a:rPr>
                        <a:t>Limbaje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</a:rPr>
                        <a:t> de </a:t>
                      </a:r>
                      <a:r>
                        <a:rPr lang="en-US" b="1" dirty="0" err="1">
                          <a:solidFill>
                            <a:srgbClr val="FF0000"/>
                          </a:solidFill>
                          <a:effectLst/>
                        </a:rPr>
                        <a:t>programare</a:t>
                      </a:r>
                      <a:endParaRPr lang="en-US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Java, Python, Node.js, Ruby, .NET, Go, PHP, TypeScript</a:t>
                      </a: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346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FF0000"/>
                          </a:solidFill>
                          <a:effectLst/>
                        </a:rPr>
                        <a:t>Baze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</a:rPr>
                        <a:t> de date</a:t>
                      </a:r>
                      <a:endParaRPr lang="en-US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MySQL, PostgreSQL, MongoDB, Amazon RDS, Cosmos DB, Firestore, Firebase Realtime Database</a:t>
                      </a: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550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effectLst/>
                        </a:rPr>
                        <a:t>API</a:t>
                      </a:r>
                      <a:endParaRPr lang="en-US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Spring Boot, Django, Flask, Express.js, .NET Core, Ruby on Rails, Angular, React, Vue.js</a:t>
                      </a: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90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FF0000"/>
                          </a:solidFill>
                          <a:effectLst/>
                        </a:rPr>
                        <a:t>Containere</a:t>
                      </a:r>
                      <a:endParaRPr lang="en-US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effectLst/>
                        </a:rPr>
                        <a:t>Docker, Kubernetes, OpenShift, Amazon ECS</a:t>
                      </a: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589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err="1">
                          <a:solidFill>
                            <a:srgbClr val="FF0000"/>
                          </a:solidFill>
                          <a:effectLst/>
                        </a:rPr>
                        <a:t>Interfata</a:t>
                      </a:r>
                      <a:endParaRPr lang="en-US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React, Angular, Vue.js, Bootstrap, Materialize, Tailwind CSS</a:t>
                      </a:r>
                    </a:p>
                  </a:txBody>
                  <a:tcPr marL="114300" marR="1143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39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656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1AA3750-A84C-4A05-B5A9-4E11FD1E9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dirty="0">
                <a:solidFill>
                  <a:srgbClr val="7030A0"/>
                </a:solidFill>
                <a:effectLst/>
                <a:latin typeface="PPTelegraf"/>
              </a:rPr>
              <a:t>Design UI/UX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ABFA3B35-6608-D45B-2500-662FD33B2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147"/>
            <a:ext cx="10515600" cy="4912728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</a:rPr>
              <a:t>Design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receptiv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b="0" i="0" dirty="0">
                <a:effectLst/>
              </a:rPr>
              <a:t> Software-</a:t>
            </a:r>
            <a:r>
              <a:rPr lang="en-US" b="0" i="0" dirty="0" err="1">
                <a:effectLst/>
              </a:rPr>
              <a:t>ul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bazat</a:t>
            </a:r>
            <a:r>
              <a:rPr lang="en-US" b="0" i="0" dirty="0">
                <a:effectLst/>
              </a:rPr>
              <a:t> pe cloud </a:t>
            </a:r>
            <a:r>
              <a:rPr lang="en-US" b="0" i="0" dirty="0" err="1">
                <a:effectLst/>
              </a:rPr>
              <a:t>ar</a:t>
            </a:r>
            <a:r>
              <a:rPr lang="en-US" b="0" i="0" dirty="0">
                <a:effectLst/>
              </a:rPr>
              <a:t> trebui </a:t>
            </a:r>
            <a:r>
              <a:rPr lang="en-US" b="0" i="0" dirty="0" err="1">
                <a:effectLst/>
              </a:rPr>
              <a:t>să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ofere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același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nivel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experiență</a:t>
            </a:r>
            <a:r>
              <a:rPr lang="en-US" b="0" i="0" dirty="0">
                <a:effectLst/>
              </a:rPr>
              <a:t> pe </a:t>
            </a:r>
            <a:r>
              <a:rPr lang="en-US" b="0" i="0" dirty="0" err="1">
                <a:effectLst/>
              </a:rPr>
              <a:t>diferite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platforme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versiuni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sistem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operare</a:t>
            </a:r>
            <a:r>
              <a:rPr lang="en-US" dirty="0"/>
              <a:t> =&gt; </a:t>
            </a:r>
            <a:r>
              <a:rPr lang="en-US" b="0" i="0" dirty="0" err="1">
                <a:effectLst/>
              </a:rPr>
              <a:t>designul</a:t>
            </a:r>
            <a:r>
              <a:rPr lang="en-US" b="0" i="0" dirty="0">
                <a:effectLst/>
              </a:rPr>
              <a:t> ales se </a:t>
            </a:r>
            <a:r>
              <a:rPr lang="en-US" b="0" i="0" dirty="0" err="1">
                <a:effectLst/>
              </a:rPr>
              <a:t>adapteaza</a:t>
            </a:r>
            <a:r>
              <a:rPr lang="en-US" b="0" i="0" dirty="0">
                <a:effectLst/>
              </a:rPr>
              <a:t> perfect la </a:t>
            </a:r>
            <a:r>
              <a:rPr lang="en-US" b="0" i="0" dirty="0" err="1">
                <a:effectLst/>
              </a:rPr>
              <a:t>diferite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dimensiuni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ecran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dispozitive</a:t>
            </a:r>
            <a:r>
              <a:rPr lang="en-US" b="0" i="0" dirty="0">
                <a:effectLst/>
              </a:rPr>
              <a:t>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en-US" b="0" i="0" dirty="0">
              <a:effectLst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FF0000"/>
                </a:solidFill>
                <a:effectLst/>
              </a:rPr>
              <a:t>Navigare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intuitiva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Utilizatorii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ar</a:t>
            </a:r>
            <a:r>
              <a:rPr lang="en-US" b="0" i="0" dirty="0">
                <a:effectLst/>
              </a:rPr>
              <a:t> trebui </a:t>
            </a:r>
            <a:r>
              <a:rPr lang="en-US" b="0" i="0" dirty="0" err="1">
                <a:effectLst/>
              </a:rPr>
              <a:t>să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navigheze</a:t>
            </a:r>
            <a:r>
              <a:rPr lang="en-US" b="0" i="0" dirty="0">
                <a:effectLst/>
              </a:rPr>
              <a:t> cu </a:t>
            </a:r>
            <a:r>
              <a:rPr lang="en-US" b="0" i="0" dirty="0" err="1">
                <a:effectLst/>
              </a:rPr>
              <a:t>ușurință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prin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diferite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secțiuni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caracteristici</a:t>
            </a:r>
            <a:r>
              <a:rPr lang="en-US" b="0" i="0" dirty="0">
                <a:effectLst/>
              </a:rPr>
              <a:t> ale </a:t>
            </a:r>
            <a:r>
              <a:rPr lang="en-US" b="0" i="0" dirty="0" err="1">
                <a:effectLst/>
              </a:rPr>
              <a:t>aplicației</a:t>
            </a:r>
            <a:r>
              <a:rPr lang="en-US" dirty="0"/>
              <a:t> =&gt; </a:t>
            </a:r>
            <a:r>
              <a:rPr lang="en-US" b="0" i="0" dirty="0" err="1">
                <a:effectLst/>
              </a:rPr>
              <a:t>utilizare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modele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navigare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comune</a:t>
            </a:r>
            <a:r>
              <a:rPr lang="en-US" b="0" i="0" dirty="0">
                <a:effectLst/>
              </a:rPr>
              <a:t> pentru a </a:t>
            </a:r>
            <a:r>
              <a:rPr lang="en-US" b="0" i="0" dirty="0" err="1">
                <a:effectLst/>
              </a:rPr>
              <a:t>oferi</a:t>
            </a:r>
            <a:r>
              <a:rPr lang="en-US" b="0" i="0" dirty="0">
                <a:effectLst/>
              </a:rPr>
              <a:t> o </a:t>
            </a:r>
            <a:r>
              <a:rPr lang="en-US" b="0" i="0" dirty="0" err="1">
                <a:effectLst/>
              </a:rPr>
              <a:t>experiență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familiară</a:t>
            </a:r>
            <a:r>
              <a:rPr lang="en-US" b="0" i="0" dirty="0">
                <a:effectLst/>
              </a:rPr>
              <a:t>, </a:t>
            </a:r>
            <a:r>
              <a:rPr lang="en-US" b="0" i="0" dirty="0" err="1">
                <a:effectLst/>
              </a:rPr>
              <a:t>reducând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curba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învățare</a:t>
            </a:r>
            <a:r>
              <a:rPr lang="en-US" b="0" i="0" dirty="0">
                <a:effectLst/>
              </a:rPr>
              <a:t> pentru </a:t>
            </a:r>
            <a:r>
              <a:rPr lang="en-US" b="0" i="0" dirty="0" err="1">
                <a:effectLst/>
              </a:rPr>
              <a:t>publicul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țintă</a:t>
            </a:r>
            <a:r>
              <a:rPr lang="en-US" b="0" i="0" dirty="0">
                <a:effectLst/>
              </a:rPr>
              <a:t>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en-US" b="0" i="0" dirty="0">
              <a:effectLst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FF0000"/>
                </a:solidFill>
                <a:effectLst/>
              </a:rPr>
              <a:t>Adaptabilitate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la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modul</a:t>
            </a:r>
            <a:r>
              <a:rPr lang="en-US" b="1" i="0" dirty="0">
                <a:solidFill>
                  <a:srgbClr val="FF0000"/>
                </a:solidFill>
                <a:effectLst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</a:rPr>
              <a:t>întunecat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Mulți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utilizatori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apreciază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opțiunea</a:t>
            </a:r>
            <a:r>
              <a:rPr lang="en-US" b="0" i="0" dirty="0">
                <a:effectLst/>
              </a:rPr>
              <a:t> de a </a:t>
            </a:r>
            <a:r>
              <a:rPr lang="en-US" b="0" i="0" dirty="0" err="1">
                <a:effectLst/>
              </a:rPr>
              <a:t>comuta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între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modurile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lumină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întuneric</a:t>
            </a:r>
            <a:r>
              <a:rPr lang="en-US" b="0" i="0" dirty="0">
                <a:effectLst/>
              </a:rPr>
              <a:t> pentru o </a:t>
            </a:r>
            <a:r>
              <a:rPr lang="en-US" b="0" i="0" dirty="0" err="1">
                <a:effectLst/>
              </a:rPr>
              <a:t>vizibilitate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mai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bună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pentru a reduce </a:t>
            </a:r>
            <a:r>
              <a:rPr lang="en-US" b="0" i="0" dirty="0" err="1">
                <a:effectLst/>
              </a:rPr>
              <a:t>oboseala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ochilor</a:t>
            </a:r>
            <a:r>
              <a:rPr lang="en-US" dirty="0"/>
              <a:t> =&gt;</a:t>
            </a:r>
            <a:r>
              <a:rPr lang="en-US" b="0" i="0" dirty="0">
                <a:effectLst/>
              </a:rPr>
              <a:t> </a:t>
            </a:r>
            <a:r>
              <a:rPr lang="en-US" dirty="0" err="1"/>
              <a:t>p</a:t>
            </a:r>
            <a:r>
              <a:rPr lang="en-US" b="0" i="0" dirty="0" err="1">
                <a:effectLst/>
              </a:rPr>
              <a:t>roiectare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interfața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utilizare</a:t>
            </a:r>
            <a:r>
              <a:rPr lang="en-US" b="0" i="0" dirty="0">
                <a:effectLst/>
              </a:rPr>
              <a:t> a </a:t>
            </a:r>
            <a:r>
              <a:rPr lang="en-US" b="0" i="0" dirty="0" err="1">
                <a:effectLst/>
              </a:rPr>
              <a:t>aplicației</a:t>
            </a:r>
            <a:r>
              <a:rPr lang="en-US" b="0" i="0" dirty="0">
                <a:effectLst/>
              </a:rPr>
              <a:t> cloud pentru a se </a:t>
            </a:r>
            <a:r>
              <a:rPr lang="en-US" b="0" i="0" dirty="0" err="1">
                <a:effectLst/>
              </a:rPr>
              <a:t>adapta</a:t>
            </a:r>
            <a:r>
              <a:rPr lang="en-US" b="0" i="0" dirty="0">
                <a:effectLst/>
              </a:rPr>
              <a:t> la </a:t>
            </a:r>
            <a:r>
              <a:rPr lang="en-US" b="0" i="0" dirty="0" err="1">
                <a:effectLst/>
              </a:rPr>
              <a:t>preferințele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modului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întunecat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a se </a:t>
            </a:r>
            <a:r>
              <a:rPr lang="en-US" b="0" i="0" dirty="0" err="1">
                <a:effectLst/>
              </a:rPr>
              <a:t>alinia</a:t>
            </a:r>
            <a:r>
              <a:rPr lang="en-US" b="0" i="0" dirty="0">
                <a:effectLst/>
              </a:rPr>
              <a:t> cu </a:t>
            </a:r>
            <a:r>
              <a:rPr lang="en-US" b="0" i="0" dirty="0" err="1">
                <a:effectLst/>
              </a:rPr>
              <a:t>setările</a:t>
            </a:r>
            <a:r>
              <a:rPr lang="en-US" b="0" i="0" dirty="0">
                <a:effectLst/>
              </a:rPr>
              <a:t> de </a:t>
            </a:r>
            <a:r>
              <a:rPr lang="en-US" b="0" i="0" dirty="0" err="1">
                <a:effectLst/>
              </a:rPr>
              <a:t>sistem</a:t>
            </a:r>
            <a:r>
              <a:rPr lang="en-US" b="0" i="0" dirty="0">
                <a:effectLst/>
              </a:rPr>
              <a:t> ale </a:t>
            </a:r>
            <a:r>
              <a:rPr lang="en-US" b="0" i="0" dirty="0" err="1">
                <a:effectLst/>
              </a:rPr>
              <a:t>utilizatorului</a:t>
            </a:r>
            <a:r>
              <a:rPr lang="en-US" b="0" i="0" dirty="0">
                <a:effectLst/>
              </a:rPr>
              <a:t>.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endParaRPr lang="en-US" b="0" i="0" dirty="0">
              <a:effectLst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FF0000"/>
                </a:solidFill>
                <a:effectLst/>
              </a:rPr>
              <a:t>Scalabilitate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Anticipare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creștere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aplicație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și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adăugarea</a:t>
            </a:r>
            <a:r>
              <a:rPr lang="en-US" b="0" i="0" dirty="0">
                <a:effectLst/>
              </a:rPr>
              <a:t> de noi </a:t>
            </a:r>
            <a:r>
              <a:rPr lang="en-US" b="0" i="0" dirty="0" err="1">
                <a:effectLst/>
              </a:rPr>
              <a:t>funcții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în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timp</a:t>
            </a:r>
            <a:r>
              <a:rPr lang="en-US" b="0" i="0" dirty="0">
                <a:effectLst/>
              </a:rPr>
              <a:t> =&gt; </a:t>
            </a:r>
            <a:r>
              <a:rPr lang="en-US" dirty="0" err="1"/>
              <a:t>p</a:t>
            </a:r>
            <a:r>
              <a:rPr lang="en-US" b="0" i="0" dirty="0" err="1">
                <a:effectLst/>
              </a:rPr>
              <a:t>roiectare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interfața</a:t>
            </a:r>
            <a:r>
              <a:rPr lang="en-US" b="0" i="0" dirty="0">
                <a:effectLst/>
              </a:rPr>
              <a:t> cu </a:t>
            </a:r>
            <a:r>
              <a:rPr lang="en-US" b="0" i="0" dirty="0" err="1">
                <a:effectLst/>
              </a:rPr>
              <a:t>scalare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naturala</a:t>
            </a:r>
            <a:r>
              <a:rPr lang="en-US" b="0" i="0" dirty="0">
                <a:effectLst/>
              </a:rPr>
              <a:t> =&gt; </a:t>
            </a:r>
            <a:r>
              <a:rPr lang="en-US" b="0" i="0" dirty="0" err="1">
                <a:effectLst/>
              </a:rPr>
              <a:t>aplicația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rămâne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eficientă</a:t>
            </a:r>
            <a:r>
              <a:rPr lang="en-US" b="0" i="0" dirty="0">
                <a:effectLst/>
              </a:rPr>
              <a:t> pe </a:t>
            </a:r>
            <a:r>
              <a:rPr lang="en-US" b="0" i="0" dirty="0" err="1">
                <a:effectLst/>
              </a:rPr>
              <a:t>măsură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ce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evoluează</a:t>
            </a:r>
            <a:r>
              <a:rPr lang="en-US" b="0" i="0" dirty="0">
                <a:effectLst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10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185</TotalTime>
  <Words>1407</Words>
  <Application>Microsoft Office PowerPoint</Application>
  <PresentationFormat>Ecran lat</PresentationFormat>
  <Paragraphs>194</Paragraphs>
  <Slides>14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PPTelegraf</vt:lpstr>
      <vt:lpstr>Temă Office</vt:lpstr>
      <vt:lpstr>Cloud Computing</vt:lpstr>
      <vt:lpstr>Etapele dezvoltarii unei aplicatii in cloud</vt:lpstr>
      <vt:lpstr>Descoperirea proiectului</vt:lpstr>
      <vt:lpstr>Alegerea echipei de dezvoltare</vt:lpstr>
      <vt:lpstr>Intrebări de pus  unui potențial partener de dezvoltare de software cloud pentru evaluare</vt:lpstr>
      <vt:lpstr>Planificarea dezvoltarii</vt:lpstr>
      <vt:lpstr>Planificarea dezvoltarii</vt:lpstr>
      <vt:lpstr>Planificarea dezvoltarii</vt:lpstr>
      <vt:lpstr>Design UI/UX</vt:lpstr>
      <vt:lpstr>Dezvoltare și testare</vt:lpstr>
      <vt:lpstr>Livrare si intretinere</vt:lpstr>
      <vt:lpstr>Costuri</vt:lpstr>
      <vt:lpstr>Provocări</vt:lpstr>
      <vt:lpstr>Link-uri utile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Marghescu Mihai Bogdan</dc:creator>
  <cp:lastModifiedBy>Marghescu Mihai Bogdan</cp:lastModifiedBy>
  <cp:revision>24</cp:revision>
  <dcterms:created xsi:type="dcterms:W3CDTF">2024-01-25T09:00:39Z</dcterms:created>
  <dcterms:modified xsi:type="dcterms:W3CDTF">2024-03-14T12:09:51Z</dcterms:modified>
</cp:coreProperties>
</file>