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9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1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7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3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2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9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1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7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5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0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5C832-EB1B-419F-A39D-202BC7B81249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F4757-E800-4F77-BFB0-7E5A678B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3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565E5577-6BE2-995C-5455-1D0BABE9F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34" y="299035"/>
            <a:ext cx="95091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loud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56C4DA65-3B3F-E42C-4198-90FB09C63699}"/>
              </a:ext>
            </a:extLst>
          </p:cNvPr>
          <p:cNvSpPr/>
          <p:nvPr/>
        </p:nvSpPr>
        <p:spPr>
          <a:xfrm>
            <a:off x="903371" y="5023435"/>
            <a:ext cx="7884695" cy="153553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Cloud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68C722BB-E0D0-9774-FB57-A7D15EE65F50}"/>
              </a:ext>
            </a:extLst>
          </p:cNvPr>
          <p:cNvSpPr/>
          <p:nvPr/>
        </p:nvSpPr>
        <p:spPr>
          <a:xfrm>
            <a:off x="2565734" y="2280235"/>
            <a:ext cx="4343400" cy="2667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5A3429C5-F85B-D71A-AE16-53F6BDA2D020}"/>
              </a:ext>
            </a:extLst>
          </p:cNvPr>
          <p:cNvSpPr/>
          <p:nvPr/>
        </p:nvSpPr>
        <p:spPr>
          <a:xfrm>
            <a:off x="2184734" y="756235"/>
            <a:ext cx="50292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lc="http://schemas.openxmlformats.org/drawingml/2006/lockedCanvas" xmlns:a16="http://schemas.microsoft.com/office/drawing/2014/main" xmlns="" id="{F2C3D7D2-B460-7717-67C4-CA7558BC8378}"/>
              </a:ext>
            </a:extLst>
          </p:cNvPr>
          <p:cNvSpPr>
            <a:spLocks noGrp="1"/>
          </p:cNvSpPr>
          <p:nvPr/>
        </p:nvSpPr>
        <p:spPr>
          <a:xfrm>
            <a:off x="736934" y="984835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>
                <a:solidFill>
                  <a:srgbClr val="FFFF00"/>
                </a:solidFill>
              </a:rPr>
              <a:t>Cloud Computing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3C9F192C-DC2C-1B2A-5983-AB527DFD707F}"/>
              </a:ext>
            </a:extLst>
          </p:cNvPr>
          <p:cNvSpPr>
            <a:spLocks noGrp="1"/>
          </p:cNvSpPr>
          <p:nvPr/>
        </p:nvSpPr>
        <p:spPr>
          <a:xfrm>
            <a:off x="1498934" y="2966035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Prof.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univ.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DORIN MITRUŢ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FBC0307B-12AB-3B51-DA10-F3254FD8DDCF}"/>
              </a:ext>
            </a:extLst>
          </p:cNvPr>
          <p:cNvSpPr txBox="1">
            <a:spLocks/>
          </p:cNvSpPr>
          <p:nvPr/>
        </p:nvSpPr>
        <p:spPr bwMode="auto">
          <a:xfrm>
            <a:off x="1119939" y="5404435"/>
            <a:ext cx="723499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200" b="1" dirty="0">
                <a:solidFill>
                  <a:srgbClr val="00B050"/>
                </a:solidFill>
              </a:rPr>
              <a:t>Curs 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14. </a:t>
            </a:r>
            <a:r>
              <a:rPr lang="en-US" sz="3200" b="1" i="0" dirty="0" err="1" smtClean="0">
                <a:solidFill>
                  <a:srgbClr val="00B050"/>
                </a:solidFill>
                <a:effectLst/>
                <a:latin typeface="+mn-lt"/>
              </a:rPr>
              <a:t>Studii</a:t>
            </a:r>
            <a:r>
              <a:rPr lang="en-US" sz="3200" b="1" i="0" dirty="0" smtClean="0">
                <a:solidFill>
                  <a:srgbClr val="00B050"/>
                </a:solidFill>
                <a:effectLst/>
                <a:latin typeface="+mn-lt"/>
              </a:rPr>
              <a:t> de </a:t>
            </a:r>
            <a:r>
              <a:rPr lang="en-US" sz="3200" b="1" i="0" dirty="0" err="1" smtClean="0">
                <a:solidFill>
                  <a:srgbClr val="00B050"/>
                </a:solidFill>
                <a:effectLst/>
                <a:latin typeface="+mn-lt"/>
              </a:rPr>
              <a:t>caz</a:t>
            </a:r>
            <a:endParaRPr lang="en-US" altLang="en-US" sz="3200" b="1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3171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2915816" cy="562074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Universitate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8784976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Accesibilitate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globală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/>
              <a:t>oriunde</a:t>
            </a:r>
            <a:r>
              <a:rPr lang="en-US" dirty="0"/>
              <a:t>, </a:t>
            </a:r>
            <a:r>
              <a:rPr lang="en-US" dirty="0" err="1"/>
              <a:t>fără</a:t>
            </a:r>
            <a:r>
              <a:rPr lang="en-US" dirty="0"/>
              <a:t> a </a:t>
            </a:r>
            <a:r>
              <a:rPr lang="en-US" dirty="0" err="1"/>
              <a:t>depinde</a:t>
            </a:r>
            <a:r>
              <a:rPr lang="en-US" dirty="0"/>
              <a:t> de </a:t>
            </a:r>
            <a:r>
              <a:rPr lang="en-US" dirty="0" err="1"/>
              <a:t>infrastructura</a:t>
            </a:r>
            <a:r>
              <a:rPr lang="en-US" dirty="0"/>
              <a:t> </a:t>
            </a:r>
            <a:r>
              <a:rPr lang="en-US" dirty="0" err="1"/>
              <a:t>fizică</a:t>
            </a:r>
            <a:r>
              <a:rPr lang="en-US" dirty="0"/>
              <a:t> a </a:t>
            </a:r>
            <a:r>
              <a:rPr lang="en-US" dirty="0" err="1"/>
              <a:t>campusului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Scalabilitate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mai</a:t>
            </a:r>
            <a:r>
              <a:rPr lang="en-US" dirty="0" smtClean="0"/>
              <a:t> multi </a:t>
            </a:r>
            <a:r>
              <a:rPr lang="en-US" dirty="0" err="1" smtClean="0"/>
              <a:t>utilizatori</a:t>
            </a:r>
            <a:r>
              <a:rPr lang="en-US" dirty="0" smtClean="0"/>
              <a:t>,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err="1"/>
              <a:t>spațiu</a:t>
            </a:r>
            <a:r>
              <a:rPr lang="en-US" dirty="0"/>
              <a:t> de </a:t>
            </a:r>
            <a:r>
              <a:rPr lang="en-US" dirty="0" err="1" smtClean="0"/>
              <a:t>stocare</a:t>
            </a:r>
            <a:r>
              <a:rPr lang="en-US" dirty="0" smtClean="0"/>
              <a:t> </a:t>
            </a:r>
            <a:r>
              <a:rPr lang="en-US" dirty="0" err="1" smtClean="0"/>
              <a:t>fără</a:t>
            </a:r>
            <a:r>
              <a:rPr lang="en-US" dirty="0" smtClean="0"/>
              <a:t> </a:t>
            </a:r>
            <a:r>
              <a:rPr lang="en-US" dirty="0" err="1" smtClean="0"/>
              <a:t>investiții</a:t>
            </a:r>
            <a:r>
              <a:rPr lang="en-US" dirty="0" smtClean="0"/>
              <a:t> </a:t>
            </a:r>
            <a:r>
              <a:rPr lang="en-US" dirty="0" err="1"/>
              <a:t>mari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hardware.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Reducerea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costurilor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infrastructură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 smtClean="0"/>
              <a:t>servere</a:t>
            </a:r>
            <a:r>
              <a:rPr lang="en-US" dirty="0" smtClean="0"/>
              <a:t> </a:t>
            </a:r>
            <a:r>
              <a:rPr lang="en-US" dirty="0" err="1"/>
              <a:t>fizice</a:t>
            </a:r>
            <a:r>
              <a:rPr lang="en-US" dirty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licente</a:t>
            </a:r>
            <a:r>
              <a:rPr lang="en-US" dirty="0" smtClean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</a:rPr>
              <a:t>Securitate </a:t>
            </a:r>
            <a:r>
              <a:rPr lang="en-US" b="1" dirty="0" err="1" smtClean="0">
                <a:solidFill>
                  <a:srgbClr val="0070C0"/>
                </a:solidFill>
              </a:rPr>
              <a:t>sporită</a:t>
            </a:r>
            <a:endParaRPr lang="en-US" dirty="0">
              <a:solidFill>
                <a:srgbClr val="0070C0"/>
              </a:solidFill>
            </a:endParaRP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Automatizare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procesele</a:t>
            </a:r>
            <a:r>
              <a:rPr lang="en-US" dirty="0" smtClean="0"/>
              <a:t> administrative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Dezavantaje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Dependența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smtClean="0">
                <a:solidFill>
                  <a:srgbClr val="0070C0"/>
                </a:solidFill>
              </a:rPr>
              <a:t>internet</a:t>
            </a:r>
            <a:endParaRPr lang="en-US" dirty="0">
              <a:solidFill>
                <a:srgbClr val="0070C0"/>
              </a:solidFill>
            </a:endParaRP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Confidențialitatea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datelor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riscuri</a:t>
            </a:r>
            <a:r>
              <a:rPr lang="en-US" dirty="0" smtClean="0"/>
              <a:t> </a:t>
            </a:r>
            <a:r>
              <a:rPr lang="en-US" dirty="0"/>
              <a:t>legate de </a:t>
            </a:r>
            <a:r>
              <a:rPr lang="en-US" dirty="0" err="1"/>
              <a:t>confidențialitatea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 smtClean="0"/>
              <a:t>studenți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profesori</a:t>
            </a:r>
            <a:r>
              <a:rPr lang="en-US" dirty="0" smtClean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Costuri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lunare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plata</a:t>
            </a:r>
            <a:r>
              <a:rPr lang="en-US" dirty="0" smtClean="0"/>
              <a:t> </a:t>
            </a:r>
            <a:r>
              <a:rPr lang="en-US" dirty="0" err="1"/>
              <a:t>lunară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servicii</a:t>
            </a:r>
            <a:r>
              <a:rPr lang="en-US" dirty="0"/>
              <a:t> cloud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deveni</a:t>
            </a:r>
            <a:r>
              <a:rPr lang="en-US" dirty="0"/>
              <a:t> </a:t>
            </a:r>
            <a:r>
              <a:rPr lang="en-US" dirty="0" err="1"/>
              <a:t>semnificativă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termen</a:t>
            </a:r>
            <a:r>
              <a:rPr lang="en-US" dirty="0"/>
              <a:t> </a:t>
            </a:r>
            <a:r>
              <a:rPr lang="en-US" dirty="0" smtClean="0"/>
              <a:t>lung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Risc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întreruperi</a:t>
            </a:r>
            <a:r>
              <a:rPr lang="en-US" b="1" dirty="0">
                <a:solidFill>
                  <a:srgbClr val="0070C0"/>
                </a:solidFill>
              </a:rPr>
              <a:t> ale </a:t>
            </a:r>
            <a:r>
              <a:rPr lang="en-US" b="1" dirty="0" err="1" smtClean="0">
                <a:solidFill>
                  <a:srgbClr val="0070C0"/>
                </a:solidFill>
              </a:rPr>
              <a:t>serviciului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Concluzii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0070C0"/>
                </a:solidFill>
              </a:rPr>
              <a:t>îmbunătățirea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accesibilității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eficienței</a:t>
            </a:r>
            <a:r>
              <a:rPr lang="en-US" dirty="0"/>
              <a:t> </a:t>
            </a:r>
            <a:r>
              <a:rPr lang="en-US" dirty="0" err="1"/>
              <a:t>proceselor</a:t>
            </a:r>
            <a:r>
              <a:rPr lang="en-US" dirty="0"/>
              <a:t> </a:t>
            </a:r>
            <a:r>
              <a:rPr lang="en-US" dirty="0" err="1"/>
              <a:t>educaționale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administrative.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/>
              <a:t>s</a:t>
            </a:r>
            <a:r>
              <a:rPr lang="en-US" dirty="0" err="1" smtClean="0"/>
              <a:t>tudenții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profesorii</a:t>
            </a:r>
            <a:r>
              <a:rPr lang="en-US" dirty="0"/>
              <a:t> </a:t>
            </a:r>
            <a:r>
              <a:rPr lang="en-US" dirty="0" err="1"/>
              <a:t>beneficiază</a:t>
            </a:r>
            <a:r>
              <a:rPr lang="en-US" dirty="0"/>
              <a:t> </a:t>
            </a:r>
            <a:r>
              <a:rPr lang="en-US" dirty="0" err="1"/>
              <a:t>acum</a:t>
            </a:r>
            <a:r>
              <a:rPr lang="en-US" dirty="0"/>
              <a:t> de un </a:t>
            </a:r>
            <a:r>
              <a:rPr lang="en-US" dirty="0" err="1">
                <a:solidFill>
                  <a:srgbClr val="0070C0"/>
                </a:solidFill>
              </a:rPr>
              <a:t>mediu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mai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flexibil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ușor</a:t>
            </a:r>
            <a:r>
              <a:rPr lang="en-US" dirty="0"/>
              <a:t> de </a:t>
            </a:r>
            <a:r>
              <a:rPr lang="en-US" dirty="0" err="1"/>
              <a:t>utilizat</a:t>
            </a:r>
            <a:r>
              <a:rPr lang="en-US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universitatea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reușit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reducă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costurile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de </a:t>
            </a:r>
            <a:r>
              <a:rPr lang="en-US" dirty="0" err="1"/>
              <a:t>infrastructură</a:t>
            </a:r>
            <a:r>
              <a:rPr lang="en-US" dirty="0"/>
              <a:t> IT.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FF0000"/>
                </a:solidFill>
              </a:rPr>
              <a:t>monitorizare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atenta</a:t>
            </a:r>
            <a:r>
              <a:rPr lang="en-US" dirty="0" smtClean="0">
                <a:solidFill>
                  <a:srgbClr val="FF0000"/>
                </a:solidFill>
              </a:rPr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costurile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FF0000"/>
                </a:solidFill>
              </a:rPr>
              <a:t>securitatea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datelor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studenților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0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1907704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Banca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err="1"/>
              <a:t>gestionarea</a:t>
            </a:r>
            <a:r>
              <a:rPr lang="en-US" sz="1500" dirty="0"/>
              <a:t> </a:t>
            </a:r>
            <a:r>
              <a:rPr lang="en-US" sz="1500" dirty="0" err="1"/>
              <a:t>tranzacțiilor</a:t>
            </a:r>
            <a:r>
              <a:rPr lang="en-US" sz="1500" dirty="0"/>
              <a:t> </a:t>
            </a:r>
            <a:r>
              <a:rPr lang="en-US" sz="1500" dirty="0" err="1"/>
              <a:t>și</a:t>
            </a:r>
            <a:r>
              <a:rPr lang="en-US" sz="1500" dirty="0"/>
              <a:t> a </a:t>
            </a:r>
            <a:r>
              <a:rPr lang="en-US" sz="1500" dirty="0" err="1"/>
              <a:t>datelor</a:t>
            </a:r>
            <a:r>
              <a:rPr lang="en-US" sz="1500" dirty="0"/>
              <a:t> </a:t>
            </a:r>
            <a:r>
              <a:rPr lang="en-US" sz="1500" dirty="0" err="1"/>
              <a:t>clienților</a:t>
            </a:r>
            <a:r>
              <a:rPr lang="en-US" sz="1500" dirty="0"/>
              <a:t>, </a:t>
            </a:r>
            <a:r>
              <a:rPr lang="en-US" sz="1500" dirty="0" err="1"/>
              <a:t>precum</a:t>
            </a:r>
            <a:r>
              <a:rPr lang="en-US" sz="1500" dirty="0"/>
              <a:t> </a:t>
            </a:r>
            <a:r>
              <a:rPr lang="en-US" sz="1500" dirty="0" err="1"/>
              <a:t>și</a:t>
            </a:r>
            <a:r>
              <a:rPr lang="en-US" sz="1500" dirty="0"/>
              <a:t> cu </a:t>
            </a:r>
            <a:r>
              <a:rPr lang="en-US" sz="1500" dirty="0" err="1"/>
              <a:t>nevoia</a:t>
            </a:r>
            <a:r>
              <a:rPr lang="en-US" sz="1500" dirty="0"/>
              <a:t> de a </a:t>
            </a:r>
            <a:r>
              <a:rPr lang="en-US" sz="1500" dirty="0" err="1"/>
              <a:t>îmbunătăți</a:t>
            </a:r>
            <a:r>
              <a:rPr lang="en-US" sz="1500" dirty="0"/>
              <a:t> </a:t>
            </a:r>
            <a:r>
              <a:rPr lang="en-US" sz="1500" dirty="0" err="1"/>
              <a:t>eficiența</a:t>
            </a:r>
            <a:r>
              <a:rPr lang="en-US" sz="1500" dirty="0"/>
              <a:t> </a:t>
            </a:r>
            <a:r>
              <a:rPr lang="en-US" sz="1500" dirty="0" err="1"/>
              <a:t>operațiunilor</a:t>
            </a:r>
            <a:r>
              <a:rPr lang="en-US" sz="1500" dirty="0"/>
              <a:t> interne</a:t>
            </a:r>
            <a:r>
              <a:rPr lang="en-US" sz="1500" dirty="0" smtClean="0"/>
              <a:t>.</a:t>
            </a:r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Situația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inițială</a:t>
            </a:r>
            <a:r>
              <a:rPr lang="en-US" sz="1600" b="1" dirty="0">
                <a:solidFill>
                  <a:srgbClr val="FF0000"/>
                </a:solidFill>
              </a:rPr>
              <a:t>: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Infrastructură</a:t>
            </a:r>
            <a:r>
              <a:rPr lang="en-US" sz="1600" b="1" dirty="0">
                <a:solidFill>
                  <a:srgbClr val="0070C0"/>
                </a:solidFill>
              </a:rPr>
              <a:t> IT </a:t>
            </a:r>
            <a:r>
              <a:rPr lang="en-US" sz="1600" b="1" dirty="0" err="1">
                <a:solidFill>
                  <a:srgbClr val="0070C0"/>
                </a:solidFill>
              </a:rPr>
              <a:t>învechită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servere</a:t>
            </a:r>
            <a:r>
              <a:rPr lang="en-US" sz="1600" dirty="0" smtClean="0"/>
              <a:t> </a:t>
            </a:r>
            <a:r>
              <a:rPr lang="en-US" sz="1600" dirty="0" err="1" smtClean="0"/>
              <a:t>fizice</a:t>
            </a: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Vulnerabilități</a:t>
            </a:r>
            <a:r>
              <a:rPr lang="en-US" sz="1600" b="1" dirty="0">
                <a:solidFill>
                  <a:srgbClr val="0070C0"/>
                </a:solidFill>
              </a:rPr>
              <a:t> de </a:t>
            </a:r>
            <a:r>
              <a:rPr lang="en-US" sz="1600" b="1" dirty="0" err="1">
                <a:solidFill>
                  <a:srgbClr val="0070C0"/>
                </a:solidFill>
              </a:rPr>
              <a:t>securitate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stocare</a:t>
            </a:r>
            <a:r>
              <a:rPr lang="en-US" sz="1600" dirty="0" smtClean="0"/>
              <a:t>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servere</a:t>
            </a:r>
            <a:r>
              <a:rPr lang="en-US" sz="1600" dirty="0"/>
              <a:t> </a:t>
            </a:r>
            <a:r>
              <a:rPr lang="en-US" sz="1600" dirty="0" smtClean="0"/>
              <a:t>interne</a:t>
            </a: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Incapacitatea</a:t>
            </a:r>
            <a:r>
              <a:rPr lang="en-US" sz="1600" b="1" dirty="0">
                <a:solidFill>
                  <a:srgbClr val="0070C0"/>
                </a:solidFill>
              </a:rPr>
              <a:t> de a </a:t>
            </a:r>
            <a:r>
              <a:rPr lang="en-US" sz="1600" b="1" dirty="0" err="1">
                <a:solidFill>
                  <a:srgbClr val="0070C0"/>
                </a:solidFill>
              </a:rPr>
              <a:t>inova</a:t>
            </a:r>
            <a:r>
              <a:rPr lang="en-US" sz="1600" b="1" dirty="0">
                <a:solidFill>
                  <a:srgbClr val="0070C0"/>
                </a:solidFill>
              </a:rPr>
              <a:t> rapid:</a:t>
            </a:r>
            <a:r>
              <a:rPr lang="en-US" sz="1600" dirty="0"/>
              <a:t> </a:t>
            </a:r>
            <a:r>
              <a:rPr lang="en-US" sz="1600" dirty="0" err="1" smtClean="0"/>
              <a:t>dificultăți</a:t>
            </a:r>
            <a:r>
              <a:rPr lang="en-US" sz="1600" dirty="0" smtClean="0"/>
              <a:t> </a:t>
            </a:r>
            <a:r>
              <a:rPr lang="en-US" sz="1600" dirty="0" err="1"/>
              <a:t>în</a:t>
            </a:r>
            <a:r>
              <a:rPr lang="en-US" sz="1600" dirty="0"/>
              <a:t> a </a:t>
            </a:r>
            <a:r>
              <a:rPr lang="en-US" sz="1600" dirty="0" err="1"/>
              <a:t>lansa</a:t>
            </a:r>
            <a:r>
              <a:rPr lang="en-US" sz="1600" dirty="0"/>
              <a:t> rapid </a:t>
            </a:r>
            <a:r>
              <a:rPr lang="en-US" sz="1600" dirty="0" err="1"/>
              <a:t>noi</a:t>
            </a:r>
            <a:r>
              <a:rPr lang="en-US" sz="1600" dirty="0"/>
              <a:t> </a:t>
            </a:r>
            <a:r>
              <a:rPr lang="en-US" sz="1600" dirty="0" err="1"/>
              <a:t>produse</a:t>
            </a:r>
            <a:r>
              <a:rPr lang="en-US" sz="1600" dirty="0"/>
              <a:t> </a:t>
            </a:r>
            <a:r>
              <a:rPr lang="en-US" sz="1600" dirty="0" err="1"/>
              <a:t>financiare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 smtClean="0"/>
              <a:t>servicii</a:t>
            </a:r>
            <a:endParaRPr lang="en-US" sz="1600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Cine </a:t>
            </a:r>
            <a:r>
              <a:rPr lang="en-US" sz="1600" b="1" dirty="0" err="1">
                <a:solidFill>
                  <a:srgbClr val="FF0000"/>
                </a:solidFill>
              </a:rPr>
              <a:t>erau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interesați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și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ce</a:t>
            </a:r>
            <a:r>
              <a:rPr lang="en-US" sz="16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Echipa</a:t>
            </a:r>
            <a:r>
              <a:rPr lang="en-US" sz="1600" b="1" dirty="0">
                <a:solidFill>
                  <a:srgbClr val="0070C0"/>
                </a:solidFill>
              </a:rPr>
              <a:t> IT: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modernizarea</a:t>
            </a:r>
            <a:r>
              <a:rPr lang="en-US" sz="1600" dirty="0" smtClean="0"/>
              <a:t> </a:t>
            </a:r>
            <a:r>
              <a:rPr lang="en-US" sz="1600" dirty="0" err="1"/>
              <a:t>infrastructurii</a:t>
            </a:r>
            <a:r>
              <a:rPr lang="en-US" sz="1600" dirty="0"/>
              <a:t> </a:t>
            </a:r>
            <a:r>
              <a:rPr lang="en-US" sz="1600" dirty="0" smtClean="0"/>
              <a:t>IT, </a:t>
            </a:r>
            <a:r>
              <a:rPr lang="en-US" sz="1600" dirty="0" err="1"/>
              <a:t>migrarea</a:t>
            </a:r>
            <a:r>
              <a:rPr lang="en-US" sz="1600" dirty="0"/>
              <a:t> la </a:t>
            </a:r>
            <a:r>
              <a:rPr lang="en-US" sz="1600" dirty="0" err="1"/>
              <a:t>soluții</a:t>
            </a:r>
            <a:r>
              <a:rPr lang="en-US" sz="1600" dirty="0"/>
              <a:t> </a:t>
            </a:r>
            <a:r>
              <a:rPr lang="en-US" sz="1600" dirty="0" smtClean="0"/>
              <a:t>cloud: </a:t>
            </a:r>
            <a:r>
              <a:rPr lang="en-US" sz="1600" dirty="0" err="1" smtClean="0"/>
              <a:t>scalabilitatea</a:t>
            </a:r>
            <a:r>
              <a:rPr lang="en-US" sz="1600" dirty="0" smtClean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performanța</a:t>
            </a:r>
            <a:r>
              <a:rPr lang="en-US" sz="1600" dirty="0"/>
              <a:t>.</a:t>
            </a:r>
          </a:p>
          <a:p>
            <a:pPr lvl="0"/>
            <a:r>
              <a:rPr lang="en-US" sz="1600" b="1" dirty="0" smtClean="0">
                <a:solidFill>
                  <a:srgbClr val="0070C0"/>
                </a:solidFill>
              </a:rPr>
              <a:t>Management:</a:t>
            </a:r>
            <a:r>
              <a:rPr lang="en-US" sz="1600" dirty="0" smtClean="0"/>
              <a:t> </a:t>
            </a:r>
            <a:r>
              <a:rPr lang="en-US" sz="1600" dirty="0" err="1" smtClean="0"/>
              <a:t>infrastructură</a:t>
            </a:r>
            <a:r>
              <a:rPr lang="en-US" sz="1600" dirty="0" smtClean="0"/>
              <a:t> </a:t>
            </a:r>
            <a:r>
              <a:rPr lang="en-US" sz="1600" dirty="0" err="1"/>
              <a:t>mai</a:t>
            </a:r>
            <a:r>
              <a:rPr lang="en-US" sz="1600" dirty="0"/>
              <a:t> </a:t>
            </a:r>
            <a:r>
              <a:rPr lang="en-US" sz="1600" dirty="0" err="1"/>
              <a:t>flexibilă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 smtClean="0"/>
              <a:t>eficientă</a:t>
            </a:r>
            <a:r>
              <a:rPr lang="en-US" sz="1600" dirty="0" smtClean="0"/>
              <a:t>: </a:t>
            </a:r>
            <a:r>
              <a:rPr lang="en-US" sz="1600" dirty="0" err="1"/>
              <a:t>lansarea</a:t>
            </a:r>
            <a:r>
              <a:rPr lang="en-US" sz="1600" dirty="0"/>
              <a:t> </a:t>
            </a:r>
            <a:r>
              <a:rPr lang="en-US" sz="1600" dirty="0" err="1"/>
              <a:t>rapidă</a:t>
            </a:r>
            <a:r>
              <a:rPr lang="en-US" sz="1600" dirty="0"/>
              <a:t> de </a:t>
            </a:r>
            <a:r>
              <a:rPr lang="en-US" sz="1600" dirty="0" err="1"/>
              <a:t>noi</a:t>
            </a:r>
            <a:r>
              <a:rPr lang="en-US" sz="1600" dirty="0"/>
              <a:t> </a:t>
            </a:r>
            <a:r>
              <a:rPr lang="en-US" sz="1600" dirty="0" err="1"/>
              <a:t>produse</a:t>
            </a:r>
            <a:r>
              <a:rPr lang="en-US" sz="1600" dirty="0"/>
              <a:t> </a:t>
            </a:r>
            <a:r>
              <a:rPr lang="en-US" sz="1600" dirty="0" err="1"/>
              <a:t>financiare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 smtClean="0"/>
              <a:t>reducere</a:t>
            </a:r>
            <a:r>
              <a:rPr lang="en-US" sz="1600" dirty="0" smtClean="0"/>
              <a:t> </a:t>
            </a:r>
            <a:r>
              <a:rPr lang="en-US" sz="1600" dirty="0" err="1" smtClean="0"/>
              <a:t>costuri</a:t>
            </a:r>
            <a:r>
              <a:rPr lang="en-US" sz="1600" dirty="0" smtClean="0"/>
              <a:t> </a:t>
            </a:r>
            <a:r>
              <a:rPr lang="en-US" sz="1600" dirty="0" err="1"/>
              <a:t>operaționale</a:t>
            </a:r>
            <a:r>
              <a:rPr lang="en-US" sz="1600" dirty="0"/>
              <a:t>.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Clienții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acces</a:t>
            </a:r>
            <a:r>
              <a:rPr lang="en-US" sz="1600" dirty="0" smtClean="0"/>
              <a:t> </a:t>
            </a:r>
            <a:r>
              <a:rPr lang="en-US" sz="1600" dirty="0"/>
              <a:t>rapid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sigur</a:t>
            </a:r>
            <a:r>
              <a:rPr lang="en-US" sz="1600" dirty="0"/>
              <a:t> la </a:t>
            </a:r>
            <a:r>
              <a:rPr lang="en-US" sz="1600" dirty="0" err="1"/>
              <a:t>serviciile</a:t>
            </a:r>
            <a:r>
              <a:rPr lang="en-US" sz="1600" dirty="0"/>
              <a:t> </a:t>
            </a:r>
            <a:r>
              <a:rPr lang="en-US" sz="1600" dirty="0" err="1"/>
              <a:t>bancare</a:t>
            </a:r>
            <a:r>
              <a:rPr lang="en-US" sz="1600" dirty="0"/>
              <a:t> </a:t>
            </a:r>
            <a:r>
              <a:rPr lang="en-US" sz="1600" dirty="0" smtClean="0"/>
              <a:t>online (</a:t>
            </a:r>
            <a:r>
              <a:rPr lang="en-US" sz="1600" dirty="0" err="1" smtClean="0"/>
              <a:t>plăți</a:t>
            </a:r>
            <a:r>
              <a:rPr lang="en-US" sz="1600" dirty="0"/>
              <a:t>, </a:t>
            </a:r>
            <a:r>
              <a:rPr lang="en-US" sz="1600" dirty="0" err="1"/>
              <a:t>transferuri</a:t>
            </a:r>
            <a:r>
              <a:rPr lang="en-US" sz="1600" dirty="0"/>
              <a:t>, </a:t>
            </a:r>
            <a:r>
              <a:rPr lang="en-US" sz="1600" dirty="0" err="1" smtClean="0"/>
              <a:t>vizualizare</a:t>
            </a:r>
            <a:r>
              <a:rPr lang="en-US" sz="1600" dirty="0" smtClean="0"/>
              <a:t> sold, </a:t>
            </a:r>
            <a:r>
              <a:rPr lang="en-US" sz="1600" dirty="0" err="1" smtClean="0"/>
              <a:t>acces</a:t>
            </a:r>
            <a:r>
              <a:rPr lang="en-US" sz="1600" dirty="0" smtClean="0"/>
              <a:t> </a:t>
            </a:r>
            <a:r>
              <a:rPr lang="en-US" sz="1600" dirty="0"/>
              <a:t>la </a:t>
            </a:r>
            <a:r>
              <a:rPr lang="en-US" sz="1600" dirty="0" err="1"/>
              <a:t>serviciile</a:t>
            </a:r>
            <a:r>
              <a:rPr lang="en-US" sz="1600" dirty="0"/>
              <a:t> de </a:t>
            </a:r>
            <a:r>
              <a:rPr lang="en-US" sz="1600" dirty="0" err="1" smtClean="0"/>
              <a:t>împrumuturi</a:t>
            </a:r>
            <a:r>
              <a:rPr lang="en-US" sz="1600" dirty="0"/>
              <a:t>)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Echipa</a:t>
            </a:r>
            <a:r>
              <a:rPr lang="en-US" sz="1600" b="1" dirty="0">
                <a:solidFill>
                  <a:srgbClr val="0070C0"/>
                </a:solidFill>
              </a:rPr>
              <a:t> de </a:t>
            </a:r>
            <a:r>
              <a:rPr lang="en-US" sz="1600" b="1" dirty="0" err="1">
                <a:solidFill>
                  <a:srgbClr val="0070C0"/>
                </a:solidFill>
              </a:rPr>
              <a:t>securitate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protecția</a:t>
            </a:r>
            <a:r>
              <a:rPr lang="en-US" sz="1600" dirty="0" smtClean="0"/>
              <a:t> </a:t>
            </a:r>
            <a:r>
              <a:rPr lang="en-US" sz="1600" dirty="0" err="1"/>
              <a:t>datelor</a:t>
            </a:r>
            <a:r>
              <a:rPr lang="en-US" sz="1600" dirty="0"/>
              <a:t> </a:t>
            </a:r>
            <a:r>
              <a:rPr lang="en-US" sz="1600" dirty="0" err="1"/>
              <a:t>sensibile</a:t>
            </a:r>
            <a:r>
              <a:rPr lang="en-US" sz="1600" dirty="0"/>
              <a:t> +</a:t>
            </a:r>
            <a:r>
              <a:rPr lang="en-US" sz="1600" dirty="0" smtClean="0"/>
              <a:t> </a:t>
            </a:r>
            <a:r>
              <a:rPr lang="en-US" sz="1600" dirty="0" err="1"/>
              <a:t>conformitatea</a:t>
            </a:r>
            <a:r>
              <a:rPr lang="en-US" sz="1600" dirty="0"/>
              <a:t> cu </a:t>
            </a:r>
            <a:r>
              <a:rPr lang="en-US" sz="1600" dirty="0" err="1"/>
              <a:t>reglementările</a:t>
            </a:r>
            <a:r>
              <a:rPr lang="en-US" sz="1600" dirty="0"/>
              <a:t> de </a:t>
            </a:r>
            <a:r>
              <a:rPr lang="en-US" sz="1600" dirty="0" err="1"/>
              <a:t>securitate</a:t>
            </a:r>
            <a:r>
              <a:rPr lang="en-US" sz="1600" dirty="0"/>
              <a:t> a </a:t>
            </a:r>
            <a:r>
              <a:rPr lang="en-US" sz="1600" dirty="0" err="1"/>
              <a:t>datelor</a:t>
            </a:r>
            <a:r>
              <a:rPr lang="en-US" sz="1600" dirty="0"/>
              <a:t> </a:t>
            </a:r>
            <a:r>
              <a:rPr lang="en-US" sz="1600" dirty="0" smtClean="0"/>
              <a:t>(GDPR </a:t>
            </a:r>
            <a:r>
              <a:rPr lang="en-US" sz="1600" dirty="0" err="1"/>
              <a:t>sau</a:t>
            </a:r>
            <a:r>
              <a:rPr lang="en-US" sz="1600" dirty="0"/>
              <a:t> PCI DSS).</a:t>
            </a:r>
          </a:p>
          <a:p>
            <a:pPr marL="0" indent="0">
              <a:buNone/>
            </a:pPr>
            <a:endParaRPr lang="en-US" sz="15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25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1907704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Banca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err="1">
                <a:solidFill>
                  <a:srgbClr val="FF0000"/>
                </a:solidFill>
              </a:rPr>
              <a:t>Implementarea</a:t>
            </a:r>
            <a:r>
              <a:rPr lang="en-US" b="1" dirty="0">
                <a:solidFill>
                  <a:srgbClr val="FF0000"/>
                </a:solidFill>
              </a:rPr>
              <a:t> Cloud Computing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Migrare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la </a:t>
            </a:r>
            <a:r>
              <a:rPr lang="en-US" b="1" dirty="0" err="1">
                <a:solidFill>
                  <a:srgbClr val="0070C0"/>
                </a:solidFill>
              </a:rPr>
              <a:t>infrastructura</a:t>
            </a:r>
            <a:r>
              <a:rPr lang="en-US" b="1" dirty="0">
                <a:solidFill>
                  <a:srgbClr val="0070C0"/>
                </a:solidFill>
              </a:rPr>
              <a:t> cloud:</a:t>
            </a:r>
            <a:r>
              <a:rPr lang="en-US" dirty="0"/>
              <a:t> </a:t>
            </a:r>
            <a:r>
              <a:rPr lang="en-US" dirty="0" err="1" smtClean="0"/>
              <a:t>sistemele</a:t>
            </a:r>
            <a:r>
              <a:rPr lang="en-US" dirty="0" smtClean="0"/>
              <a:t> </a:t>
            </a:r>
            <a:r>
              <a:rPr lang="en-US" dirty="0" err="1"/>
              <a:t>bancare</a:t>
            </a:r>
            <a:r>
              <a:rPr lang="en-US" dirty="0"/>
              <a:t> </a:t>
            </a:r>
            <a:r>
              <a:rPr lang="en-US" dirty="0" err="1" smtClean="0"/>
              <a:t>critice</a:t>
            </a:r>
            <a:r>
              <a:rPr lang="en-US" dirty="0" smtClean="0"/>
              <a:t> (</a:t>
            </a:r>
            <a:r>
              <a:rPr lang="en-US" dirty="0" err="1" smtClean="0"/>
              <a:t>procesarea</a:t>
            </a:r>
            <a:r>
              <a:rPr lang="en-US" dirty="0" smtClean="0"/>
              <a:t> </a:t>
            </a:r>
            <a:r>
              <a:rPr lang="en-US" dirty="0" err="1" smtClean="0"/>
              <a:t>tranzacțiilor</a:t>
            </a:r>
            <a:r>
              <a:rPr lang="en-US" dirty="0" smtClean="0"/>
              <a:t>, </a:t>
            </a:r>
            <a:r>
              <a:rPr lang="en-US" dirty="0" err="1"/>
              <a:t>stocarea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 smtClean="0"/>
              <a:t>clienților</a:t>
            </a:r>
            <a:r>
              <a:rPr lang="en-US" dirty="0" smtClean="0"/>
              <a:t>)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Automatizarea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proceselor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financiare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automatizarea</a:t>
            </a:r>
            <a:r>
              <a:rPr lang="en-US" dirty="0" smtClean="0"/>
              <a:t> </a:t>
            </a:r>
            <a:r>
              <a:rPr lang="en-US" dirty="0" err="1"/>
              <a:t>proceselor</a:t>
            </a:r>
            <a:r>
              <a:rPr lang="en-US" dirty="0"/>
              <a:t> </a:t>
            </a:r>
            <a:r>
              <a:rPr lang="en-US" dirty="0" smtClean="0"/>
              <a:t>interne(</a:t>
            </a:r>
            <a:r>
              <a:rPr lang="en-US" dirty="0" err="1" smtClean="0"/>
              <a:t>plăți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tranzacții</a:t>
            </a:r>
            <a:r>
              <a:rPr lang="en-US" dirty="0" smtClean="0"/>
              <a:t>)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Servicii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bancare</a:t>
            </a:r>
            <a:r>
              <a:rPr lang="en-US" b="1" dirty="0">
                <a:solidFill>
                  <a:srgbClr val="0070C0"/>
                </a:solidFill>
              </a:rPr>
              <a:t> online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mobile: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banking </a:t>
            </a:r>
            <a:r>
              <a:rPr lang="en-US" dirty="0"/>
              <a:t>online </a:t>
            </a:r>
            <a:r>
              <a:rPr lang="en-US" dirty="0" smtClean="0"/>
              <a:t>=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 err="1"/>
              <a:t>continuu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rapid la </a:t>
            </a:r>
            <a:r>
              <a:rPr lang="en-US" dirty="0" err="1"/>
              <a:t>conturile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, </a:t>
            </a:r>
            <a:r>
              <a:rPr lang="en-US" dirty="0" err="1"/>
              <a:t>transferuri</a:t>
            </a:r>
            <a:r>
              <a:rPr lang="en-US" dirty="0"/>
              <a:t> </a:t>
            </a:r>
            <a:r>
              <a:rPr lang="en-US" dirty="0" err="1"/>
              <a:t>bancare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financiare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Soluții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analiză</a:t>
            </a:r>
            <a:r>
              <a:rPr lang="en-US" b="1" dirty="0">
                <a:solidFill>
                  <a:srgbClr val="0070C0"/>
                </a:solidFill>
              </a:rPr>
              <a:t> a </a:t>
            </a:r>
            <a:r>
              <a:rPr lang="en-US" b="1" dirty="0" err="1">
                <a:solidFill>
                  <a:srgbClr val="0070C0"/>
                </a:solidFill>
              </a:rPr>
              <a:t>datelor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ajută</a:t>
            </a:r>
            <a:r>
              <a:rPr lang="en-US" dirty="0" smtClean="0"/>
              <a:t> </a:t>
            </a:r>
            <a:r>
              <a:rPr lang="en-US" dirty="0" err="1"/>
              <a:t>banca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înțeleagă</a:t>
            </a:r>
            <a:r>
              <a:rPr lang="en-US" dirty="0"/>
              <a:t> </a:t>
            </a:r>
            <a:r>
              <a:rPr lang="en-US" dirty="0" err="1"/>
              <a:t>comportamentele</a:t>
            </a:r>
            <a:r>
              <a:rPr lang="en-US" dirty="0"/>
              <a:t> </a:t>
            </a:r>
            <a:r>
              <a:rPr lang="en-US" dirty="0" err="1"/>
              <a:t>clienților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îmbunătățească</a:t>
            </a:r>
            <a:r>
              <a:rPr lang="en-US" dirty="0"/>
              <a:t> </a:t>
            </a:r>
            <a:r>
              <a:rPr lang="en-US" dirty="0" err="1"/>
              <a:t>serviciile</a:t>
            </a:r>
            <a:r>
              <a:rPr lang="en-US" dirty="0"/>
              <a:t> </a:t>
            </a:r>
            <a:r>
              <a:rPr lang="en-US" dirty="0" err="1"/>
              <a:t>oferite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personalizarea</a:t>
            </a:r>
            <a:r>
              <a:rPr lang="en-US" dirty="0" smtClean="0"/>
              <a:t> </a:t>
            </a:r>
            <a:r>
              <a:rPr lang="en-US" dirty="0" err="1"/>
              <a:t>ofertelor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produselor</a:t>
            </a:r>
            <a:r>
              <a:rPr lang="en-US" dirty="0"/>
              <a:t> </a:t>
            </a:r>
            <a:r>
              <a:rPr lang="en-US" dirty="0" err="1"/>
              <a:t>financiare</a:t>
            </a:r>
            <a:r>
              <a:rPr lang="en-US" dirty="0"/>
              <a:t>).</a:t>
            </a:r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Situația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finală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Scalabilitate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/>
              <a:t>funcție</a:t>
            </a:r>
            <a:r>
              <a:rPr lang="en-US" dirty="0"/>
              <a:t> de </a:t>
            </a:r>
            <a:r>
              <a:rPr lang="en-US" dirty="0" err="1"/>
              <a:t>cerințele</a:t>
            </a:r>
            <a:r>
              <a:rPr lang="en-US" dirty="0"/>
              <a:t> de </a:t>
            </a:r>
            <a:r>
              <a:rPr lang="en-US" dirty="0" err="1"/>
              <a:t>trafic</a:t>
            </a:r>
            <a:r>
              <a:rPr lang="en-US" dirty="0"/>
              <a:t>, </a:t>
            </a:r>
            <a:r>
              <a:rPr lang="en-US" dirty="0" err="1" smtClean="0"/>
              <a:t>perioade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vârf</a:t>
            </a:r>
            <a:r>
              <a:rPr lang="en-US" dirty="0"/>
              <a:t> a </a:t>
            </a:r>
            <a:r>
              <a:rPr lang="en-US" dirty="0" err="1" smtClean="0"/>
              <a:t>tranzacțiilor</a:t>
            </a:r>
            <a:r>
              <a:rPr lang="en-US" dirty="0" smtClean="0"/>
              <a:t>, </a:t>
            </a:r>
            <a:r>
              <a:rPr lang="en-US" dirty="0" err="1" smtClean="0"/>
              <a:t>promoții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Accesibilitate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crescută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/>
              <a:t>oriunde</a:t>
            </a:r>
            <a:r>
              <a:rPr lang="en-US" dirty="0"/>
              <a:t>, </a:t>
            </a:r>
            <a:r>
              <a:rPr lang="en-US" dirty="0" smtClean="0"/>
              <a:t>cu </a:t>
            </a:r>
            <a:r>
              <a:rPr lang="en-US" dirty="0"/>
              <a:t>un </a:t>
            </a:r>
            <a:r>
              <a:rPr lang="en-US" dirty="0" err="1"/>
              <a:t>timp</a:t>
            </a:r>
            <a:r>
              <a:rPr lang="en-US" dirty="0"/>
              <a:t> de </a:t>
            </a:r>
            <a:r>
              <a:rPr lang="en-US" dirty="0" err="1"/>
              <a:t>răspuns</a:t>
            </a:r>
            <a:r>
              <a:rPr lang="en-US" dirty="0"/>
              <a:t> rapid </a:t>
            </a:r>
            <a:r>
              <a:rPr lang="en-US" dirty="0" err="1"/>
              <a:t>și</a:t>
            </a:r>
            <a:r>
              <a:rPr lang="en-US" dirty="0"/>
              <a:t> un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ridicat</a:t>
            </a:r>
            <a:r>
              <a:rPr lang="en-US" dirty="0"/>
              <a:t> de </a:t>
            </a:r>
            <a:r>
              <a:rPr lang="en-US" dirty="0" err="1"/>
              <a:t>securitate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</a:rPr>
              <a:t>Securitate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criptare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protecție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 smtClean="0"/>
              <a:t>sensibile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Procesare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rapidă</a:t>
            </a:r>
            <a:r>
              <a:rPr lang="en-US" b="1" dirty="0">
                <a:solidFill>
                  <a:srgbClr val="0070C0"/>
                </a:solidFill>
              </a:rPr>
              <a:t> a </a:t>
            </a:r>
            <a:r>
              <a:rPr lang="en-US" b="1" dirty="0" err="1">
                <a:solidFill>
                  <a:srgbClr val="0070C0"/>
                </a:solidFill>
              </a:rPr>
              <a:t>tranzacțiilor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experiența</a:t>
            </a:r>
            <a:r>
              <a:rPr lang="en-US" dirty="0" smtClean="0"/>
              <a:t> </a:t>
            </a:r>
            <a:r>
              <a:rPr lang="en-US" dirty="0" err="1"/>
              <a:t>clientului</a:t>
            </a:r>
            <a:r>
              <a:rPr lang="en-US" dirty="0"/>
              <a:t> </a:t>
            </a:r>
            <a:r>
              <a:rPr lang="en-US" dirty="0" smtClean="0"/>
              <a:t>cu </a:t>
            </a:r>
            <a:r>
              <a:rPr lang="en-US" dirty="0" err="1"/>
              <a:t>timpul</a:t>
            </a:r>
            <a:r>
              <a:rPr lang="en-US" dirty="0"/>
              <a:t> de </a:t>
            </a:r>
            <a:r>
              <a:rPr lang="en-US" dirty="0" err="1"/>
              <a:t>așteptare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Inovație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rapidă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/>
              <a:t>produse</a:t>
            </a:r>
            <a:r>
              <a:rPr lang="en-US" dirty="0"/>
              <a:t> </a:t>
            </a:r>
            <a:r>
              <a:rPr lang="en-US" dirty="0" err="1" smtClean="0"/>
              <a:t>financiare</a:t>
            </a:r>
            <a:r>
              <a:rPr lang="en-US" dirty="0" smtClean="0"/>
              <a:t> rapid (</a:t>
            </a:r>
            <a:r>
              <a:rPr lang="en-US" dirty="0" err="1" smtClean="0"/>
              <a:t>dezvoltarea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testarea</a:t>
            </a:r>
            <a:r>
              <a:rPr lang="en-US" dirty="0"/>
              <a:t> </a:t>
            </a:r>
            <a:r>
              <a:rPr lang="en-US" dirty="0" err="1"/>
              <a:t>aplicațiilor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smtClean="0"/>
              <a:t>rapid).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39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1907704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Banca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Scalabilitate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flexibilitate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cerințe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trafic</a:t>
            </a:r>
            <a:r>
              <a:rPr lang="en-US" dirty="0"/>
              <a:t>, </a:t>
            </a:r>
            <a:r>
              <a:rPr lang="en-US" dirty="0" err="1" smtClean="0"/>
              <a:t>fără</a:t>
            </a:r>
            <a:r>
              <a:rPr lang="en-US" dirty="0" smtClean="0"/>
              <a:t> </a:t>
            </a:r>
            <a:r>
              <a:rPr lang="en-US" dirty="0" err="1"/>
              <a:t>investiții</a:t>
            </a:r>
            <a:r>
              <a:rPr lang="en-US" dirty="0"/>
              <a:t> </a:t>
            </a:r>
            <a:r>
              <a:rPr lang="en-US" dirty="0" err="1"/>
              <a:t>majore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infrastructură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Reducerea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costurilor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 err="1" smtClean="0"/>
              <a:t>osturi</a:t>
            </a:r>
            <a:r>
              <a:rPr lang="en-US" dirty="0" smtClean="0"/>
              <a:t> </a:t>
            </a:r>
            <a:r>
              <a:rPr lang="en-US" dirty="0" err="1" smtClean="0"/>
              <a:t>operaționale</a:t>
            </a:r>
            <a:r>
              <a:rPr lang="en-US" dirty="0" smtClean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 smtClean="0"/>
              <a:t>mici</a:t>
            </a:r>
            <a:r>
              <a:rPr lang="en-US" dirty="0" smtClean="0"/>
              <a:t> (</a:t>
            </a:r>
            <a:r>
              <a:rPr lang="en-US" dirty="0" err="1" smtClean="0"/>
              <a:t>plăta</a:t>
            </a:r>
            <a:r>
              <a:rPr lang="en-US" dirty="0" smtClean="0"/>
              <a:t>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resursele</a:t>
            </a:r>
            <a:r>
              <a:rPr lang="en-US" dirty="0"/>
              <a:t> </a:t>
            </a:r>
            <a:r>
              <a:rPr lang="en-US" dirty="0" err="1" smtClean="0"/>
              <a:t>utilizate</a:t>
            </a:r>
            <a:r>
              <a:rPr lang="en-US" dirty="0" smtClean="0"/>
              <a:t>).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</a:rPr>
              <a:t>Securitate </a:t>
            </a:r>
            <a:r>
              <a:rPr lang="en-US" b="1" dirty="0" err="1">
                <a:solidFill>
                  <a:srgbClr val="0070C0"/>
                </a:solidFill>
              </a:rPr>
              <a:t>avansată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criptare</a:t>
            </a:r>
            <a:r>
              <a:rPr lang="en-US" dirty="0" smtClean="0"/>
              <a:t> </a:t>
            </a:r>
            <a:r>
              <a:rPr lang="en-US" dirty="0" err="1"/>
              <a:t>puternică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măsuri</a:t>
            </a:r>
            <a:r>
              <a:rPr lang="en-US" dirty="0"/>
              <a:t> de </a:t>
            </a:r>
            <a:r>
              <a:rPr lang="en-US" dirty="0" err="1"/>
              <a:t>securitate</a:t>
            </a:r>
            <a:r>
              <a:rPr lang="en-US" dirty="0"/>
              <a:t> </a:t>
            </a:r>
            <a:r>
              <a:rPr lang="en-US" dirty="0" err="1" smtClean="0"/>
              <a:t>avansate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Inovație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rapidă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rapid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produse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servicii</a:t>
            </a:r>
            <a:r>
              <a:rPr lang="en-US" dirty="0"/>
              <a:t> </a:t>
            </a:r>
            <a:r>
              <a:rPr lang="en-US" dirty="0" err="1" smtClean="0"/>
              <a:t>financiare</a:t>
            </a:r>
            <a:r>
              <a:rPr lang="en-US" dirty="0" smtClean="0"/>
              <a:t> (</a:t>
            </a:r>
            <a:r>
              <a:rPr lang="en-US" dirty="0" err="1" smtClean="0"/>
              <a:t>experiența</a:t>
            </a:r>
            <a:r>
              <a:rPr lang="en-US" dirty="0" smtClean="0"/>
              <a:t> </a:t>
            </a:r>
            <a:r>
              <a:rPr lang="en-US" dirty="0" err="1" smtClean="0"/>
              <a:t>clientului</a:t>
            </a:r>
            <a:r>
              <a:rPr lang="en-US" dirty="0" smtClean="0"/>
              <a:t>, </a:t>
            </a:r>
            <a:r>
              <a:rPr lang="en-US" dirty="0" err="1" smtClean="0"/>
              <a:t>competitivitate</a:t>
            </a:r>
            <a:r>
              <a:rPr lang="en-US" dirty="0" smtClean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 smtClean="0"/>
              <a:t>piață</a:t>
            </a:r>
            <a:r>
              <a:rPr lang="en-US" dirty="0" smtClean="0"/>
              <a:t>)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Accesibilitate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globală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online </a:t>
            </a:r>
            <a:r>
              <a:rPr lang="en-US" dirty="0"/>
              <a:t>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dispozitiv</a:t>
            </a:r>
            <a:r>
              <a:rPr lang="en-US" dirty="0"/>
              <a:t> </a:t>
            </a:r>
            <a:r>
              <a:rPr lang="en-US" dirty="0" err="1"/>
              <a:t>conectat</a:t>
            </a:r>
            <a:r>
              <a:rPr lang="en-US" dirty="0"/>
              <a:t> la internet, </a:t>
            </a:r>
            <a:r>
              <a:rPr lang="en-US" dirty="0" err="1"/>
              <a:t>oricând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oriunde</a:t>
            </a:r>
            <a:r>
              <a:rPr lang="en-US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Dezavantaje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Dependența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furnizorul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smtClean="0">
                <a:solidFill>
                  <a:srgbClr val="0070C0"/>
                </a:solidFill>
              </a:rPr>
              <a:t>cloud</a:t>
            </a:r>
            <a:endParaRPr lang="en-US" dirty="0">
              <a:solidFill>
                <a:srgbClr val="0070C0"/>
              </a:solidFill>
            </a:endParaRP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Risc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securitate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potențiale</a:t>
            </a:r>
            <a:r>
              <a:rPr lang="en-US" dirty="0" smtClean="0"/>
              <a:t> </a:t>
            </a:r>
            <a:r>
              <a:rPr lang="en-US" dirty="0" err="1"/>
              <a:t>breșe</a:t>
            </a:r>
            <a:r>
              <a:rPr lang="en-US" dirty="0"/>
              <a:t> de </a:t>
            </a:r>
            <a:r>
              <a:rPr lang="en-US" dirty="0" err="1" smtClean="0"/>
              <a:t>securitate</a:t>
            </a:r>
            <a:r>
              <a:rPr lang="en-US" dirty="0" smtClean="0"/>
              <a:t> date </a:t>
            </a:r>
            <a:r>
              <a:rPr lang="en-US" dirty="0" err="1"/>
              <a:t>financiare</a:t>
            </a:r>
            <a:r>
              <a:rPr lang="en-US" dirty="0"/>
              <a:t> </a:t>
            </a:r>
            <a:r>
              <a:rPr lang="en-US" dirty="0" err="1"/>
              <a:t>sensibile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Costuri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termen</a:t>
            </a:r>
            <a:r>
              <a:rPr lang="en-US" b="1" dirty="0">
                <a:solidFill>
                  <a:srgbClr val="0070C0"/>
                </a:solidFill>
              </a:rPr>
              <a:t> lung:</a:t>
            </a:r>
            <a:r>
              <a:rPr lang="en-US" dirty="0"/>
              <a:t> </a:t>
            </a:r>
            <a:r>
              <a:rPr lang="en-US" dirty="0" err="1" smtClean="0"/>
              <a:t>costurile</a:t>
            </a:r>
            <a:r>
              <a:rPr lang="en-US" dirty="0" smtClean="0"/>
              <a:t> </a:t>
            </a:r>
            <a:r>
              <a:rPr lang="en-US" dirty="0" err="1"/>
              <a:t>lunare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utilizarea</a:t>
            </a:r>
            <a:r>
              <a:rPr lang="en-US" dirty="0"/>
              <a:t> </a:t>
            </a:r>
            <a:r>
              <a:rPr lang="en-US" dirty="0" err="1"/>
              <a:t>resurselor</a:t>
            </a:r>
            <a:r>
              <a:rPr lang="en-US" dirty="0"/>
              <a:t> cloud pot </a:t>
            </a:r>
            <a:r>
              <a:rPr lang="en-US" dirty="0" err="1" smtClean="0"/>
              <a:t>crește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Complexitate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migrarea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datelor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Migrarea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bancar</a:t>
            </a:r>
            <a:r>
              <a:rPr lang="en-US" dirty="0"/>
              <a:t> critic </a:t>
            </a:r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mediu</a:t>
            </a:r>
            <a:r>
              <a:rPr lang="en-US" dirty="0"/>
              <a:t> cloud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complexă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necesita</a:t>
            </a:r>
            <a:r>
              <a:rPr lang="en-US" dirty="0"/>
              <a:t> o </a:t>
            </a:r>
            <a:r>
              <a:rPr lang="en-US" dirty="0" err="1"/>
              <a:t>planificare</a:t>
            </a:r>
            <a:r>
              <a:rPr lang="en-US" dirty="0"/>
              <a:t> </a:t>
            </a:r>
            <a:r>
              <a:rPr lang="en-US" dirty="0" err="1"/>
              <a:t>atentă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evita</a:t>
            </a:r>
            <a:r>
              <a:rPr lang="en-US" dirty="0"/>
              <a:t> </a:t>
            </a:r>
            <a:r>
              <a:rPr lang="en-US" dirty="0" err="1"/>
              <a:t>întreruperile</a:t>
            </a:r>
            <a:r>
              <a:rPr lang="en-US" dirty="0"/>
              <a:t> </a:t>
            </a:r>
            <a:r>
              <a:rPr lang="en-US" dirty="0" err="1"/>
              <a:t>serviciilor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573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4211960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Agentie</a:t>
            </a:r>
            <a:r>
              <a:rPr lang="en-US" b="1" dirty="0" smtClean="0">
                <a:solidFill>
                  <a:srgbClr val="002060"/>
                </a:solidFill>
              </a:rPr>
              <a:t> marketing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err="1"/>
              <a:t>gestionarea</a:t>
            </a:r>
            <a:r>
              <a:rPr lang="en-US" sz="1500" dirty="0"/>
              <a:t> </a:t>
            </a:r>
            <a:r>
              <a:rPr lang="en-US" sz="1500" dirty="0" err="1"/>
              <a:t>campaniilor</a:t>
            </a:r>
            <a:r>
              <a:rPr lang="en-US" sz="1500" dirty="0"/>
              <a:t>, </a:t>
            </a:r>
            <a:r>
              <a:rPr lang="en-US" sz="1500" dirty="0" err="1"/>
              <a:t>stocarea</a:t>
            </a:r>
            <a:r>
              <a:rPr lang="en-US" sz="1500" dirty="0"/>
              <a:t> </a:t>
            </a:r>
            <a:r>
              <a:rPr lang="en-US" sz="1500" dirty="0" err="1"/>
              <a:t>datelor</a:t>
            </a:r>
            <a:r>
              <a:rPr lang="en-US" sz="1500" dirty="0"/>
              <a:t> </a:t>
            </a:r>
            <a:r>
              <a:rPr lang="en-US" sz="1500" dirty="0" err="1"/>
              <a:t>și</a:t>
            </a:r>
            <a:r>
              <a:rPr lang="en-US" sz="1500" dirty="0"/>
              <a:t> </a:t>
            </a:r>
            <a:r>
              <a:rPr lang="en-US" sz="1500" dirty="0" err="1"/>
              <a:t>analizarea</a:t>
            </a:r>
            <a:r>
              <a:rPr lang="en-US" sz="1500" dirty="0"/>
              <a:t> </a:t>
            </a:r>
            <a:r>
              <a:rPr lang="en-US" sz="1500" dirty="0" err="1"/>
              <a:t>în</a:t>
            </a:r>
            <a:r>
              <a:rPr lang="en-US" sz="1500" dirty="0"/>
              <a:t> </a:t>
            </a:r>
            <a:r>
              <a:rPr lang="en-US" sz="1500" dirty="0" err="1"/>
              <a:t>timp</a:t>
            </a:r>
            <a:r>
              <a:rPr lang="en-US" sz="1500" dirty="0"/>
              <a:t> real a </a:t>
            </a:r>
            <a:r>
              <a:rPr lang="en-US" sz="1500" dirty="0" err="1"/>
              <a:t>performanțelor</a:t>
            </a:r>
            <a:r>
              <a:rPr lang="en-US" sz="1500" dirty="0"/>
              <a:t> </a:t>
            </a:r>
            <a:r>
              <a:rPr lang="en-US" sz="1500" dirty="0" err="1"/>
              <a:t>campaniilor</a:t>
            </a:r>
            <a:r>
              <a:rPr lang="en-US" sz="1500" dirty="0"/>
              <a:t> </a:t>
            </a:r>
            <a:r>
              <a:rPr lang="en-US" sz="1500" dirty="0" err="1"/>
              <a:t>publicitare</a:t>
            </a:r>
            <a:r>
              <a:rPr lang="en-US" sz="1500" dirty="0" smtClean="0"/>
              <a:t>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FF0000"/>
                </a:solidFill>
              </a:rPr>
              <a:t>Situația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inițială</a:t>
            </a:r>
            <a:r>
              <a:rPr lang="en-US" sz="16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err="1" smtClean="0"/>
              <a:t>sisteme</a:t>
            </a:r>
            <a:r>
              <a:rPr lang="en-US" sz="1600" dirty="0" smtClean="0"/>
              <a:t> </a:t>
            </a:r>
            <a:r>
              <a:rPr lang="en-US" sz="1600" dirty="0"/>
              <a:t>locale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soluții</a:t>
            </a:r>
            <a:r>
              <a:rPr lang="en-US" sz="1600" dirty="0"/>
              <a:t> ad-hoc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gestionarea</a:t>
            </a:r>
            <a:r>
              <a:rPr lang="en-US" sz="1600" dirty="0"/>
              <a:t> </a:t>
            </a:r>
            <a:r>
              <a:rPr lang="en-US" sz="1600" dirty="0" err="1"/>
              <a:t>datelor</a:t>
            </a:r>
            <a:r>
              <a:rPr lang="en-US" sz="1600" dirty="0"/>
              <a:t> </a:t>
            </a:r>
            <a:r>
              <a:rPr lang="en-US" sz="1600" dirty="0" err="1"/>
              <a:t>clienților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a </a:t>
            </a:r>
            <a:r>
              <a:rPr lang="en-US" sz="1600" dirty="0" err="1"/>
              <a:t>campaniilor</a:t>
            </a:r>
            <a:r>
              <a:rPr lang="en-US" sz="1600" dirty="0"/>
              <a:t> de marketing: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Sisteme</a:t>
            </a:r>
            <a:r>
              <a:rPr lang="en-US" sz="1600" b="1" dirty="0">
                <a:solidFill>
                  <a:srgbClr val="0070C0"/>
                </a:solidFill>
              </a:rPr>
              <a:t> de date </a:t>
            </a:r>
            <a:r>
              <a:rPr lang="en-US" sz="1600" b="1" dirty="0" err="1">
                <a:solidFill>
                  <a:srgbClr val="0070C0"/>
                </a:solidFill>
              </a:rPr>
              <a:t>dispersate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stocare</a:t>
            </a:r>
            <a:r>
              <a:rPr lang="en-US" sz="1600" dirty="0" smtClean="0"/>
              <a:t>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servere</a:t>
            </a:r>
            <a:r>
              <a:rPr lang="en-US" sz="1600" dirty="0"/>
              <a:t> interne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diverse </a:t>
            </a:r>
            <a:r>
              <a:rPr lang="en-US" sz="1600" dirty="0" err="1"/>
              <a:t>fișiere</a:t>
            </a:r>
            <a:r>
              <a:rPr lang="en-US" sz="1600" dirty="0"/>
              <a:t> </a:t>
            </a:r>
            <a:r>
              <a:rPr lang="en-US" sz="1600" dirty="0" smtClean="0"/>
              <a:t>Excel</a:t>
            </a: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Proces</a:t>
            </a:r>
            <a:r>
              <a:rPr lang="en-US" sz="1600" b="1" dirty="0">
                <a:solidFill>
                  <a:srgbClr val="0070C0"/>
                </a:solidFill>
              </a:rPr>
              <a:t> de </a:t>
            </a:r>
            <a:r>
              <a:rPr lang="en-US" sz="1600" b="1" dirty="0" err="1">
                <a:solidFill>
                  <a:srgbClr val="0070C0"/>
                </a:solidFill>
              </a:rPr>
              <a:t>colaborare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ineficient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prin</a:t>
            </a:r>
            <a:r>
              <a:rPr lang="en-US" sz="1600" dirty="0" smtClean="0"/>
              <a:t> </a:t>
            </a:r>
            <a:r>
              <a:rPr lang="en-US" sz="1600" dirty="0"/>
              <a:t>e-</a:t>
            </a:r>
            <a:r>
              <a:rPr lang="en-US" sz="1600" dirty="0" err="1"/>
              <a:t>mailuri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fișiere</a:t>
            </a:r>
            <a:r>
              <a:rPr lang="en-US" sz="1600" dirty="0"/>
              <a:t> </a:t>
            </a:r>
            <a:r>
              <a:rPr lang="en-US" sz="1600" dirty="0" err="1"/>
              <a:t>partajate</a:t>
            </a:r>
            <a:r>
              <a:rPr lang="en-US" sz="1600" dirty="0"/>
              <a:t>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servere</a:t>
            </a:r>
            <a:r>
              <a:rPr lang="en-US" sz="1600" dirty="0"/>
              <a:t> </a:t>
            </a:r>
            <a:r>
              <a:rPr lang="en-US" sz="1600" dirty="0" smtClean="0"/>
              <a:t>locale</a:t>
            </a: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Dificultăți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în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scalabilitate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creșterea</a:t>
            </a:r>
            <a:r>
              <a:rPr lang="en-US" sz="1600" dirty="0" smtClean="0"/>
              <a:t> </a:t>
            </a:r>
            <a:r>
              <a:rPr lang="en-US" sz="1600" dirty="0" err="1"/>
              <a:t>numărului</a:t>
            </a:r>
            <a:r>
              <a:rPr lang="en-US" sz="1600" dirty="0"/>
              <a:t> de </a:t>
            </a:r>
            <a:r>
              <a:rPr lang="en-US" sz="1600" dirty="0" err="1"/>
              <a:t>campanii</a:t>
            </a:r>
            <a:r>
              <a:rPr lang="en-US" sz="1600" dirty="0"/>
              <a:t> </a:t>
            </a:r>
            <a:r>
              <a:rPr lang="en-US" sz="1600" dirty="0" err="1"/>
              <a:t>publicitare</a:t>
            </a:r>
            <a:r>
              <a:rPr lang="en-US" sz="1600" dirty="0"/>
              <a:t>, </a:t>
            </a:r>
            <a:r>
              <a:rPr lang="en-US" sz="1600" dirty="0" err="1" smtClean="0"/>
              <a:t>numărul</a:t>
            </a:r>
            <a:r>
              <a:rPr lang="en-US" sz="1600" dirty="0" smtClean="0"/>
              <a:t> </a:t>
            </a:r>
            <a:r>
              <a:rPr lang="en-US" sz="1600" dirty="0"/>
              <a:t>de </a:t>
            </a:r>
            <a:r>
              <a:rPr lang="en-US" sz="1600" dirty="0" err="1"/>
              <a:t>clienți</a:t>
            </a:r>
            <a:r>
              <a:rPr lang="en-US" sz="1600" dirty="0"/>
              <a:t> </a:t>
            </a:r>
            <a:r>
              <a:rPr lang="en-US" sz="1600" dirty="0" err="1"/>
              <a:t>creștea</a:t>
            </a:r>
            <a:r>
              <a:rPr lang="en-US" sz="1600" dirty="0"/>
              <a:t>, 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Raportare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greoaie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extragere</a:t>
            </a:r>
            <a:r>
              <a:rPr lang="en-US" sz="1600" dirty="0" smtClean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analiza</a:t>
            </a:r>
            <a:r>
              <a:rPr lang="en-US" sz="1600" dirty="0"/>
              <a:t> </a:t>
            </a:r>
            <a:r>
              <a:rPr lang="en-US" sz="1600" dirty="0" smtClean="0"/>
              <a:t>date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/>
              <a:t>timp</a:t>
            </a:r>
            <a:r>
              <a:rPr lang="en-US" sz="1600" dirty="0"/>
              <a:t> </a:t>
            </a:r>
            <a:r>
              <a:rPr lang="en-US" sz="1600" dirty="0" smtClean="0"/>
              <a:t>real</a:t>
            </a:r>
            <a:endParaRPr lang="en-US" sz="1600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Cine </a:t>
            </a:r>
            <a:r>
              <a:rPr lang="en-US" sz="1600" b="1" dirty="0" err="1">
                <a:solidFill>
                  <a:srgbClr val="FF0000"/>
                </a:solidFill>
              </a:rPr>
              <a:t>erau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interesați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și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ce</a:t>
            </a:r>
            <a:r>
              <a:rPr lang="en-US" sz="16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sz="1600" dirty="0"/>
          </a:p>
          <a:p>
            <a:pPr lvl="0"/>
            <a:r>
              <a:rPr lang="en-US" sz="1600" b="1" dirty="0" err="1" smtClean="0">
                <a:solidFill>
                  <a:srgbClr val="0070C0"/>
                </a:solidFill>
              </a:rPr>
              <a:t>Echipe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>
                <a:solidFill>
                  <a:srgbClr val="0070C0"/>
                </a:solidFill>
              </a:rPr>
              <a:t>de marketing </a:t>
            </a:r>
            <a:r>
              <a:rPr lang="en-US" sz="1600" b="1" dirty="0" err="1">
                <a:solidFill>
                  <a:srgbClr val="0070C0"/>
                </a:solidFill>
              </a:rPr>
              <a:t>și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vânzări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/>
              <a:t>centralizat</a:t>
            </a:r>
            <a:r>
              <a:rPr lang="en-US" sz="1600" dirty="0"/>
              <a:t> </a:t>
            </a:r>
            <a:r>
              <a:rPr lang="en-US" sz="1600" dirty="0" err="1" smtClean="0"/>
              <a:t>gestionare</a:t>
            </a:r>
            <a:r>
              <a:rPr lang="en-US" sz="1600" dirty="0" smtClean="0"/>
              <a:t> </a:t>
            </a:r>
            <a:r>
              <a:rPr lang="en-US" sz="1600" dirty="0" err="1" smtClean="0"/>
              <a:t>campanii</a:t>
            </a:r>
            <a:r>
              <a:rPr lang="en-US" sz="1600" dirty="0" smtClean="0"/>
              <a:t> </a:t>
            </a:r>
            <a:r>
              <a:rPr lang="en-US" sz="1600" dirty="0" err="1"/>
              <a:t>și</a:t>
            </a:r>
            <a:r>
              <a:rPr lang="en-US" sz="1600" dirty="0"/>
              <a:t> a </a:t>
            </a:r>
            <a:r>
              <a:rPr lang="en-US" sz="1600" dirty="0" smtClean="0"/>
              <a:t>date</a:t>
            </a:r>
            <a:endParaRPr lang="en-US" sz="1600" dirty="0"/>
          </a:p>
          <a:p>
            <a:pPr lvl="0"/>
            <a:r>
              <a:rPr lang="en-US" sz="1600" b="1" dirty="0" err="1" smtClean="0">
                <a:solidFill>
                  <a:srgbClr val="0070C0"/>
                </a:solidFill>
              </a:rPr>
              <a:t>Manageri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agenție</a:t>
            </a:r>
            <a:r>
              <a:rPr lang="en-US" sz="1600" b="1" dirty="0" smtClean="0">
                <a:solidFill>
                  <a:srgbClr val="0070C0"/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err="1" smtClean="0"/>
              <a:t>scalabilitate</a:t>
            </a:r>
            <a:r>
              <a:rPr lang="en-US" sz="1600" dirty="0" smtClean="0"/>
              <a:t> </a:t>
            </a:r>
            <a:r>
              <a:rPr lang="en-US" sz="1600" dirty="0" err="1"/>
              <a:t>rapidă</a:t>
            </a:r>
            <a:r>
              <a:rPr lang="en-US" sz="1600" dirty="0"/>
              <a:t>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măsură</a:t>
            </a:r>
            <a:r>
              <a:rPr lang="en-US" sz="1600" dirty="0"/>
              <a:t> </a:t>
            </a:r>
            <a:r>
              <a:rPr lang="en-US" sz="1600" dirty="0" err="1"/>
              <a:t>ce</a:t>
            </a:r>
            <a:r>
              <a:rPr lang="en-US" sz="1600" dirty="0"/>
              <a:t> </a:t>
            </a:r>
            <a:r>
              <a:rPr lang="en-US" sz="1600" dirty="0" err="1"/>
              <a:t>numărul</a:t>
            </a:r>
            <a:r>
              <a:rPr lang="en-US" sz="1600" dirty="0"/>
              <a:t> de </a:t>
            </a:r>
            <a:r>
              <a:rPr lang="en-US" sz="1600" dirty="0" err="1"/>
              <a:t>clienți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campanii</a:t>
            </a:r>
            <a:r>
              <a:rPr lang="en-US" sz="1600" dirty="0"/>
              <a:t> </a:t>
            </a:r>
            <a:r>
              <a:rPr lang="en-US" sz="1600" dirty="0" err="1" smtClean="0"/>
              <a:t>crește</a:t>
            </a:r>
            <a:r>
              <a:rPr lang="en-US" sz="1600" dirty="0" smtClean="0"/>
              <a:t>.</a:t>
            </a:r>
            <a:endParaRPr lang="en-US" sz="1600" dirty="0"/>
          </a:p>
          <a:p>
            <a:r>
              <a:rPr lang="en-US" sz="1600" b="1" dirty="0" err="1">
                <a:solidFill>
                  <a:srgbClr val="0070C0"/>
                </a:solidFill>
              </a:rPr>
              <a:t>Clienții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agenției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rapoarte</a:t>
            </a:r>
            <a:r>
              <a:rPr lang="en-US" sz="1600" dirty="0" smtClean="0"/>
              <a:t> </a:t>
            </a:r>
            <a:r>
              <a:rPr lang="en-US" sz="1600" dirty="0"/>
              <a:t>precise </a:t>
            </a:r>
            <a:r>
              <a:rPr lang="en-US" sz="1600" dirty="0" err="1"/>
              <a:t>și</a:t>
            </a:r>
            <a:r>
              <a:rPr lang="en-US" sz="1600" dirty="0"/>
              <a:t> la </a:t>
            </a:r>
            <a:r>
              <a:rPr lang="en-US" sz="1600" dirty="0" err="1"/>
              <a:t>ajustări</a:t>
            </a:r>
            <a:r>
              <a:rPr lang="en-US" sz="1600" dirty="0"/>
              <a:t> </a:t>
            </a:r>
            <a:r>
              <a:rPr lang="en-US" sz="1600" dirty="0" err="1"/>
              <a:t>rapide</a:t>
            </a:r>
            <a:r>
              <a:rPr lang="en-US" sz="1600" dirty="0"/>
              <a:t> ale </a:t>
            </a:r>
            <a:r>
              <a:rPr lang="en-US" sz="1600" dirty="0" err="1" smtClean="0"/>
              <a:t>campaniilor</a:t>
            </a:r>
            <a:endParaRPr lang="en-US" sz="15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568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4211960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Agentie</a:t>
            </a:r>
            <a:r>
              <a:rPr lang="en-US" b="1" dirty="0" smtClean="0">
                <a:solidFill>
                  <a:srgbClr val="002060"/>
                </a:solidFill>
              </a:rPr>
              <a:t> marketing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2068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err="1">
                <a:solidFill>
                  <a:srgbClr val="FF0000"/>
                </a:solidFill>
              </a:rPr>
              <a:t>Implementarea</a:t>
            </a:r>
            <a:r>
              <a:rPr lang="en-US" b="1" dirty="0">
                <a:solidFill>
                  <a:srgbClr val="FF0000"/>
                </a:solidFill>
              </a:rPr>
              <a:t> Cloud Computing: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Platforme</a:t>
            </a:r>
            <a:r>
              <a:rPr lang="en-US" b="1" dirty="0">
                <a:solidFill>
                  <a:srgbClr val="0070C0"/>
                </a:solidFill>
              </a:rPr>
              <a:t> de marketing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publicitate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bazate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pe</a:t>
            </a:r>
            <a:r>
              <a:rPr lang="en-US" b="1" dirty="0">
                <a:solidFill>
                  <a:srgbClr val="0070C0"/>
                </a:solidFill>
              </a:rPr>
              <a:t> cloud:</a:t>
            </a:r>
            <a:r>
              <a:rPr lang="en-US" dirty="0"/>
              <a:t> </a:t>
            </a:r>
            <a:r>
              <a:rPr lang="en-US" b="1" dirty="0" smtClean="0"/>
              <a:t>Google </a:t>
            </a:r>
            <a:r>
              <a:rPr lang="en-US" b="1" dirty="0"/>
              <a:t>Ads</a:t>
            </a:r>
            <a:r>
              <a:rPr lang="en-US" dirty="0"/>
              <a:t>, </a:t>
            </a:r>
            <a:r>
              <a:rPr lang="en-US" b="1" dirty="0"/>
              <a:t>Facebook Ads Manager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b="1" dirty="0" err="1" smtClean="0"/>
              <a:t>HubSpot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Stocare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colaborare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în</a:t>
            </a:r>
            <a:r>
              <a:rPr lang="en-US" b="1" dirty="0">
                <a:solidFill>
                  <a:srgbClr val="0070C0"/>
                </a:solidFill>
              </a:rPr>
              <a:t> cloud:</a:t>
            </a:r>
            <a:r>
              <a:rPr lang="en-US" dirty="0"/>
              <a:t> </a:t>
            </a:r>
            <a:r>
              <a:rPr lang="en-US" b="1" dirty="0" smtClean="0"/>
              <a:t>Google </a:t>
            </a:r>
            <a:r>
              <a:rPr lang="en-US" b="1" dirty="0"/>
              <a:t>Drive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b="1" dirty="0" smtClean="0"/>
              <a:t>Dropbox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Analiza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datelor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timp</a:t>
            </a:r>
            <a:r>
              <a:rPr lang="en-US" b="1" dirty="0">
                <a:solidFill>
                  <a:srgbClr val="0070C0"/>
                </a:solidFill>
              </a:rPr>
              <a:t> real:</a:t>
            </a:r>
            <a:r>
              <a:rPr lang="en-US" dirty="0"/>
              <a:t> </a:t>
            </a:r>
            <a:r>
              <a:rPr lang="en-US" b="1" dirty="0" smtClean="0"/>
              <a:t>business </a:t>
            </a:r>
            <a:r>
              <a:rPr lang="en-US" b="1" dirty="0"/>
              <a:t>intelligence </a:t>
            </a:r>
            <a:r>
              <a:rPr lang="en-US" b="1" dirty="0" smtClean="0"/>
              <a:t>(Google </a:t>
            </a:r>
            <a:r>
              <a:rPr lang="en-US" b="1" dirty="0"/>
              <a:t>Analytics</a:t>
            </a:r>
            <a:r>
              <a:rPr lang="en-US" dirty="0"/>
              <a:t>, </a:t>
            </a:r>
            <a:r>
              <a:rPr lang="en-US" b="1" dirty="0"/>
              <a:t>Tableau Cloud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b="1" dirty="0"/>
              <a:t>Power </a:t>
            </a:r>
            <a:r>
              <a:rPr lang="en-US" b="1" dirty="0" smtClean="0"/>
              <a:t>BI)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Automatizarea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marketingului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b="1" dirty="0" err="1" smtClean="0"/>
              <a:t>Mailchimp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b="1" dirty="0" err="1" smtClean="0"/>
              <a:t>Marketo</a:t>
            </a:r>
            <a:r>
              <a:rPr lang="en-US" dirty="0" smtClean="0"/>
              <a:t>: </a:t>
            </a:r>
            <a:r>
              <a:rPr lang="en-US" dirty="0" err="1" smtClean="0"/>
              <a:t>mesaje</a:t>
            </a:r>
            <a:r>
              <a:rPr lang="en-US" dirty="0" smtClean="0"/>
              <a:t> </a:t>
            </a:r>
            <a:r>
              <a:rPr lang="en-US" dirty="0" err="1"/>
              <a:t>personalizate</a:t>
            </a:r>
            <a:r>
              <a:rPr lang="en-US" dirty="0"/>
              <a:t>, </a:t>
            </a:r>
            <a:r>
              <a:rPr lang="en-US" dirty="0" err="1" smtClean="0"/>
              <a:t>segmentare</a:t>
            </a:r>
            <a:r>
              <a:rPr lang="en-US" dirty="0" smtClean="0"/>
              <a:t> </a:t>
            </a:r>
            <a:r>
              <a:rPr lang="en-US" dirty="0" err="1" smtClean="0"/>
              <a:t>audiențe</a:t>
            </a:r>
            <a:r>
              <a:rPr lang="en-US" dirty="0" smtClean="0"/>
              <a:t>, </a:t>
            </a:r>
            <a:r>
              <a:rPr lang="en-US" dirty="0" err="1" smtClean="0"/>
              <a:t>analiza</a:t>
            </a:r>
            <a:r>
              <a:rPr lang="en-US" dirty="0" smtClean="0"/>
              <a:t> </a:t>
            </a:r>
            <a:r>
              <a:rPr lang="en-US" dirty="0" err="1" smtClean="0"/>
              <a:t>interacțiuni</a:t>
            </a:r>
            <a:r>
              <a:rPr lang="en-US" dirty="0" smtClean="0"/>
              <a:t> </a:t>
            </a:r>
            <a:r>
              <a:rPr lang="en-US" dirty="0" err="1" smtClean="0"/>
              <a:t>clienți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Situația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finală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Campanii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mai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eficiente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lansare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monitorizare</a:t>
            </a:r>
            <a:r>
              <a:rPr lang="en-US" dirty="0" smtClean="0"/>
              <a:t> </a:t>
            </a:r>
            <a:r>
              <a:rPr lang="en-US" dirty="0" err="1"/>
              <a:t>campaniile</a:t>
            </a:r>
            <a:r>
              <a:rPr lang="en-US" dirty="0"/>
              <a:t> </a:t>
            </a:r>
            <a:r>
              <a:rPr lang="en-US" dirty="0" err="1"/>
              <a:t>publicitare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rapid</a:t>
            </a:r>
            <a:r>
              <a:rPr lang="en-US" dirty="0" smtClean="0"/>
              <a:t>, </a:t>
            </a:r>
            <a:r>
              <a:rPr lang="en-US" dirty="0" err="1"/>
              <a:t>acces</a:t>
            </a:r>
            <a:r>
              <a:rPr lang="en-US" dirty="0"/>
              <a:t> la date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smtClean="0"/>
              <a:t>real =&gt; </a:t>
            </a:r>
            <a:r>
              <a:rPr lang="en-US" dirty="0" err="1" smtClean="0"/>
              <a:t>ajustare</a:t>
            </a:r>
            <a:r>
              <a:rPr lang="en-US" dirty="0" smtClean="0"/>
              <a:t> </a:t>
            </a:r>
            <a:r>
              <a:rPr lang="en-US" dirty="0" err="1" smtClean="0"/>
              <a:t>rapida</a:t>
            </a:r>
            <a:r>
              <a:rPr lang="en-US" dirty="0" smtClean="0"/>
              <a:t> a </a:t>
            </a:r>
            <a:r>
              <a:rPr lang="en-US" dirty="0" err="1" smtClean="0"/>
              <a:t>bugetelo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targetările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maximiza</a:t>
            </a:r>
            <a:r>
              <a:rPr lang="en-US" dirty="0"/>
              <a:t> </a:t>
            </a:r>
            <a:r>
              <a:rPr lang="en-US" dirty="0" err="1"/>
              <a:t>rezultatele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Colaborare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fișierele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materialele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acum</a:t>
            </a:r>
            <a:r>
              <a:rPr lang="en-US" dirty="0"/>
              <a:t> </a:t>
            </a:r>
            <a:r>
              <a:rPr lang="en-US" dirty="0" err="1"/>
              <a:t>stocate</a:t>
            </a:r>
            <a:r>
              <a:rPr lang="en-US" dirty="0"/>
              <a:t> </a:t>
            </a:r>
            <a:r>
              <a:rPr lang="en-US" dirty="0" err="1" smtClean="0"/>
              <a:t>centralizat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Analize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rapoarte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timp</a:t>
            </a:r>
            <a:r>
              <a:rPr lang="en-US" b="1" dirty="0">
                <a:solidFill>
                  <a:srgbClr val="0070C0"/>
                </a:solidFill>
              </a:rPr>
              <a:t> real:</a:t>
            </a:r>
            <a:r>
              <a:rPr lang="en-US" dirty="0"/>
              <a:t> </a:t>
            </a:r>
            <a:r>
              <a:rPr lang="en-US" dirty="0" err="1" smtClean="0"/>
              <a:t>rapoarte</a:t>
            </a:r>
            <a:r>
              <a:rPr lang="en-US" dirty="0" smtClean="0"/>
              <a:t> </a:t>
            </a:r>
            <a:r>
              <a:rPr lang="en-US" dirty="0" err="1" smtClean="0"/>
              <a:t>detaliate</a:t>
            </a:r>
            <a:r>
              <a:rPr lang="en-US" dirty="0" smtClean="0"/>
              <a:t>, </a:t>
            </a:r>
            <a:r>
              <a:rPr lang="en-US" dirty="0" err="1" smtClean="0"/>
              <a:t>analiza</a:t>
            </a:r>
            <a:r>
              <a:rPr lang="en-US" dirty="0" smtClean="0"/>
              <a:t> </a:t>
            </a:r>
            <a:r>
              <a:rPr lang="en-US" dirty="0" err="1" smtClean="0"/>
              <a:t>comportamente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performanțe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Scalabilitate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ajustare</a:t>
            </a:r>
            <a:r>
              <a:rPr lang="en-US" dirty="0" smtClean="0"/>
              <a:t> </a:t>
            </a:r>
            <a:r>
              <a:rPr lang="en-US" dirty="0" err="1" smtClean="0"/>
              <a:t>rapida</a:t>
            </a:r>
            <a:r>
              <a:rPr lang="en-US" dirty="0" smtClean="0"/>
              <a:t> a </a:t>
            </a:r>
            <a:r>
              <a:rPr lang="en-US" dirty="0" err="1" smtClean="0"/>
              <a:t>infrastructurii</a:t>
            </a:r>
            <a:r>
              <a:rPr lang="en-US" dirty="0" smtClean="0"/>
              <a:t> IT.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78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4211960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Agentie</a:t>
            </a:r>
            <a:r>
              <a:rPr lang="en-US" b="1" dirty="0" smtClean="0">
                <a:solidFill>
                  <a:srgbClr val="002060"/>
                </a:solidFill>
              </a:rPr>
              <a:t> marketing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2068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Eficiență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crescută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lansare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ajustare</a:t>
            </a:r>
            <a:r>
              <a:rPr lang="en-US" dirty="0" smtClean="0"/>
              <a:t> </a:t>
            </a:r>
            <a:r>
              <a:rPr lang="en-US" dirty="0" err="1" smtClean="0"/>
              <a:t>campanii</a:t>
            </a:r>
            <a:r>
              <a:rPr lang="en-US" dirty="0" smtClean="0"/>
              <a:t> 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smtClean="0"/>
              <a:t>rapid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Accesibilitate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mobilitate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colaborare</a:t>
            </a:r>
            <a:r>
              <a:rPr lang="en-US" dirty="0" smtClean="0"/>
              <a:t> </a:t>
            </a:r>
            <a:r>
              <a:rPr lang="en-US" dirty="0"/>
              <a:t>de la </a:t>
            </a:r>
            <a:r>
              <a:rPr lang="en-US" dirty="0" err="1" smtClean="0"/>
              <a:t>distanță</a:t>
            </a:r>
            <a:r>
              <a:rPr lang="en-US" dirty="0" smtClean="0"/>
              <a:t>,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 err="1" smtClean="0"/>
              <a:t>resurse</a:t>
            </a:r>
            <a:r>
              <a:rPr lang="en-US" dirty="0" smtClean="0"/>
              <a:t> </a:t>
            </a:r>
            <a:r>
              <a:rPr lang="en-US" dirty="0" err="1"/>
              <a:t>necesare</a:t>
            </a:r>
            <a:r>
              <a:rPr lang="en-US" dirty="0"/>
              <a:t> </a:t>
            </a:r>
            <a:r>
              <a:rPr lang="en-US" dirty="0" err="1"/>
              <a:t>oricând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de </a:t>
            </a:r>
            <a:r>
              <a:rPr lang="en-US" dirty="0" err="1" smtClean="0"/>
              <a:t>oriunde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Costuri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mai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mici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plăta</a:t>
            </a:r>
            <a:r>
              <a:rPr lang="en-US" dirty="0" smtClean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bază</a:t>
            </a:r>
            <a:r>
              <a:rPr lang="en-US" dirty="0"/>
              <a:t> de </a:t>
            </a:r>
            <a:r>
              <a:rPr lang="en-US" dirty="0" err="1" smtClean="0"/>
              <a:t>utilizare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Colaborare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timp</a:t>
            </a:r>
            <a:r>
              <a:rPr lang="en-US" b="1" dirty="0">
                <a:solidFill>
                  <a:srgbClr val="0070C0"/>
                </a:solidFill>
              </a:rPr>
              <a:t> real:</a:t>
            </a:r>
            <a:r>
              <a:rPr lang="en-US" dirty="0"/>
              <a:t> </a:t>
            </a:r>
            <a:r>
              <a:rPr lang="en-US" dirty="0" err="1"/>
              <a:t>Fișierele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materialele</a:t>
            </a:r>
            <a:r>
              <a:rPr lang="en-US" dirty="0"/>
              <a:t> pot fi </a:t>
            </a:r>
            <a:r>
              <a:rPr lang="en-US" dirty="0" err="1"/>
              <a:t>partajate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editate</a:t>
            </a:r>
            <a:r>
              <a:rPr lang="en-US" dirty="0"/>
              <a:t> </a:t>
            </a:r>
            <a:r>
              <a:rPr lang="en-US" dirty="0" err="1" smtClean="0"/>
              <a:t>simultan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Optimizarea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campaniilor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smtClean="0"/>
              <a:t>real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Dezavantaje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Dependența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smtClean="0">
                <a:solidFill>
                  <a:srgbClr val="0070C0"/>
                </a:solidFill>
              </a:rPr>
              <a:t>internet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Probleme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de </a:t>
            </a:r>
            <a:r>
              <a:rPr lang="en-US" b="1" dirty="0" err="1">
                <a:solidFill>
                  <a:srgbClr val="0070C0"/>
                </a:solidFill>
              </a:rPr>
              <a:t>securitate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riscuri</a:t>
            </a:r>
            <a:r>
              <a:rPr lang="en-US" dirty="0" smtClean="0"/>
              <a:t> </a:t>
            </a:r>
            <a:r>
              <a:rPr lang="en-US" dirty="0"/>
              <a:t>legate de </a:t>
            </a:r>
            <a:r>
              <a:rPr lang="en-US" dirty="0" err="1"/>
              <a:t>accesul</a:t>
            </a:r>
            <a:r>
              <a:rPr lang="en-US" dirty="0"/>
              <a:t> </a:t>
            </a:r>
            <a:r>
              <a:rPr lang="en-US" dirty="0" err="1"/>
              <a:t>neautorizat</a:t>
            </a:r>
            <a:r>
              <a:rPr lang="en-US" dirty="0"/>
              <a:t> la </a:t>
            </a:r>
            <a:r>
              <a:rPr lang="en-US" dirty="0" err="1"/>
              <a:t>datele</a:t>
            </a:r>
            <a:r>
              <a:rPr lang="en-US" dirty="0"/>
              <a:t> </a:t>
            </a:r>
            <a:r>
              <a:rPr lang="en-US" dirty="0" err="1"/>
              <a:t>clienților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de </a:t>
            </a:r>
            <a:r>
              <a:rPr lang="en-US" dirty="0" err="1"/>
              <a:t>protecția</a:t>
            </a:r>
            <a:r>
              <a:rPr lang="en-US" dirty="0"/>
              <a:t> </a:t>
            </a:r>
            <a:r>
              <a:rPr lang="en-US" dirty="0" err="1"/>
              <a:t>confidențialității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sensibile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Costuri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lunare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plățile</a:t>
            </a:r>
            <a:r>
              <a:rPr lang="en-US" dirty="0" smtClean="0"/>
              <a:t> </a:t>
            </a:r>
            <a:r>
              <a:rPr lang="en-US" dirty="0" err="1"/>
              <a:t>lunare</a:t>
            </a:r>
            <a:r>
              <a:rPr lang="en-US" dirty="0"/>
              <a:t> </a:t>
            </a:r>
            <a:r>
              <a:rPr lang="en-US" dirty="0" smtClean="0"/>
              <a:t>pot </a:t>
            </a:r>
            <a:r>
              <a:rPr lang="en-US" dirty="0" err="1"/>
              <a:t>crește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măsură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agenția</a:t>
            </a:r>
            <a:r>
              <a:rPr lang="en-US" dirty="0"/>
              <a:t> </a:t>
            </a:r>
            <a:r>
              <a:rPr lang="en-US" dirty="0" err="1"/>
              <a:t>folosește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soluții</a:t>
            </a:r>
            <a:r>
              <a:rPr lang="en-US" dirty="0"/>
              <a:t> de marketing.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Complexitatea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migrației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migrarea</a:t>
            </a:r>
            <a:r>
              <a:rPr lang="en-US" dirty="0" smtClean="0"/>
              <a:t> de </a:t>
            </a:r>
            <a:r>
              <a:rPr lang="en-US" dirty="0" err="1" smtClean="0"/>
              <a:t>sisteme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smtClean="0"/>
              <a:t>date </a:t>
            </a:r>
            <a:r>
              <a:rPr lang="en-US" dirty="0" err="1" smtClean="0"/>
              <a:t>necesita</a:t>
            </a:r>
            <a:r>
              <a:rPr lang="en-US" dirty="0" smtClean="0"/>
              <a:t> </a:t>
            </a:r>
            <a:r>
              <a:rPr lang="en-US" dirty="0"/>
              <a:t>un </a:t>
            </a:r>
            <a:r>
              <a:rPr lang="en-US" dirty="0" err="1"/>
              <a:t>timp</a:t>
            </a:r>
            <a:r>
              <a:rPr lang="en-US" dirty="0"/>
              <a:t> de </a:t>
            </a:r>
            <a:r>
              <a:rPr lang="en-US" dirty="0" err="1" smtClean="0"/>
              <a:t>tranziție</a:t>
            </a:r>
            <a:r>
              <a:rPr lang="en-US" dirty="0" smtClean="0"/>
              <a:t> mare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15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4211960" cy="56207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Transport </a:t>
            </a:r>
            <a:r>
              <a:rPr lang="en-US" b="1" dirty="0" err="1">
                <a:solidFill>
                  <a:srgbClr val="002060"/>
                </a:solidFill>
              </a:rPr>
              <a:t>și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livrare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err="1"/>
              <a:t>gestionarea</a:t>
            </a:r>
            <a:r>
              <a:rPr lang="en-US" sz="1500" dirty="0"/>
              <a:t> </a:t>
            </a:r>
            <a:r>
              <a:rPr lang="en-US" sz="1500" dirty="0" err="1"/>
              <a:t>comenzilor</a:t>
            </a:r>
            <a:r>
              <a:rPr lang="en-US" sz="1500" dirty="0"/>
              <a:t>, </a:t>
            </a:r>
            <a:r>
              <a:rPr lang="en-US" sz="1500" dirty="0" err="1"/>
              <a:t>planificarea</a:t>
            </a:r>
            <a:r>
              <a:rPr lang="en-US" sz="1500" dirty="0"/>
              <a:t> </a:t>
            </a:r>
            <a:r>
              <a:rPr lang="en-US" sz="1500" dirty="0" err="1"/>
              <a:t>rutelor</a:t>
            </a:r>
            <a:r>
              <a:rPr lang="en-US" sz="1500" dirty="0"/>
              <a:t> de </a:t>
            </a:r>
            <a:r>
              <a:rPr lang="en-US" sz="1500" dirty="0" err="1"/>
              <a:t>livrare</a:t>
            </a:r>
            <a:r>
              <a:rPr lang="en-US" sz="1500" dirty="0"/>
              <a:t> </a:t>
            </a:r>
            <a:r>
              <a:rPr lang="en-US" sz="1500" dirty="0" err="1"/>
              <a:t>și</a:t>
            </a:r>
            <a:r>
              <a:rPr lang="en-US" sz="1500" dirty="0"/>
              <a:t> </a:t>
            </a:r>
            <a:r>
              <a:rPr lang="en-US" sz="1500" dirty="0" err="1"/>
              <a:t>monitorizarea</a:t>
            </a:r>
            <a:r>
              <a:rPr lang="en-US" sz="1500" dirty="0"/>
              <a:t> </a:t>
            </a:r>
            <a:r>
              <a:rPr lang="en-US" sz="1500" dirty="0" err="1"/>
              <a:t>stocurilor</a:t>
            </a:r>
            <a:r>
              <a:rPr lang="en-US" sz="1500" dirty="0"/>
              <a:t> </a:t>
            </a:r>
            <a:r>
              <a:rPr lang="en-US" sz="1500" dirty="0" err="1"/>
              <a:t>în</a:t>
            </a:r>
            <a:r>
              <a:rPr lang="en-US" sz="1500" dirty="0"/>
              <a:t> </a:t>
            </a:r>
            <a:r>
              <a:rPr lang="en-US" sz="1500" dirty="0" err="1"/>
              <a:t>timp</a:t>
            </a:r>
            <a:r>
              <a:rPr lang="en-US" sz="1500" dirty="0"/>
              <a:t> </a:t>
            </a:r>
            <a:r>
              <a:rPr lang="en-US" sz="1500" dirty="0" smtClean="0"/>
              <a:t>real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FF0000"/>
                </a:solidFill>
              </a:rPr>
              <a:t>Situația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inițială</a:t>
            </a:r>
            <a:r>
              <a:rPr lang="en-US" sz="1600" b="1" dirty="0">
                <a:solidFill>
                  <a:srgbClr val="FF0000"/>
                </a:solidFill>
              </a:rPr>
              <a:t>: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Sisteme</a:t>
            </a:r>
            <a:r>
              <a:rPr lang="en-US" sz="1600" b="1" dirty="0">
                <a:solidFill>
                  <a:srgbClr val="0070C0"/>
                </a:solidFill>
              </a:rPr>
              <a:t> de </a:t>
            </a:r>
            <a:r>
              <a:rPr lang="en-US" sz="1600" b="1" dirty="0" err="1">
                <a:solidFill>
                  <a:srgbClr val="0070C0"/>
                </a:solidFill>
              </a:rPr>
              <a:t>gestionare</a:t>
            </a:r>
            <a:r>
              <a:rPr lang="en-US" sz="1600" b="1" dirty="0">
                <a:solidFill>
                  <a:srgbClr val="0070C0"/>
                </a:solidFill>
              </a:rPr>
              <a:t> a </a:t>
            </a:r>
            <a:r>
              <a:rPr lang="en-US" sz="1600" b="1" dirty="0" err="1">
                <a:solidFill>
                  <a:srgbClr val="0070C0"/>
                </a:solidFill>
              </a:rPr>
              <a:t>stocurilor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ineficiente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stocurile</a:t>
            </a:r>
            <a:r>
              <a:rPr lang="en-US" sz="1600" dirty="0" smtClean="0"/>
              <a:t> </a:t>
            </a:r>
            <a:r>
              <a:rPr lang="en-US" sz="1600" dirty="0"/>
              <a:t>de </a:t>
            </a:r>
            <a:r>
              <a:rPr lang="en-US" sz="1600" dirty="0" err="1"/>
              <a:t>marfă</a:t>
            </a:r>
            <a:r>
              <a:rPr lang="en-US" sz="1600" dirty="0"/>
              <a:t> </a:t>
            </a:r>
            <a:r>
              <a:rPr lang="en-US" sz="1600" dirty="0" err="1" smtClean="0"/>
              <a:t>gestionate</a:t>
            </a:r>
            <a:r>
              <a:rPr lang="en-US" sz="1600" dirty="0" smtClean="0"/>
              <a:t> </a:t>
            </a:r>
            <a:r>
              <a:rPr lang="en-US" sz="1600" dirty="0"/>
              <a:t>manual </a:t>
            </a:r>
            <a:r>
              <a:rPr lang="en-US" sz="1600" dirty="0" err="1"/>
              <a:t>sau</a:t>
            </a:r>
            <a:r>
              <a:rPr lang="en-US" sz="1600" dirty="0"/>
              <a:t> </a:t>
            </a:r>
            <a:r>
              <a:rPr lang="en-US" sz="1600" dirty="0" err="1"/>
              <a:t>prin</a:t>
            </a:r>
            <a:r>
              <a:rPr lang="en-US" sz="1600" dirty="0"/>
              <a:t> </a:t>
            </a:r>
            <a:r>
              <a:rPr lang="en-US" sz="1600" dirty="0" err="1" smtClean="0"/>
              <a:t>soluții</a:t>
            </a:r>
            <a:r>
              <a:rPr lang="en-US" sz="1600" dirty="0" smtClean="0"/>
              <a:t> </a:t>
            </a:r>
            <a:r>
              <a:rPr lang="en-US" sz="1600" dirty="0"/>
              <a:t>software care nu se </a:t>
            </a:r>
            <a:r>
              <a:rPr lang="en-US" sz="1600" dirty="0" err="1"/>
              <a:t>sincronizau</a:t>
            </a:r>
            <a:r>
              <a:rPr lang="en-US" sz="1600" dirty="0"/>
              <a:t> </a:t>
            </a:r>
            <a:r>
              <a:rPr lang="en-US" sz="1600" dirty="0" err="1"/>
              <a:t>între</a:t>
            </a:r>
            <a:r>
              <a:rPr lang="en-US" sz="1600" dirty="0"/>
              <a:t> </a:t>
            </a:r>
            <a:r>
              <a:rPr lang="en-US" sz="1600" dirty="0" err="1"/>
              <a:t>depozite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nu </a:t>
            </a:r>
            <a:r>
              <a:rPr lang="en-US" sz="1600" dirty="0" err="1"/>
              <a:t>ofereau</a:t>
            </a:r>
            <a:r>
              <a:rPr lang="en-US" sz="1600" dirty="0"/>
              <a:t> </a:t>
            </a:r>
            <a:r>
              <a:rPr lang="en-US" sz="1600" dirty="0" err="1"/>
              <a:t>actualizări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timp</a:t>
            </a:r>
            <a:r>
              <a:rPr lang="en-US" sz="1600" dirty="0"/>
              <a:t> real.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Probleme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în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gestionarea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rutelor</a:t>
            </a:r>
            <a:r>
              <a:rPr lang="en-US" sz="1600" b="1" dirty="0">
                <a:solidFill>
                  <a:srgbClr val="0070C0"/>
                </a:solidFill>
              </a:rPr>
              <a:t> de </a:t>
            </a:r>
            <a:r>
              <a:rPr lang="en-US" sz="1600" b="1" dirty="0" err="1">
                <a:solidFill>
                  <a:srgbClr val="0070C0"/>
                </a:solidFill>
              </a:rPr>
              <a:t>livrare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planificarea</a:t>
            </a:r>
            <a:r>
              <a:rPr lang="en-US" sz="1600" dirty="0" smtClean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optimizarea</a:t>
            </a:r>
            <a:r>
              <a:rPr lang="en-US" sz="1600" dirty="0"/>
              <a:t> </a:t>
            </a:r>
            <a:r>
              <a:rPr lang="en-US" sz="1600" dirty="0" err="1"/>
              <a:t>rutelor</a:t>
            </a:r>
            <a:r>
              <a:rPr lang="en-US" sz="1600" dirty="0"/>
              <a:t> de </a:t>
            </a:r>
            <a:r>
              <a:rPr lang="en-US" sz="1600" dirty="0" err="1"/>
              <a:t>livrare</a:t>
            </a:r>
            <a:r>
              <a:rPr lang="en-US" sz="1600" dirty="0"/>
              <a:t> se </a:t>
            </a:r>
            <a:r>
              <a:rPr lang="en-US" sz="1600" dirty="0" err="1"/>
              <a:t>făcea</a:t>
            </a:r>
            <a:r>
              <a:rPr lang="en-US" sz="1600" dirty="0"/>
              <a:t> manual </a:t>
            </a:r>
            <a:r>
              <a:rPr lang="en-US" sz="1600" dirty="0" err="1"/>
              <a:t>sau</a:t>
            </a:r>
            <a:r>
              <a:rPr lang="en-US" sz="1600" dirty="0"/>
              <a:t> cu </a:t>
            </a:r>
            <a:r>
              <a:rPr lang="en-US" sz="1600" dirty="0" err="1"/>
              <a:t>ajutorul</a:t>
            </a:r>
            <a:r>
              <a:rPr lang="en-US" sz="1600" dirty="0"/>
              <a:t> </a:t>
            </a:r>
            <a:r>
              <a:rPr lang="en-US" sz="1600" dirty="0" err="1"/>
              <a:t>unor</a:t>
            </a:r>
            <a:r>
              <a:rPr lang="en-US" sz="1600" dirty="0"/>
              <a:t> software-</a:t>
            </a:r>
            <a:r>
              <a:rPr lang="en-US" sz="1600" dirty="0" err="1"/>
              <a:t>uri</a:t>
            </a:r>
            <a:r>
              <a:rPr lang="en-US" sz="1600" dirty="0"/>
              <a:t> </a:t>
            </a:r>
            <a:r>
              <a:rPr lang="en-US" sz="1600" dirty="0" err="1" smtClean="0"/>
              <a:t>vechi</a:t>
            </a:r>
            <a:r>
              <a:rPr lang="en-US" sz="1600" dirty="0"/>
              <a:t>.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Dificultăți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în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urmărirea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comenzilor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clienții</a:t>
            </a:r>
            <a:r>
              <a:rPr lang="en-US" sz="1600" dirty="0" smtClean="0"/>
              <a:t> </a:t>
            </a:r>
            <a:r>
              <a:rPr lang="en-US" sz="1600" dirty="0"/>
              <a:t>nu </a:t>
            </a:r>
            <a:r>
              <a:rPr lang="en-US" sz="1600" dirty="0" smtClean="0"/>
              <a:t>au </a:t>
            </a:r>
            <a:r>
              <a:rPr lang="en-US" sz="1600" dirty="0" err="1" smtClean="0"/>
              <a:t>acces</a:t>
            </a:r>
            <a:r>
              <a:rPr lang="en-US" sz="1600" dirty="0" smtClean="0"/>
              <a:t> </a:t>
            </a:r>
            <a:r>
              <a:rPr lang="en-US" sz="1600" dirty="0"/>
              <a:t>rapid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facil</a:t>
            </a:r>
            <a:r>
              <a:rPr lang="en-US" sz="1600" dirty="0"/>
              <a:t> la </a:t>
            </a:r>
            <a:r>
              <a:rPr lang="en-US" sz="1600" dirty="0" err="1"/>
              <a:t>informații</a:t>
            </a:r>
            <a:r>
              <a:rPr lang="en-US" sz="1600" dirty="0"/>
              <a:t> </a:t>
            </a:r>
            <a:r>
              <a:rPr lang="en-US" sz="1600" dirty="0" err="1"/>
              <a:t>despre</a:t>
            </a:r>
            <a:r>
              <a:rPr lang="en-US" sz="1600" dirty="0"/>
              <a:t> </a:t>
            </a:r>
            <a:r>
              <a:rPr lang="en-US" sz="1600" dirty="0" err="1"/>
              <a:t>stadiul</a:t>
            </a:r>
            <a:r>
              <a:rPr lang="en-US" sz="1600" dirty="0"/>
              <a:t> </a:t>
            </a:r>
            <a:r>
              <a:rPr lang="en-US" sz="1600" dirty="0" err="1" smtClean="0"/>
              <a:t>comenzilor</a:t>
            </a:r>
            <a:r>
              <a:rPr lang="en-US" sz="1600" dirty="0"/>
              <a:t> </a:t>
            </a:r>
            <a:r>
              <a:rPr lang="en-US" sz="1600" dirty="0" smtClean="0"/>
              <a:t>+ </a:t>
            </a:r>
            <a:r>
              <a:rPr lang="en-US" sz="1600" dirty="0" err="1"/>
              <a:t>compania</a:t>
            </a:r>
            <a:r>
              <a:rPr lang="en-US" sz="1600" dirty="0"/>
              <a:t> </a:t>
            </a:r>
            <a:r>
              <a:rPr lang="en-US" sz="1600" dirty="0" smtClean="0"/>
              <a:t>are </a:t>
            </a:r>
            <a:r>
              <a:rPr lang="en-US" sz="1600" dirty="0" err="1"/>
              <a:t>dificultăți</a:t>
            </a:r>
            <a:r>
              <a:rPr lang="en-US" sz="1600" dirty="0"/>
              <a:t> </a:t>
            </a:r>
            <a:r>
              <a:rPr lang="en-US" sz="1600" dirty="0" err="1" smtClean="0"/>
              <a:t>urmărire</a:t>
            </a:r>
            <a:r>
              <a:rPr lang="en-US" sz="1600" dirty="0" smtClean="0"/>
              <a:t> </a:t>
            </a:r>
            <a:r>
              <a:rPr lang="en-US" sz="1600" dirty="0" err="1" smtClean="0"/>
              <a:t>progres</a:t>
            </a:r>
            <a:r>
              <a:rPr lang="en-US" sz="1600" dirty="0" smtClean="0"/>
              <a:t> </a:t>
            </a:r>
            <a:r>
              <a:rPr lang="en-US" sz="1600" dirty="0" err="1" smtClean="0"/>
              <a:t>livrări</a:t>
            </a:r>
            <a:r>
              <a:rPr lang="en-US" sz="1600" dirty="0" smtClean="0"/>
              <a:t> </a:t>
            </a:r>
            <a:r>
              <a:rPr lang="en-US" sz="1600" dirty="0" err="1"/>
              <a:t>și</a:t>
            </a:r>
            <a:r>
              <a:rPr lang="en-US" sz="1600" dirty="0"/>
              <a:t> a </a:t>
            </a:r>
            <a:r>
              <a:rPr lang="en-US" sz="1600" dirty="0" err="1" smtClean="0"/>
              <a:t>gestiune</a:t>
            </a:r>
            <a:r>
              <a:rPr lang="en-US" sz="1600" dirty="0" smtClean="0"/>
              <a:t> </a:t>
            </a:r>
            <a:r>
              <a:rPr lang="en-US" sz="1600" dirty="0" err="1"/>
              <a:t>situațiile</a:t>
            </a:r>
            <a:r>
              <a:rPr lang="en-US" sz="1600" dirty="0"/>
              <a:t> </a:t>
            </a:r>
            <a:r>
              <a:rPr lang="en-US" sz="1600" dirty="0" err="1"/>
              <a:t>neprevăzute</a:t>
            </a:r>
            <a:r>
              <a:rPr lang="en-US" sz="1600" dirty="0"/>
              <a:t>.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Mediu</a:t>
            </a:r>
            <a:r>
              <a:rPr lang="en-US" sz="1600" b="1" dirty="0">
                <a:solidFill>
                  <a:srgbClr val="0070C0"/>
                </a:solidFill>
              </a:rPr>
              <a:t> IT </a:t>
            </a:r>
            <a:r>
              <a:rPr lang="en-US" sz="1600" b="1" dirty="0" err="1">
                <a:solidFill>
                  <a:srgbClr val="0070C0"/>
                </a:solidFill>
              </a:rPr>
              <a:t>ineficient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servere</a:t>
            </a:r>
            <a:r>
              <a:rPr lang="en-US" sz="1600" dirty="0" smtClean="0"/>
              <a:t> </a:t>
            </a:r>
            <a:r>
              <a:rPr lang="en-US" sz="1600" dirty="0"/>
              <a:t>interne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stocarea</a:t>
            </a:r>
            <a:r>
              <a:rPr lang="en-US" sz="1600" dirty="0"/>
              <a:t> </a:t>
            </a:r>
            <a:r>
              <a:rPr lang="en-US" sz="1600" dirty="0" err="1" smtClean="0"/>
              <a:t>datelor</a:t>
            </a:r>
            <a:r>
              <a:rPr lang="en-US" sz="1600" dirty="0" smtClean="0"/>
              <a:t> =&gt; </a:t>
            </a:r>
            <a:r>
              <a:rPr lang="en-US" sz="1600" dirty="0" err="1" smtClean="0"/>
              <a:t>accesul</a:t>
            </a:r>
            <a:r>
              <a:rPr lang="en-US" sz="1600" dirty="0" smtClean="0"/>
              <a:t> </a:t>
            </a:r>
            <a:r>
              <a:rPr lang="en-US" sz="1600" dirty="0"/>
              <a:t>la </a:t>
            </a:r>
            <a:r>
              <a:rPr lang="en-US" sz="1600" dirty="0" err="1"/>
              <a:t>informații</a:t>
            </a:r>
            <a:r>
              <a:rPr lang="en-US" sz="1600" dirty="0"/>
              <a:t> </a:t>
            </a:r>
            <a:r>
              <a:rPr lang="en-US" sz="1600" dirty="0" smtClean="0"/>
              <a:t>lent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 smtClean="0"/>
              <a:t>greu</a:t>
            </a:r>
            <a:r>
              <a:rPr lang="en-US" sz="1600" dirty="0" smtClean="0"/>
              <a:t> </a:t>
            </a:r>
            <a:r>
              <a:rPr lang="en-US" sz="1600" dirty="0"/>
              <a:t>de </a:t>
            </a:r>
            <a:r>
              <a:rPr lang="en-US" sz="1600" dirty="0" err="1" smtClean="0"/>
              <a:t>scalat</a:t>
            </a:r>
            <a:endParaRPr lang="en-US" sz="1600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Cine </a:t>
            </a:r>
            <a:r>
              <a:rPr lang="en-US" sz="1600" b="1" dirty="0" err="1">
                <a:solidFill>
                  <a:srgbClr val="FF0000"/>
                </a:solidFill>
              </a:rPr>
              <a:t>erau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interesați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și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ce</a:t>
            </a:r>
            <a:r>
              <a:rPr lang="en-US" sz="16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Managerii</a:t>
            </a:r>
            <a:r>
              <a:rPr lang="en-US" sz="1600" b="1" dirty="0">
                <a:solidFill>
                  <a:srgbClr val="0070C0"/>
                </a:solidFill>
              </a:rPr>
              <a:t> de </a:t>
            </a:r>
            <a:r>
              <a:rPr lang="en-US" sz="1600" b="1" dirty="0" err="1">
                <a:solidFill>
                  <a:srgbClr val="0070C0"/>
                </a:solidFill>
              </a:rPr>
              <a:t>logistică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procesede</a:t>
            </a:r>
            <a:r>
              <a:rPr lang="en-US" sz="1600" dirty="0" smtClean="0"/>
              <a:t> </a:t>
            </a:r>
            <a:r>
              <a:rPr lang="en-US" sz="1600" dirty="0" err="1"/>
              <a:t>planificare</a:t>
            </a:r>
            <a:r>
              <a:rPr lang="en-US" sz="1600" dirty="0"/>
              <a:t> a </a:t>
            </a:r>
            <a:r>
              <a:rPr lang="en-US" sz="1600" dirty="0" err="1"/>
              <a:t>livrărilor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de </a:t>
            </a:r>
            <a:r>
              <a:rPr lang="en-US" sz="1600" dirty="0" err="1" smtClean="0"/>
              <a:t>monitorizare</a:t>
            </a:r>
            <a:r>
              <a:rPr lang="en-US" sz="1600" dirty="0" smtClean="0"/>
              <a:t> a </a:t>
            </a:r>
            <a:r>
              <a:rPr lang="en-US" sz="1600" dirty="0" err="1" smtClean="0"/>
              <a:t>stocurilor</a:t>
            </a: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Șoferii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și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echipele</a:t>
            </a:r>
            <a:r>
              <a:rPr lang="en-US" sz="1600" b="1" dirty="0">
                <a:solidFill>
                  <a:srgbClr val="0070C0"/>
                </a:solidFill>
              </a:rPr>
              <a:t> de </a:t>
            </a:r>
            <a:r>
              <a:rPr lang="en-US" sz="1600" b="1" dirty="0" err="1">
                <a:solidFill>
                  <a:srgbClr val="0070C0"/>
                </a:solidFill>
              </a:rPr>
              <a:t>livrare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rute</a:t>
            </a:r>
            <a:r>
              <a:rPr lang="en-US" sz="1600" dirty="0" smtClean="0"/>
              <a:t> </a:t>
            </a:r>
            <a:r>
              <a:rPr lang="en-US" sz="1600" dirty="0" err="1"/>
              <a:t>optimizate</a:t>
            </a:r>
            <a:r>
              <a:rPr lang="en-US" sz="1600" dirty="0" smtClean="0"/>
              <a:t>, </a:t>
            </a:r>
            <a:r>
              <a:rPr lang="en-US" sz="1600" dirty="0" err="1" smtClean="0"/>
              <a:t>comunicare</a:t>
            </a:r>
            <a:r>
              <a:rPr lang="en-US" sz="1600" dirty="0" smtClean="0"/>
              <a:t> </a:t>
            </a:r>
            <a:r>
              <a:rPr lang="en-US" sz="1600" dirty="0" err="1" smtClean="0"/>
              <a:t>rapida</a:t>
            </a:r>
            <a:r>
              <a:rPr lang="en-US" sz="1600" dirty="0" smtClean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 smtClean="0"/>
              <a:t>eficienta</a:t>
            </a:r>
            <a:r>
              <a:rPr lang="en-US" sz="1600" dirty="0" smtClean="0"/>
              <a:t> </a:t>
            </a:r>
            <a:r>
              <a:rPr lang="en-US" sz="1600" dirty="0"/>
              <a:t>cu </a:t>
            </a:r>
            <a:r>
              <a:rPr lang="en-US" sz="1600" dirty="0" err="1"/>
              <a:t>biroul</a:t>
            </a:r>
            <a:r>
              <a:rPr lang="en-US" sz="1600" dirty="0"/>
              <a:t> </a:t>
            </a:r>
            <a:r>
              <a:rPr lang="en-US" sz="1600" dirty="0" smtClean="0"/>
              <a:t>central, </a:t>
            </a:r>
            <a:r>
              <a:rPr lang="en-US" sz="1600" dirty="0" err="1" smtClean="0"/>
              <a:t>informatii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/>
              <a:t>timp</a:t>
            </a:r>
            <a:r>
              <a:rPr lang="en-US" sz="1600" dirty="0"/>
              <a:t> real.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Clienții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livrări</a:t>
            </a:r>
            <a:r>
              <a:rPr lang="en-US" sz="1600" dirty="0" smtClean="0"/>
              <a:t> </a:t>
            </a:r>
            <a:r>
              <a:rPr lang="en-US" sz="1600" dirty="0" err="1"/>
              <a:t>rapide</a:t>
            </a:r>
            <a:r>
              <a:rPr lang="en-US" sz="1600" dirty="0"/>
              <a:t>, </a:t>
            </a:r>
            <a:r>
              <a:rPr lang="en-US" sz="1600" dirty="0" err="1"/>
              <a:t>fiabile</a:t>
            </a:r>
            <a:r>
              <a:rPr lang="en-US" sz="1600" dirty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acces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/>
              <a:t>timp</a:t>
            </a:r>
            <a:r>
              <a:rPr lang="en-US" sz="1600" dirty="0"/>
              <a:t> real la </a:t>
            </a:r>
            <a:r>
              <a:rPr lang="en-US" sz="1600" dirty="0" err="1"/>
              <a:t>informații</a:t>
            </a:r>
            <a:r>
              <a:rPr lang="en-US" sz="1600" dirty="0"/>
              <a:t> </a:t>
            </a:r>
            <a:r>
              <a:rPr lang="en-US" sz="1600" dirty="0" err="1"/>
              <a:t>despre</a:t>
            </a:r>
            <a:r>
              <a:rPr lang="en-US" sz="1600" dirty="0"/>
              <a:t> </a:t>
            </a:r>
            <a:r>
              <a:rPr lang="en-US" sz="1600" dirty="0" err="1"/>
              <a:t>statusul</a:t>
            </a:r>
            <a:r>
              <a:rPr lang="en-US" sz="1600" dirty="0"/>
              <a:t> </a:t>
            </a:r>
            <a:r>
              <a:rPr lang="en-US" sz="1600" dirty="0" err="1"/>
              <a:t>comenzilor</a:t>
            </a:r>
            <a:r>
              <a:rPr lang="en-US" sz="1600" dirty="0"/>
              <a:t>.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Echipele</a:t>
            </a:r>
            <a:r>
              <a:rPr lang="en-US" sz="1600" b="1" dirty="0">
                <a:solidFill>
                  <a:srgbClr val="0070C0"/>
                </a:solidFill>
              </a:rPr>
              <a:t> IT:</a:t>
            </a:r>
            <a:r>
              <a:rPr lang="en-US" sz="1600" dirty="0"/>
              <a:t> </a:t>
            </a:r>
            <a:r>
              <a:rPr lang="en-US" sz="1600" dirty="0" err="1" smtClean="0"/>
              <a:t>soluție</a:t>
            </a:r>
            <a:r>
              <a:rPr lang="en-US" sz="1600" dirty="0" smtClean="0"/>
              <a:t> </a:t>
            </a:r>
            <a:r>
              <a:rPr lang="en-US" sz="1600" dirty="0" err="1" smtClean="0"/>
              <a:t>scalabilă</a:t>
            </a:r>
            <a:endParaRPr lang="en-US" sz="1600" dirty="0"/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0708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4211960" cy="56207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Transport </a:t>
            </a:r>
            <a:r>
              <a:rPr lang="en-US" b="1" dirty="0" err="1">
                <a:solidFill>
                  <a:srgbClr val="002060"/>
                </a:solidFill>
              </a:rPr>
              <a:t>și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livrare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Implementarea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Cloud Computing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Platformă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cloud </a:t>
            </a:r>
            <a:r>
              <a:rPr lang="en-US" b="1" dirty="0" err="1">
                <a:solidFill>
                  <a:srgbClr val="0070C0"/>
                </a:solidFill>
              </a:rPr>
              <a:t>pentru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managementul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stocurilor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 smtClean="0"/>
              <a:t>SAP </a:t>
            </a:r>
            <a:r>
              <a:rPr lang="en-US" b="1" dirty="0"/>
              <a:t>Business One Cloud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b="1" dirty="0"/>
              <a:t>Oracle </a:t>
            </a:r>
            <a:r>
              <a:rPr lang="en-US" b="1" dirty="0" smtClean="0"/>
              <a:t>NetSuite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err="1"/>
              <a:t>actualizarea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real a </a:t>
            </a:r>
            <a:r>
              <a:rPr lang="en-US" dirty="0" err="1"/>
              <a:t>stocurilor</a:t>
            </a:r>
            <a:r>
              <a:rPr lang="en-US" dirty="0"/>
              <a:t> de </a:t>
            </a:r>
            <a:r>
              <a:rPr lang="en-US" dirty="0" err="1"/>
              <a:t>marfă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locațiile</a:t>
            </a:r>
            <a:r>
              <a:rPr lang="en-US" dirty="0"/>
              <a:t>, </a:t>
            </a:r>
            <a:r>
              <a:rPr lang="en-US" dirty="0" err="1" smtClean="0"/>
              <a:t>gestionare</a:t>
            </a:r>
            <a:r>
              <a:rPr lang="en-US" dirty="0" smtClean="0"/>
              <a:t> </a:t>
            </a:r>
            <a:r>
              <a:rPr lang="en-US" dirty="0" err="1"/>
              <a:t>centralizată</a:t>
            </a:r>
            <a:r>
              <a:rPr lang="en-US" dirty="0"/>
              <a:t> a </a:t>
            </a:r>
            <a:r>
              <a:rPr lang="en-US" dirty="0" err="1"/>
              <a:t>inventarului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Sisteme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optimizare</a:t>
            </a:r>
            <a:r>
              <a:rPr lang="en-US" b="1" dirty="0">
                <a:solidFill>
                  <a:srgbClr val="0070C0"/>
                </a:solidFill>
              </a:rPr>
              <a:t> a </a:t>
            </a:r>
            <a:r>
              <a:rPr lang="en-US" b="1" dirty="0" err="1">
                <a:solidFill>
                  <a:srgbClr val="0070C0"/>
                </a:solidFill>
              </a:rPr>
              <a:t>rutelor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în</a:t>
            </a:r>
            <a:r>
              <a:rPr lang="en-US" b="1" dirty="0">
                <a:solidFill>
                  <a:srgbClr val="0070C0"/>
                </a:solidFill>
              </a:rPr>
              <a:t> cloud:</a:t>
            </a:r>
            <a:r>
              <a:rPr lang="en-US" dirty="0"/>
              <a:t> </a:t>
            </a:r>
            <a:r>
              <a:rPr lang="en-US" b="1" dirty="0" smtClean="0"/>
              <a:t>Route4Me</a:t>
            </a:r>
            <a:r>
              <a:rPr lang="en-US" dirty="0" smtClean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b="1" dirty="0" err="1" smtClean="0"/>
              <a:t>Onfleet</a:t>
            </a:r>
            <a:r>
              <a:rPr lang="en-US" dirty="0" smtClean="0"/>
              <a:t>, </a:t>
            </a:r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rapide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eficiente</a:t>
            </a:r>
            <a:r>
              <a:rPr lang="en-US" dirty="0"/>
              <a:t> </a:t>
            </a:r>
            <a:r>
              <a:rPr lang="en-US" dirty="0" err="1"/>
              <a:t>rute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livrările</a:t>
            </a:r>
            <a:r>
              <a:rPr lang="en-US" dirty="0"/>
              <a:t> de </a:t>
            </a:r>
            <a:r>
              <a:rPr lang="en-US" dirty="0" err="1"/>
              <a:t>marfă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Sisteme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urmărire</a:t>
            </a:r>
            <a:r>
              <a:rPr lang="en-US" b="1" dirty="0">
                <a:solidFill>
                  <a:srgbClr val="0070C0"/>
                </a:solidFill>
              </a:rPr>
              <a:t> a </a:t>
            </a:r>
            <a:r>
              <a:rPr lang="en-US" b="1" dirty="0" err="1">
                <a:solidFill>
                  <a:srgbClr val="0070C0"/>
                </a:solidFill>
              </a:rPr>
              <a:t>comenzilor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timp</a:t>
            </a:r>
            <a:r>
              <a:rPr lang="en-US" b="1" dirty="0">
                <a:solidFill>
                  <a:srgbClr val="0070C0"/>
                </a:solidFill>
              </a:rPr>
              <a:t> real:</a:t>
            </a:r>
            <a:r>
              <a:rPr lang="en-US" dirty="0"/>
              <a:t> </a:t>
            </a:r>
            <a:r>
              <a:rPr lang="en-US" b="1" dirty="0" err="1" smtClean="0"/>
              <a:t>tehnologia</a:t>
            </a:r>
            <a:r>
              <a:rPr lang="en-US" b="1" dirty="0" smtClean="0"/>
              <a:t> </a:t>
            </a:r>
            <a:r>
              <a:rPr lang="en-US" b="1" dirty="0"/>
              <a:t>GPS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b="1" dirty="0"/>
              <a:t>Internet of Things (</a:t>
            </a:r>
            <a:r>
              <a:rPr lang="en-US" b="1" dirty="0" err="1"/>
              <a:t>IoT</a:t>
            </a:r>
            <a:r>
              <a:rPr lang="en-US" b="1" dirty="0" smtClean="0"/>
              <a:t>)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Colaborare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stocare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în</a:t>
            </a:r>
            <a:r>
              <a:rPr lang="en-US" b="1" dirty="0">
                <a:solidFill>
                  <a:srgbClr val="0070C0"/>
                </a:solidFill>
              </a:rPr>
              <a:t> cloud:</a:t>
            </a:r>
            <a:r>
              <a:rPr lang="en-US" dirty="0"/>
              <a:t> </a:t>
            </a:r>
            <a:r>
              <a:rPr lang="en-US" b="1" dirty="0" smtClean="0"/>
              <a:t>Google </a:t>
            </a:r>
            <a:r>
              <a:rPr lang="en-US" b="1" dirty="0"/>
              <a:t>Drive</a:t>
            </a:r>
            <a:r>
              <a:rPr lang="en-US" dirty="0"/>
              <a:t>, </a:t>
            </a:r>
            <a:r>
              <a:rPr lang="en-US" b="1" dirty="0"/>
              <a:t>Microsoft OneDrive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b="1" dirty="0" smtClean="0"/>
              <a:t>Dropbox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Automatizare</a:t>
            </a:r>
            <a:r>
              <a:rPr lang="en-US" b="1" dirty="0">
                <a:solidFill>
                  <a:srgbClr val="0070C0"/>
                </a:solidFill>
              </a:rPr>
              <a:t> a </a:t>
            </a:r>
            <a:r>
              <a:rPr lang="en-US" b="1" dirty="0" err="1">
                <a:solidFill>
                  <a:srgbClr val="0070C0"/>
                </a:solidFill>
              </a:rPr>
              <a:t>proceselor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b="1" dirty="0" err="1" smtClean="0"/>
              <a:t>automatizare</a:t>
            </a:r>
            <a:r>
              <a:rPr lang="en-US" b="1" dirty="0" smtClean="0"/>
              <a:t> </a:t>
            </a:r>
            <a:r>
              <a:rPr lang="en-US" b="1" dirty="0"/>
              <a:t>a </a:t>
            </a:r>
            <a:r>
              <a:rPr lang="en-US" b="1" dirty="0" err="1"/>
              <a:t>proceselor</a:t>
            </a:r>
            <a:r>
              <a:rPr lang="en-US" b="1" dirty="0"/>
              <a:t> de </a:t>
            </a:r>
            <a:r>
              <a:rPr lang="en-US" b="1" dirty="0" err="1" smtClean="0"/>
              <a:t>livrare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generarea</a:t>
            </a:r>
            <a:r>
              <a:rPr lang="en-US" dirty="0" smtClean="0"/>
              <a:t> </a:t>
            </a:r>
            <a:r>
              <a:rPr lang="en-US" dirty="0" err="1"/>
              <a:t>automată</a:t>
            </a:r>
            <a:r>
              <a:rPr lang="en-US" dirty="0"/>
              <a:t> a </a:t>
            </a:r>
            <a:r>
              <a:rPr lang="en-US" dirty="0" err="1"/>
              <a:t>documentelor</a:t>
            </a:r>
            <a:r>
              <a:rPr lang="en-US" dirty="0"/>
              <a:t> de transport, </a:t>
            </a:r>
            <a:r>
              <a:rPr lang="en-US" dirty="0" err="1"/>
              <a:t>facturilor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rapoartelor</a:t>
            </a:r>
            <a:r>
              <a:rPr lang="en-US" dirty="0"/>
              <a:t> </a:t>
            </a:r>
            <a:r>
              <a:rPr lang="en-US" dirty="0" err="1" smtClean="0"/>
              <a:t>financiare</a:t>
            </a:r>
            <a:r>
              <a:rPr lang="en-US" dirty="0" smtClean="0"/>
              <a:t>)</a:t>
            </a:r>
          </a:p>
          <a:p>
            <a:pPr lvl="0"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>
                <a:solidFill>
                  <a:srgbClr val="FF0000"/>
                </a:solidFill>
              </a:rPr>
              <a:t>Situația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finală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Gestionarea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eficientă</a:t>
            </a:r>
            <a:r>
              <a:rPr lang="en-US" b="1" dirty="0">
                <a:solidFill>
                  <a:srgbClr val="0070C0"/>
                </a:solidFill>
              </a:rPr>
              <a:t> a </a:t>
            </a:r>
            <a:r>
              <a:rPr lang="en-US" b="1" dirty="0" err="1">
                <a:solidFill>
                  <a:srgbClr val="0070C0"/>
                </a:solidFill>
              </a:rPr>
              <a:t>stocurilor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actualizare</a:t>
            </a:r>
            <a:r>
              <a:rPr lang="en-US" dirty="0" smtClean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smtClean="0"/>
              <a:t>real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Optimizarea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rutelor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livrare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optimizate</a:t>
            </a:r>
            <a:r>
              <a:rPr lang="en-US" dirty="0" smtClean="0"/>
              <a:t> </a:t>
            </a:r>
            <a:r>
              <a:rPr lang="en-US" dirty="0" err="1"/>
              <a:t>continuu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real </a:t>
            </a:r>
            <a:r>
              <a:rPr lang="en-US" dirty="0" err="1"/>
              <a:t>despre</a:t>
            </a:r>
            <a:r>
              <a:rPr lang="en-US" dirty="0"/>
              <a:t> </a:t>
            </a:r>
            <a:r>
              <a:rPr lang="en-US" dirty="0" err="1"/>
              <a:t>trafic</a:t>
            </a:r>
            <a:r>
              <a:rPr lang="en-US" dirty="0"/>
              <a:t>,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alți</a:t>
            </a:r>
            <a:r>
              <a:rPr lang="en-US" dirty="0"/>
              <a:t> </a:t>
            </a:r>
            <a:r>
              <a:rPr lang="en-US" dirty="0" err="1" smtClean="0"/>
              <a:t>factori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Transparență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urmărire</a:t>
            </a:r>
            <a:r>
              <a:rPr lang="en-US" b="1" dirty="0">
                <a:solidFill>
                  <a:srgbClr val="0070C0"/>
                </a:solidFill>
              </a:rPr>
              <a:t> a </a:t>
            </a:r>
            <a:r>
              <a:rPr lang="en-US" b="1" dirty="0" err="1">
                <a:solidFill>
                  <a:srgbClr val="0070C0"/>
                </a:solidFill>
              </a:rPr>
              <a:t>comenzilor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clienții</a:t>
            </a:r>
            <a:r>
              <a:rPr lang="en-US" dirty="0" smtClean="0"/>
              <a:t> </a:t>
            </a:r>
            <a:r>
              <a:rPr lang="en-US" dirty="0" err="1" smtClean="0"/>
              <a:t>urmaresc</a:t>
            </a:r>
            <a:r>
              <a:rPr lang="en-US" dirty="0" smtClean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real </a:t>
            </a:r>
            <a:r>
              <a:rPr lang="en-US" dirty="0" err="1"/>
              <a:t>stadiul</a:t>
            </a:r>
            <a:r>
              <a:rPr lang="en-US" dirty="0"/>
              <a:t> </a:t>
            </a:r>
            <a:r>
              <a:rPr lang="en-US" dirty="0" err="1" smtClean="0"/>
              <a:t>livrărilor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Colaborare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 err="1"/>
              <a:t>simultan</a:t>
            </a:r>
            <a:r>
              <a:rPr lang="en-US" dirty="0"/>
              <a:t> la </a:t>
            </a:r>
            <a:r>
              <a:rPr lang="en-US" dirty="0" err="1"/>
              <a:t>aceleași</a:t>
            </a:r>
            <a:r>
              <a:rPr lang="en-US" dirty="0"/>
              <a:t> </a:t>
            </a:r>
            <a:r>
              <a:rPr lang="en-US" dirty="0" err="1"/>
              <a:t>informații</a:t>
            </a:r>
            <a:r>
              <a:rPr lang="en-US" dirty="0"/>
              <a:t>, </a:t>
            </a:r>
            <a:r>
              <a:rPr lang="en-US" dirty="0" err="1" smtClean="0"/>
              <a:t>documentele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fișierele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actualizate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real,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riscuri</a:t>
            </a:r>
            <a:r>
              <a:rPr lang="en-US" dirty="0"/>
              <a:t> de </a:t>
            </a:r>
            <a:r>
              <a:rPr lang="en-US" dirty="0" err="1"/>
              <a:t>conflicte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Scalabilitate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un </a:t>
            </a:r>
            <a:r>
              <a:rPr lang="en-US" dirty="0" err="1" smtClean="0"/>
              <a:t>număr</a:t>
            </a:r>
            <a:r>
              <a:rPr lang="en-US" dirty="0" smtClean="0"/>
              <a:t> </a:t>
            </a:r>
            <a:r>
              <a:rPr lang="en-US" dirty="0" err="1"/>
              <a:t>mai</a:t>
            </a:r>
            <a:r>
              <a:rPr lang="en-US" dirty="0"/>
              <a:t> mare de </a:t>
            </a:r>
            <a:r>
              <a:rPr lang="en-US" dirty="0" err="1"/>
              <a:t>comenzi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livrări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495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4211960" cy="56207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Transport </a:t>
            </a:r>
            <a:r>
              <a:rPr lang="en-US" b="1" dirty="0" err="1">
                <a:solidFill>
                  <a:srgbClr val="002060"/>
                </a:solidFill>
              </a:rPr>
              <a:t>și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livrare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2068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Reducerea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costurilor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operaționale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 smtClean="0"/>
              <a:t>servere</a:t>
            </a:r>
            <a:r>
              <a:rPr lang="en-US" dirty="0" smtClean="0"/>
              <a:t> interne, </a:t>
            </a:r>
            <a:r>
              <a:rPr lang="en-US" dirty="0" err="1"/>
              <a:t>plăți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bază</a:t>
            </a:r>
            <a:r>
              <a:rPr lang="en-US" dirty="0"/>
              <a:t> de </a:t>
            </a:r>
            <a:r>
              <a:rPr lang="en-US" dirty="0" err="1" smtClean="0"/>
              <a:t>utilizare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Scalabilitate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rapidă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se pot </a:t>
            </a:r>
            <a:r>
              <a:rPr lang="en-US" dirty="0" err="1"/>
              <a:t>adăuga</a:t>
            </a:r>
            <a:r>
              <a:rPr lang="en-US" dirty="0"/>
              <a:t> </a:t>
            </a:r>
            <a:r>
              <a:rPr lang="en-US" dirty="0" err="1"/>
              <a:t>ușor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locații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rute</a:t>
            </a:r>
            <a:r>
              <a:rPr lang="en-US" dirty="0"/>
              <a:t> de </a:t>
            </a:r>
            <a:r>
              <a:rPr lang="en-US" dirty="0" err="1" smtClean="0"/>
              <a:t>livrare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Eficiență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Rutele</a:t>
            </a:r>
            <a:r>
              <a:rPr lang="en-US" dirty="0"/>
              <a:t> </a:t>
            </a:r>
            <a:r>
              <a:rPr lang="en-US" dirty="0" err="1"/>
              <a:t>optimizate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actualizarea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real a </a:t>
            </a:r>
            <a:r>
              <a:rPr lang="en-US" dirty="0" err="1" smtClean="0"/>
              <a:t>stocurilor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Satisfacția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clienților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informații</a:t>
            </a:r>
            <a:r>
              <a:rPr lang="en-US" dirty="0"/>
              <a:t> </a:t>
            </a:r>
            <a:r>
              <a:rPr lang="en-US" dirty="0" err="1"/>
              <a:t>actualizate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real </a:t>
            </a:r>
            <a:r>
              <a:rPr lang="en-US" dirty="0" err="1"/>
              <a:t>despre</a:t>
            </a:r>
            <a:r>
              <a:rPr lang="en-US" dirty="0"/>
              <a:t> </a:t>
            </a:r>
            <a:r>
              <a:rPr lang="en-US" dirty="0" err="1"/>
              <a:t>statusul</a:t>
            </a:r>
            <a:r>
              <a:rPr lang="en-US" dirty="0"/>
              <a:t> </a:t>
            </a:r>
            <a:r>
              <a:rPr lang="en-US" dirty="0" err="1" smtClean="0"/>
              <a:t>livrărilor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Flexibilitate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mobilitate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 err="1" smtClean="0"/>
              <a:t>informații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oriunde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Dezavantaje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Dependența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smtClean="0">
                <a:solidFill>
                  <a:srgbClr val="0070C0"/>
                </a:solidFill>
              </a:rPr>
              <a:t>internet</a:t>
            </a:r>
            <a:endParaRPr lang="en-US" dirty="0">
              <a:solidFill>
                <a:srgbClr val="0070C0"/>
              </a:solidFill>
            </a:endParaRP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Costuri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lunare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pot </a:t>
            </a:r>
            <a:r>
              <a:rPr lang="en-US" dirty="0" err="1"/>
              <a:t>crește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măsură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volumul</a:t>
            </a:r>
            <a:r>
              <a:rPr lang="en-US" dirty="0"/>
              <a:t> de </a:t>
            </a:r>
            <a:r>
              <a:rPr lang="en-US" dirty="0" err="1"/>
              <a:t>livrări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comenzile</a:t>
            </a:r>
            <a:r>
              <a:rPr lang="en-US" dirty="0"/>
              <a:t> </a:t>
            </a:r>
            <a:r>
              <a:rPr lang="en-US" dirty="0" err="1"/>
              <a:t>crește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Risc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securitate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protecția</a:t>
            </a:r>
            <a:r>
              <a:rPr lang="en-US" dirty="0" smtClean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sensibile</a:t>
            </a:r>
            <a:r>
              <a:rPr lang="en-US" dirty="0"/>
              <a:t> ale </a:t>
            </a:r>
            <a:r>
              <a:rPr lang="en-US" dirty="0" err="1"/>
              <a:t>clienților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cu </a:t>
            </a:r>
            <a:r>
              <a:rPr lang="en-US" dirty="0" err="1"/>
              <a:t>potențiale</a:t>
            </a:r>
            <a:r>
              <a:rPr lang="en-US" dirty="0"/>
              <a:t> </a:t>
            </a:r>
            <a:r>
              <a:rPr lang="en-US" dirty="0" err="1"/>
              <a:t>breșe</a:t>
            </a:r>
            <a:r>
              <a:rPr lang="en-US" dirty="0"/>
              <a:t> de </a:t>
            </a:r>
            <a:r>
              <a:rPr lang="en-US" dirty="0" err="1"/>
              <a:t>securitate</a:t>
            </a:r>
            <a:r>
              <a:rPr lang="en-US" dirty="0"/>
              <a:t>.</a:t>
            </a:r>
          </a:p>
          <a:p>
            <a:pPr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Complexitatea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implementării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necesita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perioadă</a:t>
            </a:r>
            <a:r>
              <a:rPr lang="en-US" dirty="0"/>
              <a:t> de </a:t>
            </a:r>
            <a:r>
              <a:rPr lang="en-US" dirty="0" err="1"/>
              <a:t>tranziție</a:t>
            </a:r>
            <a:r>
              <a:rPr lang="en-US" dirty="0"/>
              <a:t> </a:t>
            </a:r>
            <a:r>
              <a:rPr lang="en-US" dirty="0" smtClean="0"/>
              <a:t>mare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45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4176464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Comerț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online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Are </a:t>
            </a:r>
            <a:r>
              <a:rPr lang="en-US" dirty="0" err="1" smtClean="0"/>
              <a:t>rețea</a:t>
            </a:r>
            <a:r>
              <a:rPr lang="en-US" dirty="0" smtClean="0"/>
              <a:t> </a:t>
            </a:r>
            <a:r>
              <a:rPr lang="en-US" dirty="0"/>
              <a:t>de magazine </a:t>
            </a:r>
            <a:r>
              <a:rPr lang="en-US" dirty="0" err="1"/>
              <a:t>fizice</a:t>
            </a:r>
            <a:r>
              <a:rPr lang="en-US" dirty="0"/>
              <a:t>, </a:t>
            </a:r>
            <a:r>
              <a:rPr lang="en-US" dirty="0" err="1" smtClean="0"/>
              <a:t>dorește</a:t>
            </a:r>
            <a:r>
              <a:rPr lang="en-US" dirty="0" smtClean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își</a:t>
            </a:r>
            <a:r>
              <a:rPr lang="en-US" dirty="0"/>
              <a:t> </a:t>
            </a:r>
            <a:r>
              <a:rPr lang="en-US" dirty="0" err="1"/>
              <a:t>crească</a:t>
            </a:r>
            <a:r>
              <a:rPr lang="en-US" dirty="0"/>
              <a:t> </a:t>
            </a:r>
            <a:r>
              <a:rPr lang="en-US" dirty="0" err="1"/>
              <a:t>vânzările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platforma</a:t>
            </a:r>
            <a:r>
              <a:rPr lang="en-US" dirty="0"/>
              <a:t> online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îmbunătățească</a:t>
            </a:r>
            <a:r>
              <a:rPr lang="en-US" dirty="0"/>
              <a:t> </a:t>
            </a:r>
            <a:r>
              <a:rPr lang="en-US" dirty="0" err="1"/>
              <a:t>eficiența</a:t>
            </a:r>
            <a:r>
              <a:rPr lang="en-US" dirty="0"/>
              <a:t> </a:t>
            </a:r>
            <a:r>
              <a:rPr lang="en-US" dirty="0" err="1" smtClean="0"/>
              <a:t>operațiunilor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Situația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inițială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Infrastructura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IT </a:t>
            </a:r>
            <a:r>
              <a:rPr lang="en-US" b="1" dirty="0" err="1">
                <a:solidFill>
                  <a:srgbClr val="0070C0"/>
                </a:solidFill>
              </a:rPr>
              <a:t>ineficientă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servere</a:t>
            </a:r>
            <a:r>
              <a:rPr lang="en-US" dirty="0" smtClean="0"/>
              <a:t> </a:t>
            </a:r>
            <a:r>
              <a:rPr lang="en-US" dirty="0" err="1"/>
              <a:t>fizice</a:t>
            </a:r>
            <a:r>
              <a:rPr lang="en-US" dirty="0"/>
              <a:t>, </a:t>
            </a:r>
            <a:r>
              <a:rPr lang="en-US" dirty="0" err="1" smtClean="0"/>
              <a:t>costuri</a:t>
            </a:r>
            <a:r>
              <a:rPr lang="en-US" dirty="0" smtClean="0"/>
              <a:t> </a:t>
            </a:r>
            <a:r>
              <a:rPr lang="en-US" dirty="0" err="1"/>
              <a:t>mari</a:t>
            </a:r>
            <a:r>
              <a:rPr lang="en-US" dirty="0"/>
              <a:t> de </a:t>
            </a:r>
            <a:r>
              <a:rPr lang="en-US" dirty="0" err="1" smtClean="0"/>
              <a:t>întreținere</a:t>
            </a:r>
            <a:r>
              <a:rPr lang="en-US" dirty="0" smtClean="0"/>
              <a:t>, </a:t>
            </a:r>
            <a:r>
              <a:rPr lang="en-US" dirty="0" err="1"/>
              <a:t>riscurilor</a:t>
            </a:r>
            <a:r>
              <a:rPr lang="en-US" dirty="0"/>
              <a:t> de </a:t>
            </a:r>
            <a:r>
              <a:rPr lang="en-US" dirty="0" err="1" smtClean="0"/>
              <a:t>defectare</a:t>
            </a:r>
            <a:r>
              <a:rPr lang="en-US" dirty="0" smtClean="0"/>
              <a:t>,  </a:t>
            </a:r>
            <a:r>
              <a:rPr lang="en-US" dirty="0" err="1" smtClean="0"/>
              <a:t>pierderea</a:t>
            </a:r>
            <a:r>
              <a:rPr lang="en-US" dirty="0" smtClean="0"/>
              <a:t> </a:t>
            </a:r>
            <a:r>
              <a:rPr lang="en-US" dirty="0" err="1"/>
              <a:t>datelor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Scalabilitate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limitată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perioadele</a:t>
            </a:r>
            <a:r>
              <a:rPr lang="en-US" dirty="0"/>
              <a:t> de </a:t>
            </a:r>
            <a:r>
              <a:rPr lang="en-US" dirty="0" err="1"/>
              <a:t>vârf</a:t>
            </a:r>
            <a:r>
              <a:rPr lang="en-US" dirty="0"/>
              <a:t> (Black Friday, </a:t>
            </a:r>
            <a:r>
              <a:rPr lang="en-US" dirty="0" err="1"/>
              <a:t>Crăciun</a:t>
            </a:r>
            <a:r>
              <a:rPr lang="en-US" dirty="0"/>
              <a:t>), </a:t>
            </a:r>
            <a:r>
              <a:rPr lang="en-US" dirty="0" err="1"/>
              <a:t>serverele</a:t>
            </a:r>
            <a:r>
              <a:rPr lang="en-US" dirty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supraaglomerate</a:t>
            </a:r>
            <a:r>
              <a:rPr lang="en-US" dirty="0" smtClean="0"/>
              <a:t> =&gt; </a:t>
            </a:r>
            <a:r>
              <a:rPr lang="en-US" dirty="0" err="1" smtClean="0"/>
              <a:t>întreruperi</a:t>
            </a:r>
            <a:r>
              <a:rPr lang="en-US" dirty="0" smtClean="0"/>
              <a:t> </a:t>
            </a:r>
            <a:r>
              <a:rPr lang="en-US" dirty="0"/>
              <a:t>ale </a:t>
            </a:r>
            <a:r>
              <a:rPr lang="en-US" dirty="0" smtClean="0"/>
              <a:t>site-</a:t>
            </a:r>
            <a:r>
              <a:rPr lang="en-US" dirty="0" err="1" smtClean="0"/>
              <a:t>ului</a:t>
            </a:r>
            <a:r>
              <a:rPr lang="en-US" dirty="0" smtClean="0"/>
              <a:t>, </a:t>
            </a:r>
            <a:r>
              <a:rPr lang="en-US" dirty="0" err="1"/>
              <a:t>experiență</a:t>
            </a:r>
            <a:r>
              <a:rPr lang="en-US" dirty="0"/>
              <a:t> </a:t>
            </a:r>
            <a:r>
              <a:rPr lang="en-US" dirty="0" err="1"/>
              <a:t>lentă</a:t>
            </a:r>
            <a:r>
              <a:rPr lang="en-US" dirty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utilizatori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Costuri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ridicate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administrare</a:t>
            </a:r>
            <a:r>
              <a:rPr lang="en-US" dirty="0" smtClean="0"/>
              <a:t> hardware + </a:t>
            </a:r>
            <a:r>
              <a:rPr lang="en-US" dirty="0" err="1" smtClean="0"/>
              <a:t>licențe</a:t>
            </a:r>
            <a:r>
              <a:rPr lang="en-US" dirty="0" smtClean="0"/>
              <a:t> software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Cine </a:t>
            </a:r>
            <a:r>
              <a:rPr lang="en-US" b="1" dirty="0" err="1" smtClean="0">
                <a:solidFill>
                  <a:srgbClr val="FF0000"/>
                </a:solidFill>
              </a:rPr>
              <a:t>sunt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interesați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și</a:t>
            </a:r>
            <a:r>
              <a:rPr lang="en-US" b="1" dirty="0">
                <a:solidFill>
                  <a:srgbClr val="FF0000"/>
                </a:solidFill>
              </a:rPr>
              <a:t> de </a:t>
            </a:r>
            <a:r>
              <a:rPr lang="en-US" b="1" dirty="0" err="1">
                <a:solidFill>
                  <a:srgbClr val="FF0000"/>
                </a:solidFill>
              </a:rPr>
              <a:t>ce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Echipa</a:t>
            </a:r>
            <a:r>
              <a:rPr lang="en-US" b="1" dirty="0">
                <a:solidFill>
                  <a:srgbClr val="0070C0"/>
                </a:solidFill>
              </a:rPr>
              <a:t> IT </a:t>
            </a:r>
            <a:r>
              <a:rPr lang="en-US" b="1" dirty="0" err="1">
                <a:solidFill>
                  <a:srgbClr val="0070C0"/>
                </a:solidFill>
              </a:rPr>
              <a:t>internă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 err="1" smtClean="0"/>
              <a:t>simplificare</a:t>
            </a:r>
            <a:r>
              <a:rPr lang="en-US" dirty="0" smtClean="0"/>
              <a:t> </a:t>
            </a:r>
            <a:r>
              <a:rPr lang="en-US" dirty="0" err="1" smtClean="0"/>
              <a:t>gestiune</a:t>
            </a:r>
            <a:r>
              <a:rPr lang="en-US" dirty="0" smtClean="0"/>
              <a:t> </a:t>
            </a:r>
            <a:r>
              <a:rPr lang="en-US" dirty="0"/>
              <a:t>IT </a:t>
            </a:r>
            <a:r>
              <a:rPr lang="en-US" dirty="0" smtClean="0"/>
              <a:t>+ </a:t>
            </a:r>
            <a:r>
              <a:rPr lang="en-US" dirty="0" err="1" smtClean="0"/>
              <a:t>eliminare</a:t>
            </a:r>
            <a:r>
              <a:rPr lang="en-US" dirty="0" smtClean="0"/>
              <a:t> </a:t>
            </a:r>
            <a:r>
              <a:rPr lang="en-US" dirty="0" err="1" smtClean="0"/>
              <a:t>riscuri</a:t>
            </a:r>
            <a:r>
              <a:rPr lang="en-US" dirty="0" smtClean="0"/>
              <a:t> </a:t>
            </a:r>
            <a:r>
              <a:rPr lang="en-US" dirty="0" err="1" smtClean="0"/>
              <a:t>servere</a:t>
            </a:r>
            <a:r>
              <a:rPr lang="en-US" dirty="0" smtClean="0"/>
              <a:t> </a:t>
            </a:r>
            <a:r>
              <a:rPr lang="en-US" dirty="0" err="1"/>
              <a:t>fizice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Management:</a:t>
            </a:r>
            <a:r>
              <a:rPr lang="en-US" dirty="0" smtClean="0"/>
              <a:t> </a:t>
            </a:r>
            <a:r>
              <a:rPr lang="en-US" dirty="0" err="1" smtClean="0"/>
              <a:t>reducere</a:t>
            </a:r>
            <a:r>
              <a:rPr lang="en-US" dirty="0" smtClean="0"/>
              <a:t> </a:t>
            </a:r>
            <a:r>
              <a:rPr lang="en-US" dirty="0" err="1" smtClean="0"/>
              <a:t>costuri</a:t>
            </a:r>
            <a:r>
              <a:rPr lang="en-US" dirty="0" smtClean="0"/>
              <a:t>, </a:t>
            </a:r>
            <a:r>
              <a:rPr lang="en-US" dirty="0" err="1" smtClean="0"/>
              <a:t>creștere</a:t>
            </a:r>
            <a:r>
              <a:rPr lang="en-US" dirty="0" smtClean="0"/>
              <a:t> </a:t>
            </a:r>
            <a:r>
              <a:rPr lang="en-US" dirty="0" err="1" smtClean="0"/>
              <a:t>eficiența</a:t>
            </a:r>
            <a:r>
              <a:rPr lang="en-US" dirty="0" smtClean="0"/>
              <a:t>, </a:t>
            </a:r>
            <a:r>
              <a:rPr lang="en-US" dirty="0" err="1" smtClean="0"/>
              <a:t>scalabilitatea</a:t>
            </a:r>
            <a:r>
              <a:rPr lang="en-US" dirty="0" smtClean="0"/>
              <a:t> </a:t>
            </a:r>
            <a:r>
              <a:rPr lang="en-US" dirty="0" err="1"/>
              <a:t>rapidă</a:t>
            </a:r>
            <a:r>
              <a:rPr lang="en-US" dirty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cereri</a:t>
            </a:r>
            <a:r>
              <a:rPr lang="en-US" dirty="0" smtClean="0"/>
              <a:t> </a:t>
            </a:r>
            <a:r>
              <a:rPr lang="en-US" dirty="0" err="1"/>
              <a:t>fluctuante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Marketing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rapoarte</a:t>
            </a:r>
            <a:r>
              <a:rPr lang="en-US" dirty="0" smtClean="0"/>
              <a:t> </a:t>
            </a:r>
            <a:r>
              <a:rPr lang="en-US" dirty="0" err="1"/>
              <a:t>despre</a:t>
            </a:r>
            <a:r>
              <a:rPr lang="en-US" dirty="0"/>
              <a:t> </a:t>
            </a:r>
            <a:r>
              <a:rPr lang="en-US" dirty="0" err="1"/>
              <a:t>comportamentul</a:t>
            </a:r>
            <a:r>
              <a:rPr lang="en-US" dirty="0"/>
              <a:t> </a:t>
            </a:r>
            <a:r>
              <a:rPr lang="en-US" dirty="0" err="1" smtClean="0"/>
              <a:t>clienților</a:t>
            </a:r>
            <a:r>
              <a:rPr lang="en-US" dirty="0" smtClean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Clienții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Cumpărare</a:t>
            </a:r>
            <a:r>
              <a:rPr lang="en-US" dirty="0" smtClean="0"/>
              <a:t> </a:t>
            </a:r>
            <a:r>
              <a:rPr lang="en-US" dirty="0" err="1"/>
              <a:t>rapidă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fiabilă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48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Riscuri</a:t>
            </a:r>
            <a:r>
              <a:rPr lang="en-US" b="1" dirty="0" smtClean="0">
                <a:solidFill>
                  <a:srgbClr val="002060"/>
                </a:solidFill>
              </a:rPr>
              <a:t> la </a:t>
            </a:r>
            <a:r>
              <a:rPr lang="en-US" b="1" dirty="0" err="1" smtClean="0">
                <a:solidFill>
                  <a:srgbClr val="002060"/>
                </a:solidFill>
              </a:rPr>
              <a:t>trecerea</a:t>
            </a:r>
            <a:r>
              <a:rPr lang="en-US" b="1" dirty="0" smtClean="0">
                <a:solidFill>
                  <a:srgbClr val="002060"/>
                </a:solidFill>
              </a:rPr>
              <a:t> in cloud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8686800" cy="597666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1. </a:t>
            </a:r>
            <a:r>
              <a:rPr lang="en-US" sz="1600" b="1" dirty="0" err="1" smtClean="0">
                <a:solidFill>
                  <a:srgbClr val="FF0000"/>
                </a:solidFill>
              </a:rPr>
              <a:t>Securitatea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datelor</a:t>
            </a:r>
            <a:r>
              <a:rPr lang="en-US" sz="1600" b="1" dirty="0">
                <a:solidFill>
                  <a:srgbClr val="FF0000"/>
                </a:solidFill>
              </a:rPr>
              <a:t>:</a:t>
            </a: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Risc</a:t>
            </a:r>
            <a:r>
              <a:rPr lang="en-US" sz="1400" b="1" dirty="0">
                <a:solidFill>
                  <a:srgbClr val="0070C0"/>
                </a:solidFill>
              </a:rPr>
              <a:t> de </a:t>
            </a:r>
            <a:r>
              <a:rPr lang="en-US" sz="1400" b="1" dirty="0" err="1">
                <a:solidFill>
                  <a:srgbClr val="0070C0"/>
                </a:solidFill>
              </a:rPr>
              <a:t>breșe</a:t>
            </a:r>
            <a:r>
              <a:rPr lang="en-US" sz="1400" b="1" dirty="0">
                <a:solidFill>
                  <a:srgbClr val="0070C0"/>
                </a:solidFill>
              </a:rPr>
              <a:t> de </a:t>
            </a:r>
            <a:r>
              <a:rPr lang="en-US" sz="1400" b="1" dirty="0" err="1">
                <a:solidFill>
                  <a:srgbClr val="0070C0"/>
                </a:solidFill>
              </a:rPr>
              <a:t>securitate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/>
              <a:t> </a:t>
            </a:r>
            <a:r>
              <a:rPr lang="en-US" sz="1400" dirty="0" err="1" smtClean="0"/>
              <a:t>acces</a:t>
            </a:r>
            <a:r>
              <a:rPr lang="en-US" sz="1400" dirty="0" smtClean="0"/>
              <a:t> </a:t>
            </a:r>
            <a:r>
              <a:rPr lang="en-US" sz="1400" dirty="0" err="1"/>
              <a:t>neautorizat</a:t>
            </a:r>
            <a:r>
              <a:rPr lang="en-US" sz="1400" dirty="0"/>
              <a:t>, </a:t>
            </a:r>
            <a:r>
              <a:rPr lang="en-US" sz="1400" dirty="0" err="1"/>
              <a:t>atacuri</a:t>
            </a:r>
            <a:r>
              <a:rPr lang="en-US" sz="1400" dirty="0"/>
              <a:t> </a:t>
            </a:r>
            <a:r>
              <a:rPr lang="en-US" sz="1400" dirty="0" err="1"/>
              <a:t>cibernetice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pierderea</a:t>
            </a:r>
            <a:r>
              <a:rPr lang="en-US" sz="1400" dirty="0"/>
              <a:t> </a:t>
            </a:r>
            <a:r>
              <a:rPr lang="en-US" sz="1400" dirty="0" err="1" smtClean="0"/>
              <a:t>datelor</a:t>
            </a:r>
            <a:r>
              <a:rPr lang="en-US" sz="1400" dirty="0" smtClean="0"/>
              <a:t>.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Confidențialitate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 smtClean="0"/>
              <a:t>protejarea</a:t>
            </a:r>
            <a:r>
              <a:rPr lang="en-US" sz="1400" dirty="0" smtClean="0"/>
              <a:t> </a:t>
            </a:r>
            <a:r>
              <a:rPr lang="en-US" sz="1400" dirty="0" err="1"/>
              <a:t>informațiilor</a:t>
            </a:r>
            <a:r>
              <a:rPr lang="en-US" sz="1400" dirty="0"/>
              <a:t> </a:t>
            </a:r>
            <a:r>
              <a:rPr lang="en-US" sz="1400" dirty="0" err="1"/>
              <a:t>personale</a:t>
            </a:r>
            <a:r>
              <a:rPr lang="en-US" sz="1400" dirty="0"/>
              <a:t> ale </a:t>
            </a:r>
            <a:r>
              <a:rPr lang="en-US" sz="1400" dirty="0" err="1"/>
              <a:t>clienților</a:t>
            </a:r>
            <a:r>
              <a:rPr lang="en-US" sz="1400" dirty="0"/>
              <a:t> </a:t>
            </a:r>
            <a:endParaRPr lang="en-US" sz="1400" dirty="0" smtClean="0"/>
          </a:p>
          <a:p>
            <a:pPr marL="57150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2. </a:t>
            </a:r>
            <a:r>
              <a:rPr lang="en-US" sz="1600" b="1" dirty="0" err="1" smtClean="0">
                <a:solidFill>
                  <a:srgbClr val="FF0000"/>
                </a:solidFill>
              </a:rPr>
              <a:t>Migrarea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datelor</a:t>
            </a:r>
            <a:r>
              <a:rPr lang="en-US" sz="1600" b="1" dirty="0" smtClean="0">
                <a:solidFill>
                  <a:srgbClr val="FF0000"/>
                </a:solidFill>
              </a:rPr>
              <a:t>:</a:t>
            </a:r>
          </a:p>
          <a:p>
            <a:pPr lvl="1">
              <a:spcBef>
                <a:spcPts val="0"/>
              </a:spcBef>
            </a:pPr>
            <a:r>
              <a:rPr lang="en-US" sz="1400" b="1" dirty="0" err="1" smtClean="0">
                <a:solidFill>
                  <a:srgbClr val="0070C0"/>
                </a:solidFill>
              </a:rPr>
              <a:t>Complexitatea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migrării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/>
              <a:t> </a:t>
            </a:r>
            <a:r>
              <a:rPr lang="en-US" sz="1400" dirty="0" smtClean="0"/>
              <a:t>transfer </a:t>
            </a:r>
            <a:r>
              <a:rPr lang="en-US" sz="1400" dirty="0" err="1" smtClean="0"/>
              <a:t>volum</a:t>
            </a:r>
            <a:r>
              <a:rPr lang="en-US" sz="1400" dirty="0" smtClean="0"/>
              <a:t> </a:t>
            </a:r>
            <a:r>
              <a:rPr lang="en-US" sz="1400" dirty="0"/>
              <a:t>mare de date din </a:t>
            </a:r>
            <a:r>
              <a:rPr lang="en-US" sz="1400" dirty="0" err="1"/>
              <a:t>sistemele</a:t>
            </a:r>
            <a:r>
              <a:rPr lang="en-US" sz="1400" dirty="0"/>
              <a:t> </a:t>
            </a:r>
            <a:r>
              <a:rPr lang="en-US" sz="1400" dirty="0" err="1"/>
              <a:t>tradiționale</a:t>
            </a:r>
            <a:r>
              <a:rPr lang="en-US" sz="1400" dirty="0"/>
              <a:t> (</a:t>
            </a:r>
            <a:r>
              <a:rPr lang="en-US" sz="1400" dirty="0" err="1"/>
              <a:t>servere</a:t>
            </a:r>
            <a:r>
              <a:rPr lang="en-US" sz="1400" dirty="0"/>
              <a:t> locale </a:t>
            </a:r>
            <a:r>
              <a:rPr lang="en-US" sz="1400" dirty="0" err="1"/>
              <a:t>sau</a:t>
            </a:r>
            <a:r>
              <a:rPr lang="en-US" sz="1400" dirty="0"/>
              <a:t> </a:t>
            </a:r>
            <a:r>
              <a:rPr lang="en-US" sz="1400" dirty="0" err="1"/>
              <a:t>soluții</a:t>
            </a:r>
            <a:r>
              <a:rPr lang="en-US" sz="1400" dirty="0"/>
              <a:t> software </a:t>
            </a:r>
            <a:r>
              <a:rPr lang="en-US" sz="1400" dirty="0" err="1"/>
              <a:t>vechi</a:t>
            </a:r>
            <a:r>
              <a:rPr lang="en-US" sz="1400" dirty="0"/>
              <a:t>) </a:t>
            </a:r>
            <a:r>
              <a:rPr lang="en-US" sz="1400" dirty="0" err="1"/>
              <a:t>către</a:t>
            </a:r>
            <a:r>
              <a:rPr lang="en-US" sz="1400" dirty="0"/>
              <a:t> un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smtClean="0"/>
              <a:t>cloud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Interoperabilitate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/>
              <a:t>Datele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aplicațiile</a:t>
            </a:r>
            <a:r>
              <a:rPr lang="en-US" sz="1400" dirty="0"/>
              <a:t> </a:t>
            </a:r>
            <a:r>
              <a:rPr lang="en-US" sz="1400" dirty="0" err="1"/>
              <a:t>existente</a:t>
            </a:r>
            <a:r>
              <a:rPr lang="en-US" sz="1400" dirty="0"/>
              <a:t> </a:t>
            </a:r>
            <a:r>
              <a:rPr lang="en-US" sz="1400" dirty="0" err="1"/>
              <a:t>trebuie</a:t>
            </a:r>
            <a:r>
              <a:rPr lang="en-US" sz="1400" dirty="0"/>
              <a:t> </a:t>
            </a:r>
            <a:r>
              <a:rPr lang="en-US" sz="1400" dirty="0" err="1"/>
              <a:t>să</a:t>
            </a:r>
            <a:r>
              <a:rPr lang="en-US" sz="1400" dirty="0"/>
              <a:t> fie </a:t>
            </a:r>
            <a:r>
              <a:rPr lang="en-US" sz="1400" dirty="0" err="1"/>
              <a:t>compatibile</a:t>
            </a:r>
            <a:r>
              <a:rPr lang="en-US" sz="1400" dirty="0"/>
              <a:t> cu </a:t>
            </a:r>
            <a:r>
              <a:rPr lang="en-US" sz="1400" dirty="0" err="1"/>
              <a:t>platformele</a:t>
            </a:r>
            <a:r>
              <a:rPr lang="en-US" sz="1400" dirty="0"/>
              <a:t> cloud </a:t>
            </a:r>
            <a:r>
              <a:rPr lang="en-US" sz="1400" dirty="0" err="1"/>
              <a:t>alese</a:t>
            </a:r>
            <a:r>
              <a:rPr lang="en-US" sz="14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FF0000"/>
                </a:solidFill>
              </a:rPr>
              <a:t>3. </a:t>
            </a:r>
            <a:r>
              <a:rPr lang="en-US" sz="1600" b="1" dirty="0" err="1">
                <a:solidFill>
                  <a:srgbClr val="FF0000"/>
                </a:solidFill>
              </a:rPr>
              <a:t>Costuri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neprevăzute</a:t>
            </a:r>
            <a:r>
              <a:rPr lang="en-US" sz="1600" b="1" dirty="0">
                <a:solidFill>
                  <a:srgbClr val="FF0000"/>
                </a:solidFill>
              </a:rPr>
              <a:t>:</a:t>
            </a: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Creșterea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costurilor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operaționale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/>
              <a:t> </a:t>
            </a:r>
            <a:r>
              <a:rPr lang="en-US" sz="1400" dirty="0" err="1" smtClean="0"/>
              <a:t>costurile</a:t>
            </a:r>
            <a:r>
              <a:rPr lang="en-US" sz="1400" dirty="0" smtClean="0"/>
              <a:t> </a:t>
            </a:r>
            <a:r>
              <a:rPr lang="en-US" sz="1400" dirty="0" err="1"/>
              <a:t>lunare</a:t>
            </a:r>
            <a:r>
              <a:rPr lang="en-US" sz="1400" dirty="0"/>
              <a:t> pot </a:t>
            </a:r>
            <a:r>
              <a:rPr lang="en-US" sz="1400" dirty="0" err="1"/>
              <a:t>crește</a:t>
            </a:r>
            <a:r>
              <a:rPr lang="en-US" sz="1400" dirty="0"/>
              <a:t> </a:t>
            </a:r>
            <a:r>
              <a:rPr lang="en-US" sz="1400" dirty="0" err="1"/>
              <a:t>semnificativ</a:t>
            </a:r>
            <a:r>
              <a:rPr lang="en-US" sz="1400" dirty="0"/>
              <a:t>. </a:t>
            </a: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Costuri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ascunse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 smtClean="0"/>
              <a:t>costuri</a:t>
            </a:r>
            <a:r>
              <a:rPr lang="en-US" sz="1400" dirty="0" smtClean="0"/>
              <a:t> </a:t>
            </a:r>
            <a:r>
              <a:rPr lang="en-US" sz="1400" dirty="0" err="1"/>
              <a:t>inițiale</a:t>
            </a:r>
            <a:r>
              <a:rPr lang="en-US" sz="1400" dirty="0"/>
              <a:t> </a:t>
            </a:r>
            <a:r>
              <a:rPr lang="en-US" sz="1400" dirty="0" err="1"/>
              <a:t>mai</a:t>
            </a:r>
            <a:r>
              <a:rPr lang="en-US" sz="1400" dirty="0"/>
              <a:t> </a:t>
            </a:r>
            <a:r>
              <a:rPr lang="en-US" sz="1400" dirty="0" err="1"/>
              <a:t>mici</a:t>
            </a:r>
            <a:r>
              <a:rPr lang="en-US" sz="1400" dirty="0"/>
              <a:t>, </a:t>
            </a:r>
            <a:r>
              <a:rPr lang="en-US" sz="1400" dirty="0" err="1"/>
              <a:t>dar</a:t>
            </a:r>
            <a:r>
              <a:rPr lang="en-US" sz="1400" dirty="0"/>
              <a:t> </a:t>
            </a:r>
            <a:r>
              <a:rPr lang="en-US" sz="1400" dirty="0" err="1"/>
              <a:t>taxele</a:t>
            </a:r>
            <a:r>
              <a:rPr lang="en-US" sz="1400" dirty="0"/>
              <a:t> </a:t>
            </a:r>
            <a:r>
              <a:rPr lang="en-US" sz="1400" dirty="0" err="1"/>
              <a:t>lunare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US" sz="1400" dirty="0" err="1"/>
              <a:t>stocare</a:t>
            </a:r>
            <a:r>
              <a:rPr lang="en-US" sz="1400" dirty="0"/>
              <a:t>, </a:t>
            </a:r>
            <a:r>
              <a:rPr lang="en-US" sz="1400" dirty="0" err="1"/>
              <a:t>lățime</a:t>
            </a:r>
            <a:r>
              <a:rPr lang="en-US" sz="1400" dirty="0"/>
              <a:t> de </a:t>
            </a:r>
            <a:r>
              <a:rPr lang="en-US" sz="1400" dirty="0" err="1"/>
              <a:t>bandă</a:t>
            </a:r>
            <a:r>
              <a:rPr lang="en-US" sz="1400" dirty="0"/>
              <a:t>, </a:t>
            </a:r>
            <a:r>
              <a:rPr lang="en-US" sz="1400" dirty="0" err="1"/>
              <a:t>acces</a:t>
            </a:r>
            <a:r>
              <a:rPr lang="en-US" sz="1400" dirty="0"/>
              <a:t> la </a:t>
            </a:r>
            <a:r>
              <a:rPr lang="en-US" sz="1400" dirty="0" err="1"/>
              <a:t>aplicații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utilizarea</a:t>
            </a:r>
            <a:r>
              <a:rPr lang="en-US" sz="1400" dirty="0"/>
              <a:t> </a:t>
            </a:r>
            <a:r>
              <a:rPr lang="en-US" sz="1400" dirty="0" err="1"/>
              <a:t>serverelor</a:t>
            </a:r>
            <a:r>
              <a:rPr lang="en-US" sz="1400" dirty="0"/>
              <a:t> pot </a:t>
            </a:r>
            <a:r>
              <a:rPr lang="en-US" sz="1400" dirty="0" err="1"/>
              <a:t>adăuga</a:t>
            </a:r>
            <a:r>
              <a:rPr lang="en-US" sz="1400" dirty="0"/>
              <a:t> </a:t>
            </a:r>
            <a:r>
              <a:rPr lang="en-US" sz="1400" dirty="0" err="1"/>
              <a:t>costuri</a:t>
            </a:r>
            <a:r>
              <a:rPr lang="en-US" sz="1400" dirty="0"/>
              <a:t> </a:t>
            </a:r>
            <a:r>
              <a:rPr lang="en-US" sz="1400" dirty="0" err="1"/>
              <a:t>suplimentare</a:t>
            </a:r>
            <a:r>
              <a:rPr lang="en-US" sz="1400" dirty="0" smtClean="0"/>
              <a:t>,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FF0000"/>
                </a:solidFill>
              </a:rPr>
              <a:t>4. </a:t>
            </a:r>
            <a:r>
              <a:rPr lang="en-US" sz="1600" b="1" dirty="0" err="1">
                <a:solidFill>
                  <a:srgbClr val="FF0000"/>
                </a:solidFill>
              </a:rPr>
              <a:t>Rezistența</a:t>
            </a:r>
            <a:r>
              <a:rPr lang="en-US" sz="1600" b="1" dirty="0">
                <a:solidFill>
                  <a:srgbClr val="FF0000"/>
                </a:solidFill>
              </a:rPr>
              <a:t> la </a:t>
            </a:r>
            <a:r>
              <a:rPr lang="en-US" sz="1600" b="1" dirty="0" err="1">
                <a:solidFill>
                  <a:srgbClr val="FF0000"/>
                </a:solidFill>
              </a:rPr>
              <a:t>schimbare</a:t>
            </a:r>
            <a:r>
              <a:rPr lang="en-US" sz="1600" b="1" dirty="0">
                <a:solidFill>
                  <a:srgbClr val="FF0000"/>
                </a:solidFill>
              </a:rPr>
              <a:t>:</a:t>
            </a: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Rezistența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personalului</a:t>
            </a:r>
            <a:r>
              <a:rPr lang="en-US" sz="1400" b="1" dirty="0">
                <a:solidFill>
                  <a:srgbClr val="0070C0"/>
                </a:solidFill>
              </a:rPr>
              <a:t> la </a:t>
            </a:r>
            <a:r>
              <a:rPr lang="en-US" sz="1400" b="1" dirty="0" err="1">
                <a:solidFill>
                  <a:srgbClr val="0070C0"/>
                </a:solidFill>
              </a:rPr>
              <a:t>schimbare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endParaRPr lang="en-US" sz="1400" dirty="0" smtClean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1400" b="1" dirty="0" err="1" smtClean="0">
                <a:solidFill>
                  <a:srgbClr val="0070C0"/>
                </a:solidFill>
              </a:rPr>
              <a:t>Necesitatea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>
                <a:solidFill>
                  <a:srgbClr val="0070C0"/>
                </a:solidFill>
              </a:rPr>
              <a:t>de </a:t>
            </a:r>
            <a:r>
              <a:rPr lang="en-US" sz="1400" b="1" dirty="0" err="1">
                <a:solidFill>
                  <a:srgbClr val="0070C0"/>
                </a:solidFill>
              </a:rPr>
              <a:t>formare</a:t>
            </a:r>
            <a:r>
              <a:rPr lang="en-US" sz="800" b="1" dirty="0">
                <a:solidFill>
                  <a:srgbClr val="0070C0"/>
                </a:solidFill>
              </a:rPr>
              <a:t>:</a:t>
            </a:r>
            <a:r>
              <a:rPr lang="en-US" sz="800" dirty="0">
                <a:solidFill>
                  <a:srgbClr val="0070C0"/>
                </a:solidFill>
              </a:rPr>
              <a:t> </a:t>
            </a:r>
            <a:endParaRPr lang="en-US" sz="800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5</a:t>
            </a:r>
            <a:r>
              <a:rPr lang="en-US" sz="1600" b="1" dirty="0">
                <a:solidFill>
                  <a:srgbClr val="FF0000"/>
                </a:solidFill>
              </a:rPr>
              <a:t>. </a:t>
            </a:r>
            <a:r>
              <a:rPr lang="en-US" sz="1600" b="1" dirty="0" err="1">
                <a:solidFill>
                  <a:srgbClr val="FF0000"/>
                </a:solidFill>
              </a:rPr>
              <a:t>Dependința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conexiunea</a:t>
            </a:r>
            <a:r>
              <a:rPr lang="en-US" sz="1600" b="1" dirty="0">
                <a:solidFill>
                  <a:srgbClr val="FF0000"/>
                </a:solidFill>
              </a:rPr>
              <a:t> la internet:</a:t>
            </a: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Probleme</a:t>
            </a:r>
            <a:r>
              <a:rPr lang="en-US" sz="1400" b="1" dirty="0">
                <a:solidFill>
                  <a:srgbClr val="0070C0"/>
                </a:solidFill>
              </a:rPr>
              <a:t> de </a:t>
            </a:r>
            <a:r>
              <a:rPr lang="en-US" sz="1400" b="1" dirty="0" err="1">
                <a:solidFill>
                  <a:srgbClr val="0070C0"/>
                </a:solidFill>
              </a:rPr>
              <a:t>conectivitate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 smtClean="0"/>
              <a:t>actualizările</a:t>
            </a:r>
            <a:r>
              <a:rPr lang="en-US" sz="1400" dirty="0" smtClean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timp</a:t>
            </a:r>
            <a:r>
              <a:rPr lang="en-US" sz="1400" dirty="0"/>
              <a:t> </a:t>
            </a:r>
            <a:r>
              <a:rPr lang="en-US" sz="1400" dirty="0" smtClean="0"/>
              <a:t>real, </a:t>
            </a:r>
            <a:r>
              <a:rPr lang="en-US" sz="1400" dirty="0" err="1" smtClean="0"/>
              <a:t>urmărirea</a:t>
            </a:r>
            <a:r>
              <a:rPr lang="en-US" sz="1400" dirty="0" smtClean="0"/>
              <a:t> </a:t>
            </a:r>
            <a:r>
              <a:rPr lang="en-US" sz="1400" dirty="0" err="1"/>
              <a:t>comenzilor</a:t>
            </a:r>
            <a:r>
              <a:rPr lang="en-US" sz="1400" dirty="0"/>
              <a:t> </a:t>
            </a:r>
            <a:r>
              <a:rPr lang="en-US" sz="1400" dirty="0" smtClean="0"/>
              <a:t>etc.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FF0000"/>
                </a:solidFill>
              </a:rPr>
              <a:t>6. </a:t>
            </a:r>
            <a:r>
              <a:rPr lang="en-US" sz="1600" b="1" dirty="0" err="1">
                <a:solidFill>
                  <a:srgbClr val="FF0000"/>
                </a:solidFill>
              </a:rPr>
              <a:t>Probleme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scalabilitate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și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performanță</a:t>
            </a:r>
            <a:r>
              <a:rPr lang="en-US" sz="1600" b="1" dirty="0">
                <a:solidFill>
                  <a:srgbClr val="FF0000"/>
                </a:solidFill>
              </a:rPr>
              <a:t>:</a:t>
            </a: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Performanța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scăzută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/>
              <a:t> </a:t>
            </a:r>
            <a:r>
              <a:rPr lang="en-US" sz="1400" dirty="0" err="1" smtClean="0"/>
              <a:t>lățimea</a:t>
            </a:r>
            <a:r>
              <a:rPr lang="en-US" sz="1400" dirty="0" smtClean="0"/>
              <a:t> </a:t>
            </a:r>
            <a:r>
              <a:rPr lang="en-US" sz="1400" dirty="0"/>
              <a:t>de </a:t>
            </a:r>
            <a:r>
              <a:rPr lang="en-US" sz="1400" dirty="0" err="1"/>
              <a:t>bandă</a:t>
            </a:r>
            <a:r>
              <a:rPr lang="en-US" sz="1400" dirty="0"/>
              <a:t> </a:t>
            </a:r>
            <a:r>
              <a:rPr lang="en-US" sz="1400" dirty="0" err="1"/>
              <a:t>disponibilă</a:t>
            </a:r>
            <a:r>
              <a:rPr lang="en-US" sz="1400" dirty="0"/>
              <a:t>, </a:t>
            </a:r>
            <a:endParaRPr lang="en-US" sz="1400" dirty="0" smtClean="0"/>
          </a:p>
          <a:p>
            <a:pPr lvl="1">
              <a:spcBef>
                <a:spcPts val="0"/>
              </a:spcBef>
            </a:pPr>
            <a:r>
              <a:rPr lang="en-US" sz="1400" b="1" dirty="0" err="1" smtClean="0">
                <a:solidFill>
                  <a:srgbClr val="0070C0"/>
                </a:solidFill>
              </a:rPr>
              <a:t>Scalabilitate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insuficientă</a:t>
            </a:r>
            <a:r>
              <a:rPr lang="en-US" sz="1400" b="1" dirty="0">
                <a:solidFill>
                  <a:srgbClr val="0070C0"/>
                </a:solidFill>
              </a:rPr>
              <a:t>:</a:t>
            </a:r>
            <a:r>
              <a:rPr lang="en-US" sz="1400" dirty="0"/>
              <a:t> </a:t>
            </a:r>
            <a:r>
              <a:rPr lang="en-US" sz="1400" dirty="0" err="1" smtClean="0"/>
              <a:t>scalarea</a:t>
            </a:r>
            <a:r>
              <a:rPr lang="en-US" sz="1400" dirty="0" smtClean="0"/>
              <a:t> </a:t>
            </a:r>
            <a:r>
              <a:rPr lang="en-US" sz="1400" dirty="0" err="1"/>
              <a:t>operațiunilor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perioadele</a:t>
            </a:r>
            <a:r>
              <a:rPr lang="en-US" sz="1400" dirty="0"/>
              <a:t> de </a:t>
            </a:r>
            <a:r>
              <a:rPr lang="en-US" sz="1400" dirty="0" err="1" smtClean="0"/>
              <a:t>vârf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FF0000"/>
                </a:solidFill>
              </a:rPr>
              <a:t>7. </a:t>
            </a:r>
            <a:r>
              <a:rPr lang="en-US" sz="1600" b="1" dirty="0" err="1">
                <a:solidFill>
                  <a:srgbClr val="FF0000"/>
                </a:solidFill>
              </a:rPr>
              <a:t>Probleme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integrare</a:t>
            </a:r>
            <a:r>
              <a:rPr lang="en-US" sz="1600" b="1" dirty="0">
                <a:solidFill>
                  <a:srgbClr val="FF0000"/>
                </a:solidFill>
              </a:rPr>
              <a:t> a </a:t>
            </a:r>
            <a:r>
              <a:rPr lang="en-US" sz="1600" b="1" dirty="0" err="1">
                <a:solidFill>
                  <a:srgbClr val="FF0000"/>
                </a:solidFill>
              </a:rPr>
              <a:t>platformelor</a:t>
            </a:r>
            <a:r>
              <a:rPr lang="en-US" sz="1600" b="1" dirty="0">
                <a:solidFill>
                  <a:srgbClr val="FF0000"/>
                </a:solidFill>
              </a:rPr>
              <a:t> cloud:</a:t>
            </a: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Integrarea</a:t>
            </a:r>
            <a:r>
              <a:rPr lang="en-US" sz="1400" b="1" dirty="0">
                <a:solidFill>
                  <a:srgbClr val="0070C0"/>
                </a:solidFill>
              </a:rPr>
              <a:t> cu </a:t>
            </a:r>
            <a:r>
              <a:rPr lang="en-US" sz="1400" b="1" dirty="0" err="1">
                <a:solidFill>
                  <a:srgbClr val="0070C0"/>
                </a:solidFill>
              </a:rPr>
              <a:t>sistemele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existente</a:t>
            </a:r>
            <a:r>
              <a:rPr lang="en-US" sz="1400" b="1" dirty="0" smtClean="0">
                <a:solidFill>
                  <a:srgbClr val="0070C0"/>
                </a:solidFill>
              </a:rPr>
              <a:t>:</a:t>
            </a:r>
            <a:endParaRPr lang="en-US" sz="14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Probleme</a:t>
            </a:r>
            <a:r>
              <a:rPr lang="en-US" sz="1400" b="1" dirty="0">
                <a:solidFill>
                  <a:srgbClr val="0070C0"/>
                </a:solidFill>
              </a:rPr>
              <a:t> de </a:t>
            </a:r>
            <a:r>
              <a:rPr lang="en-US" sz="1400" b="1" dirty="0" err="1">
                <a:solidFill>
                  <a:srgbClr val="0070C0"/>
                </a:solidFill>
              </a:rPr>
              <a:t>sincronizare</a:t>
            </a:r>
            <a:r>
              <a:rPr lang="en-US" sz="1400" b="1" dirty="0">
                <a:solidFill>
                  <a:srgbClr val="0070C0"/>
                </a:solidFill>
              </a:rPr>
              <a:t> a </a:t>
            </a:r>
            <a:r>
              <a:rPr lang="en-US" sz="1400" b="1" dirty="0" err="1">
                <a:solidFill>
                  <a:srgbClr val="0070C0"/>
                </a:solidFill>
              </a:rPr>
              <a:t>datelor</a:t>
            </a:r>
            <a:r>
              <a:rPr lang="en-US" sz="1400" b="1" dirty="0" smtClean="0">
                <a:solidFill>
                  <a:srgbClr val="0070C0"/>
                </a:solidFill>
              </a:rPr>
              <a:t>:</a:t>
            </a:r>
            <a:endParaRPr lang="en-US" sz="14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FF0000"/>
                </a:solidFill>
              </a:rPr>
              <a:t>8. </a:t>
            </a:r>
            <a:r>
              <a:rPr lang="en-US" sz="1600" b="1" dirty="0" err="1">
                <a:solidFill>
                  <a:srgbClr val="FF0000"/>
                </a:solidFill>
              </a:rPr>
              <a:t>Conformitate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și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reglementări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legale</a:t>
            </a:r>
            <a:r>
              <a:rPr lang="en-US" sz="1600" b="1" dirty="0">
                <a:solidFill>
                  <a:srgbClr val="FF0000"/>
                </a:solidFill>
              </a:rPr>
              <a:t>:</a:t>
            </a: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Nerespectarea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reglementărilor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b="1" dirty="0" err="1">
                <a:solidFill>
                  <a:srgbClr val="0070C0"/>
                </a:solidFill>
              </a:rPr>
              <a:t>legale</a:t>
            </a:r>
            <a:r>
              <a:rPr lang="en-US" sz="1400" b="1" dirty="0" smtClean="0">
                <a:solidFill>
                  <a:srgbClr val="0070C0"/>
                </a:solidFill>
              </a:rPr>
              <a:t>:</a:t>
            </a:r>
            <a:endParaRPr lang="en-US" sz="14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1400" b="1" dirty="0" err="1">
                <a:solidFill>
                  <a:srgbClr val="0070C0"/>
                </a:solidFill>
              </a:rPr>
              <a:t>Probleme</a:t>
            </a:r>
            <a:r>
              <a:rPr lang="en-US" sz="1400" b="1" dirty="0">
                <a:solidFill>
                  <a:srgbClr val="0070C0"/>
                </a:solidFill>
              </a:rPr>
              <a:t> de </a:t>
            </a:r>
            <a:r>
              <a:rPr lang="en-US" sz="1400" b="1" dirty="0" err="1">
                <a:solidFill>
                  <a:srgbClr val="0070C0"/>
                </a:solidFill>
              </a:rPr>
              <a:t>localizare</a:t>
            </a:r>
            <a:r>
              <a:rPr lang="en-US" sz="1400" b="1" dirty="0">
                <a:solidFill>
                  <a:srgbClr val="0070C0"/>
                </a:solidFill>
              </a:rPr>
              <a:t> a </a:t>
            </a:r>
            <a:r>
              <a:rPr lang="en-US" sz="1400" b="1" dirty="0" err="1">
                <a:solidFill>
                  <a:srgbClr val="0070C0"/>
                </a:solidFill>
              </a:rPr>
              <a:t>datelor</a:t>
            </a:r>
            <a:r>
              <a:rPr lang="en-US" sz="1400" b="1" dirty="0" smtClean="0">
                <a:solidFill>
                  <a:srgbClr val="0070C0"/>
                </a:solidFill>
              </a:rPr>
              <a:t>: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4176464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Comerț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online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577483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Implementarea</a:t>
            </a:r>
            <a:r>
              <a:rPr lang="en-US" b="1" dirty="0" smtClean="0">
                <a:solidFill>
                  <a:srgbClr val="FF0000"/>
                </a:solidFill>
              </a:rPr>
              <a:t> Cloud Computing: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platformă</a:t>
            </a:r>
            <a:r>
              <a:rPr lang="en-US" dirty="0" smtClean="0"/>
              <a:t> de cloud public: </a:t>
            </a:r>
            <a:r>
              <a:rPr lang="en-US" b="1" dirty="0" smtClean="0">
                <a:solidFill>
                  <a:srgbClr val="0070C0"/>
                </a:solidFill>
              </a:rPr>
              <a:t>Amazon Web Services (AWS)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Migrare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infrastructura</a:t>
            </a:r>
            <a:r>
              <a:rPr lang="en-US" b="1" dirty="0" smtClean="0">
                <a:solidFill>
                  <a:srgbClr val="0070C0"/>
                </a:solidFill>
              </a:rPr>
              <a:t> IT:</a:t>
            </a:r>
            <a:r>
              <a:rPr lang="en-US" dirty="0" smtClean="0"/>
              <a:t> </a:t>
            </a:r>
            <a:r>
              <a:rPr lang="en-US" dirty="0" err="1" smtClean="0"/>
              <a:t>servere</a:t>
            </a:r>
            <a:r>
              <a:rPr lang="en-US" dirty="0" smtClean="0"/>
              <a:t> </a:t>
            </a:r>
            <a:r>
              <a:rPr lang="en-US" dirty="0" err="1" smtClean="0"/>
              <a:t>fizice</a:t>
            </a:r>
            <a:r>
              <a:rPr lang="en-US" dirty="0" smtClean="0"/>
              <a:t> =&gt; </a:t>
            </a:r>
            <a:r>
              <a:rPr lang="en-US" dirty="0" err="1" smtClean="0"/>
              <a:t>mașini</a:t>
            </a:r>
            <a:r>
              <a:rPr lang="en-US" dirty="0" smtClean="0"/>
              <a:t> </a:t>
            </a:r>
            <a:r>
              <a:rPr lang="en-US" dirty="0" err="1" smtClean="0"/>
              <a:t>virtuale</a:t>
            </a:r>
            <a:r>
              <a:rPr lang="en-US" dirty="0" smtClean="0"/>
              <a:t> + </a:t>
            </a:r>
            <a:r>
              <a:rPr lang="en-US" dirty="0" err="1" smtClean="0"/>
              <a:t>stocare</a:t>
            </a:r>
            <a:r>
              <a:rPr lang="en-US" dirty="0" smtClean="0"/>
              <a:t> cloud.</a:t>
            </a:r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Soluții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scalabile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 err="1" smtClean="0"/>
              <a:t>servere</a:t>
            </a:r>
            <a:r>
              <a:rPr lang="en-US" dirty="0" smtClean="0"/>
              <a:t>, </a:t>
            </a:r>
            <a:r>
              <a:rPr lang="en-US" dirty="0" err="1" smtClean="0"/>
              <a:t>lățime</a:t>
            </a:r>
            <a:r>
              <a:rPr lang="en-US" dirty="0" smtClean="0"/>
              <a:t> de </a:t>
            </a:r>
            <a:r>
              <a:rPr lang="en-US" dirty="0" err="1" smtClean="0"/>
              <a:t>bandă</a:t>
            </a:r>
            <a:r>
              <a:rPr lang="en-US" dirty="0" smtClean="0"/>
              <a:t>, </a:t>
            </a:r>
            <a:r>
              <a:rPr lang="en-US" dirty="0" err="1" smtClean="0"/>
              <a:t>stocare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funcție</a:t>
            </a:r>
            <a:r>
              <a:rPr lang="en-US" dirty="0" smtClean="0"/>
              <a:t> de </a:t>
            </a:r>
            <a:r>
              <a:rPr lang="en-US" dirty="0" err="1" smtClean="0"/>
              <a:t>cerințele</a:t>
            </a:r>
            <a:r>
              <a:rPr lang="en-US" dirty="0" smtClean="0"/>
              <a:t> </a:t>
            </a:r>
            <a:r>
              <a:rPr lang="en-US" dirty="0" err="1" smtClean="0"/>
              <a:t>sezoniere</a:t>
            </a:r>
            <a:r>
              <a:rPr lang="en-US" dirty="0" smtClean="0"/>
              <a:t> de </a:t>
            </a:r>
            <a:r>
              <a:rPr lang="en-US" dirty="0" err="1" smtClean="0"/>
              <a:t>vârf</a:t>
            </a:r>
            <a:r>
              <a:rPr lang="en-US" dirty="0" smtClean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Integrarea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serviciilor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analiza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datelor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 err="1" smtClean="0"/>
              <a:t>colectare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analiza</a:t>
            </a:r>
            <a:r>
              <a:rPr lang="en-US" dirty="0" smtClean="0"/>
              <a:t> date </a:t>
            </a:r>
            <a:r>
              <a:rPr lang="en-US" dirty="0" err="1" smtClean="0"/>
              <a:t>despre</a:t>
            </a:r>
            <a:r>
              <a:rPr lang="en-US" dirty="0" smtClean="0"/>
              <a:t> </a:t>
            </a:r>
            <a:r>
              <a:rPr lang="en-US" dirty="0" err="1" smtClean="0"/>
              <a:t>comportamentul</a:t>
            </a:r>
            <a:r>
              <a:rPr lang="en-US" dirty="0" smtClean="0"/>
              <a:t> </a:t>
            </a:r>
            <a:r>
              <a:rPr lang="en-US" dirty="0" err="1" smtClean="0"/>
              <a:t>clienților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timp</a:t>
            </a:r>
            <a:r>
              <a:rPr lang="en-US" dirty="0" smtClean="0"/>
              <a:t> real</a:t>
            </a:r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Situația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finală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Costuri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reduse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 smtClean="0"/>
              <a:t>intretinere</a:t>
            </a:r>
            <a:r>
              <a:rPr lang="en-US" dirty="0" smtClean="0"/>
              <a:t> </a:t>
            </a:r>
            <a:r>
              <a:rPr lang="en-US" dirty="0" err="1" smtClean="0"/>
              <a:t>servere</a:t>
            </a:r>
            <a:r>
              <a:rPr lang="en-US" dirty="0" smtClean="0"/>
              <a:t> </a:t>
            </a:r>
            <a:r>
              <a:rPr lang="en-US" dirty="0" err="1" smtClean="0"/>
              <a:t>fizice</a:t>
            </a:r>
            <a:r>
              <a:rPr lang="en-US" dirty="0" smtClean="0"/>
              <a:t>, </a:t>
            </a:r>
            <a:r>
              <a:rPr lang="en-US" dirty="0" err="1" smtClean="0"/>
              <a:t>doar</a:t>
            </a:r>
            <a:r>
              <a:rPr lang="en-US" dirty="0" smtClean="0"/>
              <a:t> </a:t>
            </a:r>
            <a:r>
              <a:rPr lang="en-US" dirty="0" err="1" smtClean="0"/>
              <a:t>resursele</a:t>
            </a:r>
            <a:r>
              <a:rPr lang="en-US" dirty="0" smtClean="0"/>
              <a:t> </a:t>
            </a:r>
            <a:r>
              <a:rPr lang="en-US" dirty="0" err="1" smtClean="0"/>
              <a:t>efectiv</a:t>
            </a:r>
            <a:r>
              <a:rPr lang="en-US" dirty="0" smtClean="0"/>
              <a:t> </a:t>
            </a:r>
            <a:r>
              <a:rPr lang="en-US" dirty="0" err="1" smtClean="0"/>
              <a:t>utilizate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Scalabilitate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îmbunătățită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activare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dezactivare</a:t>
            </a:r>
            <a:r>
              <a:rPr lang="en-US" dirty="0" smtClean="0"/>
              <a:t> </a:t>
            </a:r>
            <a:r>
              <a:rPr lang="en-US" dirty="0" err="1" smtClean="0"/>
              <a:t>servere</a:t>
            </a:r>
            <a:r>
              <a:rPr lang="en-US" dirty="0" smtClean="0"/>
              <a:t> </a:t>
            </a:r>
            <a:r>
              <a:rPr lang="en-US" dirty="0" err="1" smtClean="0"/>
              <a:t>virtuale</a:t>
            </a:r>
            <a:r>
              <a:rPr lang="en-US" dirty="0" smtClean="0"/>
              <a:t>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necesități</a:t>
            </a:r>
            <a:r>
              <a:rPr lang="en-US" dirty="0" smtClean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Accesibilitate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îmbunătățită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de la </a:t>
            </a:r>
            <a:r>
              <a:rPr lang="en-US" dirty="0" err="1" smtClean="0"/>
              <a:t>distanță</a:t>
            </a:r>
            <a:r>
              <a:rPr lang="en-US" dirty="0" smtClean="0"/>
              <a:t> =&gt; </a:t>
            </a:r>
            <a:r>
              <a:rPr lang="en-US" dirty="0" err="1" smtClean="0"/>
              <a:t>colaborare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flexibilitate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Risc</a:t>
            </a:r>
            <a:r>
              <a:rPr lang="en-US" b="1" dirty="0" smtClean="0">
                <a:solidFill>
                  <a:srgbClr val="0070C0"/>
                </a:solidFill>
              </a:rPr>
              <a:t> minim de downtime:</a:t>
            </a:r>
            <a:r>
              <a:rPr lang="en-US" dirty="0" smtClean="0"/>
              <a:t> </a:t>
            </a:r>
            <a:r>
              <a:rPr lang="en-US" dirty="0" err="1" smtClean="0"/>
              <a:t>soluții</a:t>
            </a:r>
            <a:r>
              <a:rPr lang="en-US" dirty="0" smtClean="0"/>
              <a:t> de backup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clonare</a:t>
            </a:r>
            <a:r>
              <a:rPr lang="en-US" dirty="0" smtClean="0"/>
              <a:t> </a:t>
            </a:r>
            <a:r>
              <a:rPr lang="en-US" dirty="0" err="1" smtClean="0"/>
              <a:t>oferite</a:t>
            </a:r>
            <a:r>
              <a:rPr lang="en-US" dirty="0" smtClean="0"/>
              <a:t> de cloud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63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4176464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Comerț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online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976663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3500" b="1" dirty="0" err="1" smtClean="0">
                <a:solidFill>
                  <a:srgbClr val="FF0000"/>
                </a:solidFill>
              </a:rPr>
              <a:t>Avantaje</a:t>
            </a:r>
            <a:r>
              <a:rPr lang="en-US" sz="35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500" dirty="0"/>
          </a:p>
          <a:p>
            <a:pPr lvl="0">
              <a:lnSpc>
                <a:spcPct val="120000"/>
              </a:lnSpc>
            </a:pPr>
            <a:r>
              <a:rPr lang="en-US" sz="3500" b="1" dirty="0" err="1">
                <a:solidFill>
                  <a:srgbClr val="0070C0"/>
                </a:solidFill>
              </a:rPr>
              <a:t>Scalabilitate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rapidă</a:t>
            </a:r>
            <a:r>
              <a:rPr lang="en-US" sz="3500" b="1" dirty="0">
                <a:solidFill>
                  <a:srgbClr val="0070C0"/>
                </a:solidFill>
              </a:rPr>
              <a:t>:</a:t>
            </a:r>
            <a:r>
              <a:rPr lang="en-US" sz="3500" dirty="0"/>
              <a:t> </a:t>
            </a:r>
            <a:r>
              <a:rPr lang="en-US" sz="3500" dirty="0" err="1" smtClean="0"/>
              <a:t>fără</a:t>
            </a:r>
            <a:r>
              <a:rPr lang="en-US" sz="3500" dirty="0" smtClean="0"/>
              <a:t> </a:t>
            </a:r>
            <a:r>
              <a:rPr lang="en-US" sz="3500" dirty="0" err="1" smtClean="0"/>
              <a:t>investiții</a:t>
            </a:r>
            <a:r>
              <a:rPr lang="en-US" sz="3500" dirty="0" smtClean="0"/>
              <a:t> </a:t>
            </a:r>
            <a:r>
              <a:rPr lang="en-US" sz="3500" dirty="0" err="1"/>
              <a:t>majore</a:t>
            </a:r>
            <a:r>
              <a:rPr lang="en-US" sz="3500" dirty="0"/>
              <a:t> </a:t>
            </a:r>
            <a:r>
              <a:rPr lang="en-US" sz="3500" dirty="0" err="1"/>
              <a:t>în</a:t>
            </a:r>
            <a:r>
              <a:rPr lang="en-US" sz="3500" dirty="0"/>
              <a:t> hardware.</a:t>
            </a:r>
          </a:p>
          <a:p>
            <a:pPr lvl="0">
              <a:lnSpc>
                <a:spcPct val="120000"/>
              </a:lnSpc>
            </a:pPr>
            <a:r>
              <a:rPr lang="en-US" sz="3500" b="1" dirty="0" err="1">
                <a:solidFill>
                  <a:srgbClr val="0070C0"/>
                </a:solidFill>
              </a:rPr>
              <a:t>Costuri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mai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mici</a:t>
            </a:r>
            <a:r>
              <a:rPr lang="en-US" sz="3500" b="1" dirty="0">
                <a:solidFill>
                  <a:srgbClr val="0070C0"/>
                </a:solidFill>
              </a:rPr>
              <a:t>:</a:t>
            </a:r>
            <a:r>
              <a:rPr lang="en-US" sz="3500" dirty="0"/>
              <a:t> </a:t>
            </a:r>
            <a:r>
              <a:rPr lang="en-US" sz="3500" dirty="0" err="1" smtClean="0"/>
              <a:t>doar</a:t>
            </a:r>
            <a:r>
              <a:rPr lang="en-US" sz="3500" dirty="0" smtClean="0"/>
              <a:t> </a:t>
            </a:r>
            <a:r>
              <a:rPr lang="en-US" sz="3500" dirty="0" err="1" smtClean="0"/>
              <a:t>resurse</a:t>
            </a:r>
            <a:r>
              <a:rPr lang="en-US" sz="3500" dirty="0" smtClean="0"/>
              <a:t> </a:t>
            </a:r>
            <a:r>
              <a:rPr lang="en-US" sz="3500" dirty="0" err="1"/>
              <a:t>folosite</a:t>
            </a:r>
            <a:r>
              <a:rPr lang="en-US" sz="3500" dirty="0"/>
              <a:t> (</a:t>
            </a:r>
            <a:r>
              <a:rPr lang="en-US" sz="3500" dirty="0" smtClean="0"/>
              <a:t>hardware, </a:t>
            </a:r>
            <a:r>
              <a:rPr lang="en-US" sz="3500" dirty="0" err="1" smtClean="0"/>
              <a:t>licențe</a:t>
            </a:r>
            <a:r>
              <a:rPr lang="en-US" sz="3500" dirty="0" smtClean="0"/>
              <a:t>)</a:t>
            </a:r>
            <a:endParaRPr lang="en-US" sz="3500" dirty="0"/>
          </a:p>
          <a:p>
            <a:pPr lvl="0">
              <a:lnSpc>
                <a:spcPct val="120000"/>
              </a:lnSpc>
            </a:pPr>
            <a:r>
              <a:rPr lang="en-US" sz="3500" b="1" dirty="0" err="1">
                <a:solidFill>
                  <a:srgbClr val="0070C0"/>
                </a:solidFill>
              </a:rPr>
              <a:t>Flexibilitate</a:t>
            </a:r>
            <a:r>
              <a:rPr lang="en-US" sz="3500" b="1" dirty="0">
                <a:solidFill>
                  <a:srgbClr val="0070C0"/>
                </a:solidFill>
              </a:rPr>
              <a:t>:</a:t>
            </a:r>
            <a:r>
              <a:rPr lang="en-US" sz="3500" dirty="0"/>
              <a:t> </a:t>
            </a:r>
            <a:r>
              <a:rPr lang="en-US" sz="3500" dirty="0" err="1" smtClean="0"/>
              <a:t>stocare</a:t>
            </a:r>
            <a:r>
              <a:rPr lang="en-US" sz="3500" dirty="0"/>
              <a:t>, </a:t>
            </a:r>
            <a:r>
              <a:rPr lang="en-US" sz="3500" dirty="0" err="1"/>
              <a:t>calcul</a:t>
            </a:r>
            <a:r>
              <a:rPr lang="en-US" sz="3500" dirty="0"/>
              <a:t>, </a:t>
            </a:r>
            <a:r>
              <a:rPr lang="en-US" sz="3500" dirty="0" err="1"/>
              <a:t>analiză</a:t>
            </a:r>
            <a:r>
              <a:rPr lang="en-US" sz="3500" dirty="0"/>
              <a:t> de date, </a:t>
            </a:r>
            <a:r>
              <a:rPr lang="en-US" sz="3500" dirty="0" smtClean="0"/>
              <a:t>backup </a:t>
            </a:r>
            <a:r>
              <a:rPr lang="en-US" sz="3500" dirty="0" err="1" smtClean="0"/>
              <a:t>fără</a:t>
            </a:r>
            <a:r>
              <a:rPr lang="en-US" sz="3500" dirty="0" smtClean="0"/>
              <a:t> </a:t>
            </a:r>
            <a:r>
              <a:rPr lang="en-US" sz="3500" dirty="0" err="1" smtClean="0"/>
              <a:t>infrastructură</a:t>
            </a:r>
            <a:r>
              <a:rPr lang="en-US" sz="3500" dirty="0" smtClean="0"/>
              <a:t> </a:t>
            </a:r>
            <a:r>
              <a:rPr lang="en-US" sz="3500" dirty="0" err="1"/>
              <a:t>proprie</a:t>
            </a:r>
            <a:r>
              <a:rPr lang="en-US" sz="3500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sz="3500" b="1" dirty="0" err="1">
                <a:solidFill>
                  <a:srgbClr val="0070C0"/>
                </a:solidFill>
              </a:rPr>
              <a:t>Disponibilitate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ridicată</a:t>
            </a:r>
            <a:r>
              <a:rPr lang="en-US" sz="3500" b="1" dirty="0">
                <a:solidFill>
                  <a:srgbClr val="0070C0"/>
                </a:solidFill>
              </a:rPr>
              <a:t>:</a:t>
            </a:r>
            <a:r>
              <a:rPr lang="en-US" sz="3500" dirty="0"/>
              <a:t> </a:t>
            </a:r>
            <a:r>
              <a:rPr lang="en-US" sz="3500" dirty="0" err="1" smtClean="0"/>
              <a:t>redundanță</a:t>
            </a:r>
            <a:r>
              <a:rPr lang="en-US" sz="3500" dirty="0" smtClean="0"/>
              <a:t> + backup</a:t>
            </a:r>
            <a:endParaRPr lang="en-US" sz="3500" dirty="0"/>
          </a:p>
          <a:p>
            <a:pPr lvl="0">
              <a:lnSpc>
                <a:spcPct val="120000"/>
              </a:lnSpc>
            </a:pPr>
            <a:r>
              <a:rPr lang="en-US" sz="3500" b="1" dirty="0" err="1" smtClean="0">
                <a:solidFill>
                  <a:srgbClr val="0070C0"/>
                </a:solidFill>
              </a:rPr>
              <a:t>Experiența</a:t>
            </a:r>
            <a:r>
              <a:rPr lang="en-US" sz="3500" b="1" dirty="0" smtClean="0">
                <a:solidFill>
                  <a:srgbClr val="0070C0"/>
                </a:solidFill>
              </a:rPr>
              <a:t> client:</a:t>
            </a:r>
            <a:r>
              <a:rPr lang="en-US" sz="3500" dirty="0" smtClean="0"/>
              <a:t> </a:t>
            </a:r>
            <a:r>
              <a:rPr lang="en-US" sz="3500" dirty="0" err="1"/>
              <a:t>Accesul</a:t>
            </a:r>
            <a:r>
              <a:rPr lang="en-US" sz="3500" dirty="0"/>
              <a:t> rapid la date </a:t>
            </a:r>
            <a:r>
              <a:rPr lang="en-US" sz="3500" dirty="0" err="1"/>
              <a:t>și</a:t>
            </a:r>
            <a:r>
              <a:rPr lang="en-US" sz="3500" dirty="0"/>
              <a:t> </a:t>
            </a:r>
            <a:r>
              <a:rPr lang="en-US" sz="3500" dirty="0" err="1"/>
              <a:t>analiza</a:t>
            </a:r>
            <a:r>
              <a:rPr lang="en-US" sz="3500" dirty="0"/>
              <a:t> </a:t>
            </a:r>
            <a:r>
              <a:rPr lang="en-US" sz="3500" dirty="0" smtClean="0"/>
              <a:t>=&gt; </a:t>
            </a:r>
            <a:r>
              <a:rPr lang="en-US" sz="3500" dirty="0" err="1" smtClean="0"/>
              <a:t>oferte</a:t>
            </a:r>
            <a:r>
              <a:rPr lang="en-US" sz="3500" dirty="0" smtClean="0"/>
              <a:t> </a:t>
            </a:r>
            <a:r>
              <a:rPr lang="en-US" sz="3500" dirty="0" err="1" smtClean="0"/>
              <a:t>personalizate</a:t>
            </a:r>
            <a:r>
              <a:rPr lang="en-US" sz="3500" dirty="0" smtClean="0"/>
              <a:t>, </a:t>
            </a:r>
            <a:r>
              <a:rPr lang="en-US" sz="3500" dirty="0" err="1"/>
              <a:t>experiență</a:t>
            </a:r>
            <a:r>
              <a:rPr lang="en-US" sz="3500" dirty="0"/>
              <a:t> </a:t>
            </a:r>
            <a:r>
              <a:rPr lang="en-US" sz="3500" dirty="0" err="1" smtClean="0"/>
              <a:t>îmbunătățită</a:t>
            </a:r>
            <a:endParaRPr lang="en-US" sz="3500" dirty="0" smtClean="0"/>
          </a:p>
          <a:p>
            <a:pPr marL="0" lvl="0" indent="0">
              <a:lnSpc>
                <a:spcPct val="120000"/>
              </a:lnSpc>
              <a:buNone/>
            </a:pPr>
            <a:endParaRPr lang="en-US" sz="35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500" b="1" dirty="0" err="1" smtClean="0">
                <a:solidFill>
                  <a:srgbClr val="FF0000"/>
                </a:solidFill>
              </a:rPr>
              <a:t>Dezavantaje</a:t>
            </a:r>
            <a:r>
              <a:rPr lang="en-US" sz="35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500" dirty="0"/>
          </a:p>
          <a:p>
            <a:pPr lvl="0">
              <a:lnSpc>
                <a:spcPct val="120000"/>
              </a:lnSpc>
            </a:pPr>
            <a:r>
              <a:rPr lang="en-US" sz="3500" b="1" dirty="0" err="1">
                <a:solidFill>
                  <a:srgbClr val="0070C0"/>
                </a:solidFill>
              </a:rPr>
              <a:t>Dependența</a:t>
            </a:r>
            <a:r>
              <a:rPr lang="en-US" sz="3500" b="1" dirty="0">
                <a:solidFill>
                  <a:srgbClr val="0070C0"/>
                </a:solidFill>
              </a:rPr>
              <a:t> de </a:t>
            </a:r>
            <a:r>
              <a:rPr lang="en-US" sz="3500" b="1" dirty="0" err="1">
                <a:solidFill>
                  <a:srgbClr val="0070C0"/>
                </a:solidFill>
              </a:rPr>
              <a:t>furnizorul</a:t>
            </a:r>
            <a:r>
              <a:rPr lang="en-US" sz="3500" b="1" dirty="0">
                <a:solidFill>
                  <a:srgbClr val="0070C0"/>
                </a:solidFill>
              </a:rPr>
              <a:t> de </a:t>
            </a:r>
            <a:r>
              <a:rPr lang="en-US" sz="3500" b="1" dirty="0" smtClean="0">
                <a:solidFill>
                  <a:srgbClr val="0070C0"/>
                </a:solidFill>
              </a:rPr>
              <a:t>cloud</a:t>
            </a:r>
            <a:endParaRPr lang="en-US" sz="3500" dirty="0">
              <a:solidFill>
                <a:srgbClr val="0070C0"/>
              </a:solidFill>
            </a:endParaRPr>
          </a:p>
          <a:p>
            <a:pPr lvl="0">
              <a:lnSpc>
                <a:spcPct val="120000"/>
              </a:lnSpc>
            </a:pPr>
            <a:r>
              <a:rPr lang="en-US" sz="3500" b="1" dirty="0" err="1">
                <a:solidFill>
                  <a:srgbClr val="0070C0"/>
                </a:solidFill>
              </a:rPr>
              <a:t>Probleme</a:t>
            </a:r>
            <a:r>
              <a:rPr lang="en-US" sz="3500" b="1" dirty="0">
                <a:solidFill>
                  <a:srgbClr val="0070C0"/>
                </a:solidFill>
              </a:rPr>
              <a:t> de </a:t>
            </a:r>
            <a:r>
              <a:rPr lang="en-US" sz="3500" b="1" dirty="0" err="1">
                <a:solidFill>
                  <a:srgbClr val="0070C0"/>
                </a:solidFill>
              </a:rPr>
              <a:t>securitate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și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confidențialitate</a:t>
            </a:r>
            <a:r>
              <a:rPr lang="en-US" sz="3500" b="1" dirty="0">
                <a:solidFill>
                  <a:srgbClr val="0070C0"/>
                </a:solidFill>
              </a:rPr>
              <a:t>:</a:t>
            </a:r>
            <a:r>
              <a:rPr lang="en-US" sz="3500" dirty="0"/>
              <a:t> </a:t>
            </a:r>
            <a:r>
              <a:rPr lang="en-US" sz="3500" dirty="0" err="1" smtClean="0"/>
              <a:t>riscuri</a:t>
            </a:r>
            <a:r>
              <a:rPr lang="en-US" sz="3500" dirty="0" smtClean="0"/>
              <a:t> </a:t>
            </a:r>
            <a:r>
              <a:rPr lang="en-US" sz="3500" dirty="0"/>
              <a:t>legate de </a:t>
            </a:r>
            <a:r>
              <a:rPr lang="en-US" sz="3500" dirty="0" err="1"/>
              <a:t>protecția</a:t>
            </a:r>
            <a:r>
              <a:rPr lang="en-US" sz="3500" dirty="0"/>
              <a:t> </a:t>
            </a:r>
            <a:r>
              <a:rPr lang="en-US" sz="3500" dirty="0" err="1"/>
              <a:t>datelor</a:t>
            </a:r>
            <a:r>
              <a:rPr lang="en-US" sz="3500" dirty="0"/>
              <a:t> </a:t>
            </a:r>
            <a:r>
              <a:rPr lang="en-US" sz="3500" dirty="0" err="1"/>
              <a:t>sensibile</a:t>
            </a:r>
            <a:r>
              <a:rPr lang="en-US" sz="3500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sz="3500" b="1" dirty="0" err="1">
                <a:solidFill>
                  <a:srgbClr val="0070C0"/>
                </a:solidFill>
              </a:rPr>
              <a:t>Costuri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pe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termen</a:t>
            </a:r>
            <a:r>
              <a:rPr lang="en-US" sz="3500" b="1" dirty="0">
                <a:solidFill>
                  <a:srgbClr val="0070C0"/>
                </a:solidFill>
              </a:rPr>
              <a:t> lung:</a:t>
            </a:r>
            <a:r>
              <a:rPr lang="en-US" sz="3500" dirty="0"/>
              <a:t> </a:t>
            </a:r>
            <a:r>
              <a:rPr lang="en-US" sz="3500" dirty="0" smtClean="0"/>
              <a:t>(</a:t>
            </a:r>
            <a:r>
              <a:rPr lang="en-US" sz="3500" dirty="0" err="1" smtClean="0"/>
              <a:t>volum</a:t>
            </a:r>
            <a:r>
              <a:rPr lang="en-US" sz="3500" dirty="0" smtClean="0"/>
              <a:t> date, </a:t>
            </a:r>
            <a:r>
              <a:rPr lang="en-US" sz="3500" dirty="0" err="1" smtClean="0"/>
              <a:t>trafic</a:t>
            </a:r>
            <a:r>
              <a:rPr lang="en-US" sz="3500" dirty="0" smtClean="0"/>
              <a:t> web)</a:t>
            </a:r>
            <a:endParaRPr lang="en-US" sz="3500" dirty="0"/>
          </a:p>
          <a:p>
            <a:pPr lvl="0">
              <a:lnSpc>
                <a:spcPct val="120000"/>
              </a:lnSpc>
            </a:pPr>
            <a:r>
              <a:rPr lang="en-US" sz="3500" b="1" dirty="0" err="1">
                <a:solidFill>
                  <a:srgbClr val="0070C0"/>
                </a:solidFill>
              </a:rPr>
              <a:t>Necesitatea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unor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competențe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tehnice</a:t>
            </a:r>
            <a:r>
              <a:rPr lang="en-US" sz="3500" b="1" dirty="0">
                <a:solidFill>
                  <a:srgbClr val="0070C0"/>
                </a:solidFill>
              </a:rPr>
              <a:t> </a:t>
            </a:r>
            <a:r>
              <a:rPr lang="en-US" sz="3500" b="1" dirty="0" err="1">
                <a:solidFill>
                  <a:srgbClr val="0070C0"/>
                </a:solidFill>
              </a:rPr>
              <a:t>avansate</a:t>
            </a:r>
            <a:r>
              <a:rPr lang="en-US" sz="3500" b="1" dirty="0">
                <a:solidFill>
                  <a:srgbClr val="0070C0"/>
                </a:solidFill>
              </a:rPr>
              <a:t>:</a:t>
            </a:r>
            <a:r>
              <a:rPr lang="en-US" sz="3500" dirty="0">
                <a:solidFill>
                  <a:srgbClr val="0070C0"/>
                </a:solidFill>
              </a:rPr>
              <a:t> </a:t>
            </a:r>
            <a:r>
              <a:rPr lang="en-US" sz="3500" dirty="0" err="1" smtClean="0"/>
              <a:t>instruiri</a:t>
            </a:r>
            <a:r>
              <a:rPr lang="en-US" sz="3500" dirty="0" smtClean="0"/>
              <a:t> </a:t>
            </a:r>
            <a:r>
              <a:rPr lang="en-US" sz="3500" dirty="0" err="1" smtClean="0"/>
              <a:t>gestionare</a:t>
            </a:r>
            <a:r>
              <a:rPr lang="en-US" sz="3500" dirty="0" smtClean="0"/>
              <a:t> </a:t>
            </a:r>
            <a:r>
              <a:rPr lang="en-US" sz="3500" dirty="0" err="1"/>
              <a:t>și</a:t>
            </a:r>
            <a:r>
              <a:rPr lang="en-US" sz="3500" dirty="0"/>
              <a:t> </a:t>
            </a:r>
            <a:r>
              <a:rPr lang="en-US" sz="3500" dirty="0" err="1"/>
              <a:t>întreține</a:t>
            </a:r>
            <a:r>
              <a:rPr lang="en-US" sz="3500" dirty="0"/>
              <a:t> </a:t>
            </a:r>
            <a:r>
              <a:rPr lang="en-US" sz="3500" dirty="0" smtClean="0"/>
              <a:t>cloud</a:t>
            </a:r>
            <a:endParaRPr lang="en-US" sz="3500" dirty="0"/>
          </a:p>
          <a:p>
            <a:pPr marL="0" indent="0">
              <a:lnSpc>
                <a:spcPct val="120000"/>
              </a:lnSpc>
              <a:buNone/>
            </a:pPr>
            <a:endParaRPr lang="en-US" sz="3500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3500" b="1" dirty="0" err="1" smtClean="0">
                <a:solidFill>
                  <a:srgbClr val="FF0000"/>
                </a:solidFill>
              </a:rPr>
              <a:t>Concluzie</a:t>
            </a:r>
            <a:r>
              <a:rPr lang="en-US" sz="35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500" dirty="0"/>
          </a:p>
          <a:p>
            <a:pPr>
              <a:lnSpc>
                <a:spcPct val="120000"/>
              </a:lnSpc>
            </a:pPr>
            <a:r>
              <a:rPr lang="en-US" sz="3500" dirty="0" err="1" smtClean="0">
                <a:solidFill>
                  <a:srgbClr val="0070C0"/>
                </a:solidFill>
              </a:rPr>
              <a:t>optimizare</a:t>
            </a:r>
            <a:r>
              <a:rPr lang="en-US" sz="3500" dirty="0" smtClean="0">
                <a:solidFill>
                  <a:srgbClr val="0070C0"/>
                </a:solidFill>
              </a:rPr>
              <a:t> </a:t>
            </a:r>
            <a:r>
              <a:rPr lang="en-US" sz="3500" dirty="0" err="1" smtClean="0"/>
              <a:t>costuri</a:t>
            </a:r>
            <a:r>
              <a:rPr lang="en-US" sz="350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en-US" sz="3500" dirty="0" err="1" smtClean="0">
                <a:solidFill>
                  <a:srgbClr val="0070C0"/>
                </a:solidFill>
              </a:rPr>
              <a:t>Îmbunătățire</a:t>
            </a:r>
            <a:r>
              <a:rPr lang="en-US" sz="3500" dirty="0" smtClean="0">
                <a:solidFill>
                  <a:srgbClr val="0070C0"/>
                </a:solidFill>
              </a:rPr>
              <a:t> </a:t>
            </a:r>
            <a:r>
              <a:rPr lang="en-US" sz="3500" dirty="0" err="1" smtClean="0"/>
              <a:t>performanțe</a:t>
            </a:r>
            <a:r>
              <a:rPr lang="en-US" sz="350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en-US" sz="3500" dirty="0" err="1" smtClean="0">
                <a:solidFill>
                  <a:srgbClr val="0070C0"/>
                </a:solidFill>
              </a:rPr>
              <a:t>experiență</a:t>
            </a:r>
            <a:r>
              <a:rPr lang="en-US" sz="3500" dirty="0" smtClean="0">
                <a:solidFill>
                  <a:srgbClr val="0070C0"/>
                </a:solidFill>
              </a:rPr>
              <a:t> </a:t>
            </a:r>
            <a:r>
              <a:rPr lang="en-US" sz="3500" dirty="0" err="1">
                <a:solidFill>
                  <a:srgbClr val="0070C0"/>
                </a:solidFill>
              </a:rPr>
              <a:t>mai</a:t>
            </a:r>
            <a:r>
              <a:rPr lang="en-US" sz="3500" dirty="0">
                <a:solidFill>
                  <a:srgbClr val="0070C0"/>
                </a:solidFill>
              </a:rPr>
              <a:t> </a:t>
            </a:r>
            <a:r>
              <a:rPr lang="en-US" sz="3500" dirty="0" err="1">
                <a:solidFill>
                  <a:srgbClr val="0070C0"/>
                </a:solidFill>
              </a:rPr>
              <a:t>bună</a:t>
            </a:r>
            <a:r>
              <a:rPr lang="en-US" sz="3500" dirty="0">
                <a:solidFill>
                  <a:srgbClr val="0070C0"/>
                </a:solidFill>
              </a:rPr>
              <a:t> </a:t>
            </a:r>
            <a:r>
              <a:rPr lang="en-US" sz="3500" dirty="0" err="1" smtClean="0"/>
              <a:t>clienți</a:t>
            </a:r>
            <a:r>
              <a:rPr lang="en-US" sz="3500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en-US" sz="3500" dirty="0" err="1" smtClean="0">
                <a:solidFill>
                  <a:srgbClr val="FF0000"/>
                </a:solidFill>
              </a:rPr>
              <a:t>gestionare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</a:rPr>
              <a:t>relație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</a:rPr>
              <a:t>furnizor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smtClean="0"/>
              <a:t>cloud,</a:t>
            </a:r>
          </a:p>
          <a:p>
            <a:pPr>
              <a:lnSpc>
                <a:spcPct val="120000"/>
              </a:lnSpc>
            </a:pPr>
            <a:r>
              <a:rPr lang="en-US" sz="3500" dirty="0" err="1" smtClean="0">
                <a:solidFill>
                  <a:srgbClr val="FF0000"/>
                </a:solidFill>
              </a:rPr>
              <a:t>măsuri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adecvate</a:t>
            </a:r>
            <a:r>
              <a:rPr lang="en-US" sz="3500" dirty="0">
                <a:solidFill>
                  <a:srgbClr val="FF0000"/>
                </a:solidFill>
              </a:rPr>
              <a:t> de </a:t>
            </a:r>
            <a:r>
              <a:rPr lang="en-US" sz="3500" dirty="0" err="1">
                <a:solidFill>
                  <a:srgbClr val="FF0000"/>
                </a:solidFill>
              </a:rPr>
              <a:t>securitate</a:t>
            </a:r>
            <a:r>
              <a:rPr lang="en-US" sz="35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06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2123728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Spital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904655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700" dirty="0" smtClean="0"/>
              <a:t>- </a:t>
            </a:r>
            <a:r>
              <a:rPr lang="en-US" sz="2700" dirty="0" err="1" smtClean="0">
                <a:solidFill>
                  <a:srgbClr val="FF0000"/>
                </a:solidFill>
              </a:rPr>
              <a:t>gestionarea</a:t>
            </a:r>
            <a:r>
              <a:rPr lang="en-US" sz="2700" dirty="0" smtClean="0"/>
              <a:t> </a:t>
            </a:r>
            <a:r>
              <a:rPr lang="en-US" sz="2700" dirty="0" err="1"/>
              <a:t>datelor</a:t>
            </a:r>
            <a:r>
              <a:rPr lang="en-US" sz="2700" dirty="0"/>
              <a:t> </a:t>
            </a:r>
            <a:r>
              <a:rPr lang="en-US" sz="2700" dirty="0" err="1"/>
              <a:t>pacienților</a:t>
            </a:r>
            <a:r>
              <a:rPr lang="en-US" sz="2700" dirty="0"/>
              <a:t>, </a:t>
            </a:r>
            <a:r>
              <a:rPr lang="en-US" sz="2700" dirty="0" err="1"/>
              <a:t>securitatea</a:t>
            </a:r>
            <a:r>
              <a:rPr lang="en-US" sz="2700" dirty="0"/>
              <a:t> </a:t>
            </a:r>
            <a:r>
              <a:rPr lang="en-US" sz="2700" dirty="0" err="1"/>
              <a:t>informațiilor</a:t>
            </a:r>
            <a:r>
              <a:rPr lang="en-US" sz="2700" dirty="0"/>
              <a:t> </a:t>
            </a:r>
            <a:r>
              <a:rPr lang="en-US" sz="2700" dirty="0" err="1"/>
              <a:t>și</a:t>
            </a:r>
            <a:r>
              <a:rPr lang="en-US" sz="2700" dirty="0"/>
              <a:t> </a:t>
            </a:r>
            <a:r>
              <a:rPr lang="en-US" sz="2700" dirty="0" err="1"/>
              <a:t>eficiența</a:t>
            </a:r>
            <a:r>
              <a:rPr lang="en-US" sz="2700" dirty="0"/>
              <a:t> </a:t>
            </a:r>
            <a:r>
              <a:rPr lang="en-US" sz="2700" dirty="0" err="1"/>
              <a:t>operațiunilor</a:t>
            </a:r>
            <a:r>
              <a:rPr lang="en-US" sz="2700" dirty="0"/>
              <a:t>.</a:t>
            </a:r>
            <a:endParaRPr lang="en-US" sz="2700" dirty="0" smtClean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Situația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inițială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informatic</a:t>
            </a:r>
            <a:r>
              <a:rPr lang="en-US" dirty="0"/>
              <a:t> </a:t>
            </a:r>
            <a:r>
              <a:rPr lang="en-US" dirty="0" smtClean="0"/>
              <a:t>local: </a:t>
            </a:r>
            <a:r>
              <a:rPr lang="en-US" dirty="0" err="1" smtClean="0"/>
              <a:t>servere</a:t>
            </a:r>
            <a:r>
              <a:rPr lang="en-US" dirty="0" smtClean="0"/>
              <a:t> </a:t>
            </a:r>
            <a:r>
              <a:rPr lang="en-US" dirty="0" err="1" smtClean="0"/>
              <a:t>fizice</a:t>
            </a:r>
            <a:r>
              <a:rPr lang="en-US" dirty="0" smtClean="0"/>
              <a:t> (</a:t>
            </a:r>
            <a:r>
              <a:rPr lang="en-US" dirty="0" err="1" smtClean="0"/>
              <a:t>dosarelor</a:t>
            </a:r>
            <a:r>
              <a:rPr lang="en-US" dirty="0" smtClean="0"/>
              <a:t> </a:t>
            </a:r>
            <a:r>
              <a:rPr lang="en-US" dirty="0" err="1" smtClean="0"/>
              <a:t>medicale</a:t>
            </a:r>
            <a:r>
              <a:rPr lang="en-US" dirty="0" smtClean="0"/>
              <a:t>, </a:t>
            </a:r>
            <a:r>
              <a:rPr lang="en-US" dirty="0" err="1" smtClean="0"/>
              <a:t>programări</a:t>
            </a:r>
            <a:r>
              <a:rPr lang="en-US" dirty="0" smtClean="0"/>
              <a:t>, </a:t>
            </a:r>
            <a:r>
              <a:rPr lang="en-US" dirty="0" err="1" smtClean="0"/>
              <a:t>istoric</a:t>
            </a:r>
            <a:r>
              <a:rPr lang="en-US" dirty="0" smtClean="0"/>
              <a:t> medical, </a:t>
            </a:r>
            <a:r>
              <a:rPr lang="en-US" dirty="0" err="1" smtClean="0"/>
              <a:t>stocarea</a:t>
            </a:r>
            <a:r>
              <a:rPr lang="en-US" dirty="0" smtClean="0"/>
              <a:t> </a:t>
            </a:r>
            <a:r>
              <a:rPr lang="en-US" dirty="0" err="1"/>
              <a:t>imaginilor</a:t>
            </a:r>
            <a:r>
              <a:rPr lang="en-US" dirty="0"/>
              <a:t> </a:t>
            </a:r>
            <a:r>
              <a:rPr lang="en-US" dirty="0" err="1" smtClean="0"/>
              <a:t>medicale</a:t>
            </a:r>
            <a:r>
              <a:rPr lang="en-US" dirty="0" smtClean="0"/>
              <a:t>)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Sisteme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neintegrate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imagistica</a:t>
            </a:r>
            <a:r>
              <a:rPr lang="en-US" dirty="0" smtClean="0"/>
              <a:t> </a:t>
            </a:r>
            <a:r>
              <a:rPr lang="en-US" dirty="0" err="1"/>
              <a:t>medicală</a:t>
            </a:r>
            <a:r>
              <a:rPr lang="en-US" dirty="0"/>
              <a:t>, </a:t>
            </a:r>
            <a:r>
              <a:rPr lang="en-US" dirty="0" err="1" smtClean="0"/>
              <a:t>laboratorul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farmacie</a:t>
            </a:r>
            <a:r>
              <a:rPr lang="en-US" dirty="0" smtClean="0"/>
              <a:t> </a:t>
            </a:r>
            <a:r>
              <a:rPr lang="en-US" dirty="0" err="1" smtClean="0"/>
              <a:t>folosesc</a:t>
            </a:r>
            <a:r>
              <a:rPr lang="en-US" dirty="0" smtClean="0"/>
              <a:t> </a:t>
            </a:r>
            <a:r>
              <a:rPr lang="en-US" dirty="0" err="1"/>
              <a:t>sisteme</a:t>
            </a:r>
            <a:r>
              <a:rPr lang="en-US" dirty="0"/>
              <a:t> </a:t>
            </a:r>
            <a:r>
              <a:rPr lang="en-US" dirty="0" err="1"/>
              <a:t>informatice</a:t>
            </a:r>
            <a:r>
              <a:rPr lang="en-US" dirty="0"/>
              <a:t> </a:t>
            </a:r>
            <a:r>
              <a:rPr lang="en-US" dirty="0" smtClean="0"/>
              <a:t>separate.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Dependență</a:t>
            </a:r>
            <a:r>
              <a:rPr lang="en-US" b="1" dirty="0">
                <a:solidFill>
                  <a:srgbClr val="0070C0"/>
                </a:solidFill>
              </a:rPr>
              <a:t> de hardware </a:t>
            </a:r>
            <a:r>
              <a:rPr lang="en-US" b="1" dirty="0" err="1">
                <a:solidFill>
                  <a:srgbClr val="0070C0"/>
                </a:solidFill>
              </a:rPr>
              <a:t>fizic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întreținere</a:t>
            </a:r>
            <a:r>
              <a:rPr lang="en-US" dirty="0" smtClean="0"/>
              <a:t> </a:t>
            </a:r>
            <a:r>
              <a:rPr lang="en-US" dirty="0" err="1" smtClean="0"/>
              <a:t>servere</a:t>
            </a:r>
            <a:r>
              <a:rPr lang="en-US" dirty="0" smtClean="0"/>
              <a:t> + </a:t>
            </a:r>
            <a:r>
              <a:rPr lang="en-US" dirty="0" err="1"/>
              <a:t>spațiul</a:t>
            </a:r>
            <a:r>
              <a:rPr lang="en-US" dirty="0"/>
              <a:t> </a:t>
            </a:r>
            <a:r>
              <a:rPr lang="en-US" dirty="0" err="1"/>
              <a:t>limitat</a:t>
            </a:r>
            <a:r>
              <a:rPr lang="en-US" dirty="0"/>
              <a:t> de </a:t>
            </a:r>
            <a:r>
              <a:rPr lang="en-US" dirty="0" err="1" smtClean="0"/>
              <a:t>stocare</a:t>
            </a:r>
            <a:r>
              <a:rPr lang="en-US" dirty="0" smtClean="0"/>
              <a:t>, </a:t>
            </a:r>
            <a:r>
              <a:rPr lang="en-US" dirty="0" err="1" smtClean="0"/>
              <a:t>actualizări</a:t>
            </a:r>
            <a:r>
              <a:rPr lang="en-US" dirty="0" smtClean="0"/>
              <a:t> </a:t>
            </a:r>
            <a:r>
              <a:rPr lang="en-US" dirty="0" err="1" smtClean="0"/>
              <a:t>frecvente</a:t>
            </a:r>
            <a:r>
              <a:rPr lang="en-US" dirty="0" smtClean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Riscuri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securitate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/>
              <a:t>istoria</a:t>
            </a:r>
            <a:r>
              <a:rPr lang="en-US" dirty="0"/>
              <a:t> </a:t>
            </a:r>
            <a:r>
              <a:rPr lang="en-US" dirty="0" err="1"/>
              <a:t>medicală</a:t>
            </a:r>
            <a:r>
              <a:rPr lang="en-US" dirty="0"/>
              <a:t>, </a:t>
            </a:r>
            <a:r>
              <a:rPr lang="en-US" dirty="0" err="1"/>
              <a:t>imagini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, </a:t>
            </a:r>
            <a:r>
              <a:rPr lang="en-US" dirty="0" err="1"/>
              <a:t>rezultate</a:t>
            </a:r>
            <a:r>
              <a:rPr lang="en-US" dirty="0"/>
              <a:t> de </a:t>
            </a:r>
            <a:r>
              <a:rPr lang="en-US" dirty="0" err="1" smtClean="0"/>
              <a:t>laborator</a:t>
            </a:r>
            <a:r>
              <a:rPr lang="en-US" dirty="0" smtClean="0"/>
              <a:t>), </a:t>
            </a:r>
            <a:r>
              <a:rPr lang="en-US" dirty="0" err="1" smtClean="0"/>
              <a:t>lipsa</a:t>
            </a:r>
            <a:r>
              <a:rPr lang="en-US" dirty="0" smtClean="0"/>
              <a:t> backup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</a:rPr>
              <a:t>Cine </a:t>
            </a:r>
            <a:r>
              <a:rPr lang="en-US" b="1" dirty="0" err="1" smtClean="0">
                <a:solidFill>
                  <a:srgbClr val="FF0000"/>
                </a:solidFill>
              </a:rPr>
              <a:t>sunt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interesați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și</a:t>
            </a:r>
            <a:r>
              <a:rPr lang="en-US" b="1" dirty="0">
                <a:solidFill>
                  <a:srgbClr val="FF0000"/>
                </a:solidFill>
              </a:rPr>
              <a:t> de </a:t>
            </a:r>
            <a:r>
              <a:rPr lang="en-US" b="1" dirty="0" err="1">
                <a:solidFill>
                  <a:srgbClr val="FF0000"/>
                </a:solidFill>
              </a:rPr>
              <a:t>ce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Echipa</a:t>
            </a:r>
            <a:r>
              <a:rPr lang="en-US" b="1" dirty="0">
                <a:solidFill>
                  <a:srgbClr val="0070C0"/>
                </a:solidFill>
              </a:rPr>
              <a:t> IT: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soluție</a:t>
            </a:r>
            <a:r>
              <a:rPr lang="en-US" dirty="0" smtClean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eficientă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gestiona</a:t>
            </a:r>
            <a:r>
              <a:rPr lang="en-US" dirty="0"/>
              <a:t> </a:t>
            </a:r>
            <a:r>
              <a:rPr lang="en-US" dirty="0" err="1"/>
              <a:t>infrastructura</a:t>
            </a:r>
            <a:r>
              <a:rPr lang="en-US" dirty="0"/>
              <a:t> IT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securitate</a:t>
            </a:r>
            <a:r>
              <a:rPr lang="en-US" dirty="0" smtClean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</a:rPr>
              <a:t>Medici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personal medical: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integrat</a:t>
            </a:r>
            <a:r>
              <a:rPr lang="en-US" dirty="0" smtClean="0"/>
              <a:t>,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/>
              <a:t>rapid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ușor</a:t>
            </a:r>
            <a:r>
              <a:rPr lang="en-US" dirty="0"/>
              <a:t> la </a:t>
            </a:r>
            <a:r>
              <a:rPr lang="en-US" dirty="0" err="1" smtClean="0"/>
              <a:t>dosare</a:t>
            </a:r>
            <a:r>
              <a:rPr lang="en-US" dirty="0" smtClean="0"/>
              <a:t> </a:t>
            </a:r>
            <a:r>
              <a:rPr lang="en-US" dirty="0" err="1"/>
              <a:t>pacienților</a:t>
            </a:r>
            <a:r>
              <a:rPr lang="en-US" dirty="0"/>
              <a:t>,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istoricul</a:t>
            </a:r>
            <a:r>
              <a:rPr lang="en-US" dirty="0"/>
              <a:t> medical,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întârzieri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Pacienți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istoricul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medical </a:t>
            </a:r>
            <a:r>
              <a:rPr lang="en-US" dirty="0" err="1"/>
              <a:t>într</a:t>
            </a:r>
            <a:r>
              <a:rPr lang="en-US" dirty="0"/>
              <a:t>-un mod </a:t>
            </a:r>
            <a:r>
              <a:rPr lang="en-US" dirty="0" err="1"/>
              <a:t>securizat</a:t>
            </a:r>
            <a:r>
              <a:rPr lang="en-US" dirty="0"/>
              <a:t>, de la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locație</a:t>
            </a:r>
            <a:r>
              <a:rPr lang="en-US" dirty="0"/>
              <a:t>.</a:t>
            </a:r>
          </a:p>
          <a:p>
            <a:pPr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Managementul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spitalului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optimizarea</a:t>
            </a:r>
            <a:r>
              <a:rPr lang="en-US" dirty="0" smtClean="0"/>
              <a:t> </a:t>
            </a:r>
            <a:r>
              <a:rPr lang="en-US" dirty="0" err="1"/>
              <a:t>costurilor</a:t>
            </a:r>
            <a:r>
              <a:rPr lang="en-US" dirty="0"/>
              <a:t>, </a:t>
            </a:r>
            <a:r>
              <a:rPr lang="en-US" dirty="0" err="1" smtClean="0"/>
              <a:t>gestionarea</a:t>
            </a:r>
            <a:r>
              <a:rPr lang="en-US" dirty="0" smtClean="0"/>
              <a:t> </a:t>
            </a:r>
            <a:r>
              <a:rPr lang="en-US" dirty="0" err="1" smtClean="0"/>
              <a:t>resurselor</a:t>
            </a:r>
            <a:r>
              <a:rPr lang="en-US" dirty="0" smtClean="0"/>
              <a:t>, </a:t>
            </a:r>
            <a:r>
              <a:rPr lang="en-US" dirty="0" err="1" smtClean="0"/>
              <a:t>respectarea</a:t>
            </a:r>
            <a:r>
              <a:rPr lang="en-US" dirty="0" smtClean="0"/>
              <a:t> </a:t>
            </a:r>
            <a:r>
              <a:rPr lang="en-US" dirty="0" err="1"/>
              <a:t>reglementărilor</a:t>
            </a:r>
            <a:r>
              <a:rPr lang="en-US" dirty="0"/>
              <a:t> de </a:t>
            </a:r>
            <a:r>
              <a:rPr lang="en-US" dirty="0" err="1"/>
              <a:t>confidențialitate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001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2123728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Spital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976663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Implementare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Cloud Computing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Migrarea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dosarelor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electronice</a:t>
            </a:r>
            <a:r>
              <a:rPr lang="en-US" b="1" dirty="0">
                <a:solidFill>
                  <a:srgbClr val="0070C0"/>
                </a:solidFill>
              </a:rPr>
              <a:t> ale </a:t>
            </a:r>
            <a:r>
              <a:rPr lang="en-US" b="1" dirty="0" err="1">
                <a:solidFill>
                  <a:srgbClr val="0070C0"/>
                </a:solidFill>
              </a:rPr>
              <a:t>pacienților</a:t>
            </a:r>
            <a:r>
              <a:rPr lang="en-US" b="1" dirty="0">
                <a:solidFill>
                  <a:srgbClr val="0070C0"/>
                </a:solidFill>
              </a:rPr>
              <a:t> (EHR):</a:t>
            </a:r>
            <a:r>
              <a:rPr lang="en-US" dirty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/>
              <a:t>un </a:t>
            </a:r>
            <a:r>
              <a:rPr lang="en-US" dirty="0" err="1"/>
              <a:t>sistem</a:t>
            </a:r>
            <a:r>
              <a:rPr lang="en-US" dirty="0"/>
              <a:t> cloud </a:t>
            </a:r>
            <a:r>
              <a:rPr lang="en-US" dirty="0" err="1"/>
              <a:t>securizat</a:t>
            </a:r>
            <a:r>
              <a:rPr lang="en-US" dirty="0"/>
              <a:t>, care </a:t>
            </a:r>
            <a:r>
              <a:rPr lang="en-US" dirty="0" err="1"/>
              <a:t>respectă</a:t>
            </a:r>
            <a:r>
              <a:rPr lang="en-US" dirty="0"/>
              <a:t> </a:t>
            </a:r>
            <a:r>
              <a:rPr lang="en-US" dirty="0" err="1"/>
              <a:t>reglementările</a:t>
            </a:r>
            <a:r>
              <a:rPr lang="en-US" dirty="0"/>
              <a:t> GDPR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reglementările</a:t>
            </a:r>
            <a:r>
              <a:rPr lang="en-US" dirty="0"/>
              <a:t> locale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protecția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Soluții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telemedicină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consultații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telemedicină</a:t>
            </a:r>
            <a:r>
              <a:rPr lang="en-US" dirty="0" smtClean="0"/>
              <a:t> =&gt; </a:t>
            </a:r>
            <a:r>
              <a:rPr lang="en-US" dirty="0" err="1" smtClean="0"/>
              <a:t>consultatii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 smtClean="0"/>
              <a:t>distanță</a:t>
            </a:r>
            <a:r>
              <a:rPr lang="en-US" dirty="0" smtClean="0"/>
              <a:t>,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/>
              <a:t>contextul</a:t>
            </a:r>
            <a:r>
              <a:rPr lang="en-US" dirty="0"/>
              <a:t> </a:t>
            </a:r>
            <a:r>
              <a:rPr lang="en-US" dirty="0" err="1"/>
              <a:t>pandemiei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Stocare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partajare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imagini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medicale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radiografii</a:t>
            </a:r>
            <a:r>
              <a:rPr lang="en-US" dirty="0"/>
              <a:t>, </a:t>
            </a:r>
            <a:r>
              <a:rPr lang="en-US" dirty="0" err="1"/>
              <a:t>ecografii</a:t>
            </a:r>
            <a:r>
              <a:rPr lang="en-US" dirty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alte</a:t>
            </a:r>
            <a:r>
              <a:rPr lang="en-US" dirty="0" smtClean="0"/>
              <a:t> </a:t>
            </a:r>
            <a:r>
              <a:rPr lang="en-US" dirty="0" err="1" smtClean="0"/>
              <a:t>investigații</a:t>
            </a:r>
            <a:r>
              <a:rPr lang="en-US" dirty="0" smtClean="0"/>
              <a:t> -&gt; cloud.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Automatizarea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proceselor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programare</a:t>
            </a:r>
            <a:r>
              <a:rPr lang="en-US" dirty="0" smtClean="0"/>
              <a:t> </a:t>
            </a:r>
            <a:r>
              <a:rPr lang="en-US" dirty="0" err="1" smtClean="0"/>
              <a:t>pacienți</a:t>
            </a:r>
            <a:r>
              <a:rPr lang="en-US" dirty="0" smtClean="0"/>
              <a:t>, </a:t>
            </a:r>
            <a:r>
              <a:rPr lang="en-US" dirty="0" err="1" smtClean="0"/>
              <a:t>rezervări</a:t>
            </a:r>
            <a:r>
              <a:rPr lang="en-US" dirty="0" smtClean="0"/>
              <a:t>, </a:t>
            </a:r>
            <a:r>
              <a:rPr lang="en-US" dirty="0" err="1"/>
              <a:t>fișelor</a:t>
            </a:r>
            <a:r>
              <a:rPr lang="en-US" dirty="0"/>
              <a:t> </a:t>
            </a:r>
            <a:r>
              <a:rPr lang="en-US" dirty="0" err="1" smtClean="0"/>
              <a:t>medicale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Situația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finală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Acces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rapid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sigur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medicii</a:t>
            </a:r>
            <a:r>
              <a:rPr lang="en-US" dirty="0" smtClean="0"/>
              <a:t> la </a:t>
            </a:r>
            <a:r>
              <a:rPr lang="en-US" dirty="0" err="1"/>
              <a:t>dosarele</a:t>
            </a:r>
            <a:r>
              <a:rPr lang="en-US" dirty="0"/>
              <a:t> </a:t>
            </a:r>
            <a:r>
              <a:rPr lang="en-US" dirty="0" err="1"/>
              <a:t>pacienților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la </a:t>
            </a:r>
            <a:r>
              <a:rPr lang="en-US" dirty="0" err="1"/>
              <a:t>istoricul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medical, </a:t>
            </a:r>
            <a:r>
              <a:rPr lang="en-US" dirty="0" err="1" smtClean="0"/>
              <a:t>pacienții</a:t>
            </a:r>
            <a:r>
              <a:rPr lang="en-US" dirty="0" smtClean="0"/>
              <a:t> la </a:t>
            </a:r>
            <a:r>
              <a:rPr lang="en-US" dirty="0" err="1"/>
              <a:t>propriile</a:t>
            </a:r>
            <a:r>
              <a:rPr lang="en-US" dirty="0"/>
              <a:t> </a:t>
            </a:r>
            <a:r>
              <a:rPr lang="en-US" dirty="0" err="1"/>
              <a:t>fișe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comunicare</a:t>
            </a:r>
            <a:r>
              <a:rPr lang="en-US" dirty="0" smtClean="0"/>
              <a:t> </a:t>
            </a:r>
            <a:r>
              <a:rPr lang="en-US" dirty="0"/>
              <a:t>cu </a:t>
            </a:r>
            <a:r>
              <a:rPr lang="en-US" dirty="0" err="1"/>
              <a:t>medicii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platforme</a:t>
            </a:r>
            <a:r>
              <a:rPr lang="en-US" dirty="0"/>
              <a:t> de </a:t>
            </a:r>
            <a:r>
              <a:rPr lang="en-US" dirty="0" err="1"/>
              <a:t>telemedicină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Sisteme</a:t>
            </a:r>
            <a:r>
              <a:rPr lang="en-US" b="1" dirty="0">
                <a:solidFill>
                  <a:srgbClr val="0070C0"/>
                </a:solidFill>
              </a:rPr>
              <a:t> integrate:</a:t>
            </a:r>
            <a:r>
              <a:rPr lang="en-US" dirty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informatic</a:t>
            </a:r>
            <a:r>
              <a:rPr lang="en-US" dirty="0"/>
              <a:t> </a:t>
            </a:r>
            <a:r>
              <a:rPr lang="en-US" dirty="0" err="1"/>
              <a:t>centralizat</a:t>
            </a:r>
            <a:r>
              <a:rPr lang="en-US" dirty="0"/>
              <a:t>, </a:t>
            </a:r>
            <a:r>
              <a:rPr lang="en-US" dirty="0" err="1"/>
              <a:t>reducând</a:t>
            </a:r>
            <a:r>
              <a:rPr lang="en-US" dirty="0"/>
              <a:t> </a:t>
            </a:r>
            <a:r>
              <a:rPr lang="en-US" dirty="0" err="1"/>
              <a:t>erorile</a:t>
            </a:r>
            <a:r>
              <a:rPr lang="en-US" dirty="0"/>
              <a:t> de </a:t>
            </a:r>
            <a:r>
              <a:rPr lang="en-US" dirty="0" err="1"/>
              <a:t>comunicare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îmbunătățind</a:t>
            </a:r>
            <a:r>
              <a:rPr lang="en-US" dirty="0"/>
              <a:t> </a:t>
            </a:r>
            <a:r>
              <a:rPr lang="en-US" dirty="0" err="1"/>
              <a:t>eficiența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furnizarea</a:t>
            </a:r>
            <a:r>
              <a:rPr lang="en-US" dirty="0"/>
              <a:t> </a:t>
            </a:r>
            <a:r>
              <a:rPr lang="en-US" dirty="0" err="1"/>
              <a:t>îngrijirii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</a:rPr>
              <a:t>Mai </a:t>
            </a:r>
            <a:r>
              <a:rPr lang="en-US" b="1" dirty="0" err="1">
                <a:solidFill>
                  <a:srgbClr val="0070C0"/>
                </a:solidFill>
              </a:rPr>
              <a:t>puține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costuri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infrastructură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întreținerea</a:t>
            </a:r>
            <a:r>
              <a:rPr lang="en-US" dirty="0" smtClean="0"/>
              <a:t> </a:t>
            </a:r>
            <a:r>
              <a:rPr lang="en-US" dirty="0"/>
              <a:t>hardware-</a:t>
            </a:r>
            <a:r>
              <a:rPr lang="en-US" dirty="0" err="1"/>
              <a:t>ului</a:t>
            </a:r>
            <a:r>
              <a:rPr lang="en-US" dirty="0"/>
              <a:t> local, </a:t>
            </a:r>
            <a:r>
              <a:rPr lang="en-US" dirty="0" err="1" smtClean="0"/>
              <a:t>stocare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</a:rPr>
              <a:t>Securitate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d</a:t>
            </a:r>
            <a:r>
              <a:rPr lang="en-US" dirty="0" smtClean="0"/>
              <a:t>ate </a:t>
            </a:r>
            <a:r>
              <a:rPr lang="en-US" dirty="0" err="1" smtClean="0"/>
              <a:t>criptate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stocate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mediu</a:t>
            </a:r>
            <a:r>
              <a:rPr lang="en-US" dirty="0"/>
              <a:t> cloud </a:t>
            </a:r>
            <a:r>
              <a:rPr lang="en-US" dirty="0" err="1" smtClean="0"/>
              <a:t>securizat</a:t>
            </a:r>
            <a:r>
              <a:rPr lang="en-US" dirty="0" smtClean="0"/>
              <a:t> + backup-</a:t>
            </a:r>
            <a:r>
              <a:rPr lang="en-US" dirty="0" err="1" smtClean="0"/>
              <a:t>uri</a:t>
            </a:r>
            <a:r>
              <a:rPr lang="en-US" dirty="0"/>
              <a:t> </a:t>
            </a:r>
            <a:r>
              <a:rPr lang="en-US" dirty="0" smtClean="0"/>
              <a:t>automate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87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2123728" cy="56207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Spital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Accesibilitate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/>
              <a:t>rapid </a:t>
            </a:r>
            <a:r>
              <a:rPr lang="en-US" dirty="0" err="1" smtClean="0"/>
              <a:t>informații</a:t>
            </a:r>
            <a:r>
              <a:rPr lang="en-US" dirty="0" smtClean="0"/>
              <a:t>, </a:t>
            </a:r>
            <a:r>
              <a:rPr lang="en-US" dirty="0" err="1"/>
              <a:t>indiferent</a:t>
            </a:r>
            <a:r>
              <a:rPr lang="en-US" dirty="0"/>
              <a:t> de </a:t>
            </a:r>
            <a:r>
              <a:rPr lang="en-US" dirty="0" err="1"/>
              <a:t>locație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</a:rPr>
              <a:t>Securitate </a:t>
            </a:r>
            <a:r>
              <a:rPr lang="en-US" b="1" dirty="0" err="1">
                <a:solidFill>
                  <a:srgbClr val="0070C0"/>
                </a:solidFill>
              </a:rPr>
              <a:t>mai</a:t>
            </a:r>
            <a:r>
              <a:rPr lang="en-US" b="1" dirty="0">
                <a:solidFill>
                  <a:srgbClr val="0070C0"/>
                </a:solidFill>
              </a:rPr>
              <a:t> mare:</a:t>
            </a:r>
            <a:r>
              <a:rPr lang="en-US" dirty="0"/>
              <a:t> </a:t>
            </a:r>
            <a:r>
              <a:rPr lang="en-US" dirty="0" err="1" smtClean="0"/>
              <a:t>criptare</a:t>
            </a:r>
            <a:r>
              <a:rPr lang="en-US" dirty="0" smtClean="0"/>
              <a:t> </a:t>
            </a:r>
            <a:r>
              <a:rPr lang="en-US" dirty="0" err="1" smtClean="0"/>
              <a:t>avansată</a:t>
            </a:r>
            <a:r>
              <a:rPr lang="en-US" dirty="0" smtClean="0"/>
              <a:t>, GDPR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Scalabilitate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/>
              <a:t>aplicații</a:t>
            </a:r>
            <a:r>
              <a:rPr lang="en-US" dirty="0"/>
              <a:t> </a:t>
            </a:r>
            <a:r>
              <a:rPr lang="en-US" dirty="0" err="1" smtClean="0"/>
              <a:t>fără</a:t>
            </a:r>
            <a:r>
              <a:rPr lang="en-US" dirty="0" smtClean="0"/>
              <a:t> </a:t>
            </a:r>
            <a:r>
              <a:rPr lang="en-US" dirty="0" err="1" smtClean="0"/>
              <a:t>investiții</a:t>
            </a:r>
            <a:r>
              <a:rPr lang="en-US" dirty="0" smtClean="0"/>
              <a:t> </a:t>
            </a:r>
            <a:r>
              <a:rPr lang="en-US" dirty="0" err="1" smtClean="0"/>
              <a:t>mari</a:t>
            </a:r>
            <a:r>
              <a:rPr lang="en-US" dirty="0" smtClean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Colaborare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mai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bună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aceleași</a:t>
            </a:r>
            <a:r>
              <a:rPr lang="en-US" dirty="0" smtClean="0"/>
              <a:t> </a:t>
            </a:r>
            <a:r>
              <a:rPr lang="en-US" dirty="0" err="1" smtClean="0"/>
              <a:t>informații</a:t>
            </a:r>
            <a:r>
              <a:rPr lang="en-US" dirty="0" smtClean="0"/>
              <a:t>, </a:t>
            </a:r>
            <a:r>
              <a:rPr lang="en-US" dirty="0" err="1"/>
              <a:t>aceleași</a:t>
            </a:r>
            <a:r>
              <a:rPr lang="en-US" dirty="0"/>
              <a:t> </a:t>
            </a:r>
            <a:r>
              <a:rPr lang="en-US" dirty="0" err="1"/>
              <a:t>platforme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Reducerea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costurilor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operare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serverelor</a:t>
            </a:r>
            <a:r>
              <a:rPr lang="en-US" dirty="0" smtClean="0"/>
              <a:t> </a:t>
            </a:r>
            <a:r>
              <a:rPr lang="en-US" dirty="0" err="1"/>
              <a:t>fizice</a:t>
            </a:r>
            <a:r>
              <a:rPr lang="en-US" dirty="0"/>
              <a:t> </a:t>
            </a:r>
            <a:r>
              <a:rPr lang="en-US" dirty="0" smtClean="0"/>
              <a:t>-&gt; cloud.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Dezavantaje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Dependența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furnizorul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smtClean="0">
                <a:solidFill>
                  <a:srgbClr val="0070C0"/>
                </a:solidFill>
              </a:rPr>
              <a:t>cloud</a:t>
            </a:r>
            <a:endParaRPr lang="en-US" dirty="0">
              <a:solidFill>
                <a:srgbClr val="0070C0"/>
              </a:solidFill>
            </a:endParaRP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Risc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breșă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securitate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hacking,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 err="1" smtClean="0"/>
              <a:t>neautorizat</a:t>
            </a:r>
            <a:r>
              <a:rPr lang="en-US" dirty="0" smtClean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Posibile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costuri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suplimentare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stocare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/>
              <a:t>procesare</a:t>
            </a:r>
            <a:r>
              <a:rPr lang="en-US" dirty="0"/>
              <a:t> </a:t>
            </a:r>
            <a:r>
              <a:rPr lang="en-US" dirty="0" smtClean="0"/>
              <a:t>date </a:t>
            </a:r>
            <a:r>
              <a:rPr lang="en-US" dirty="0" err="1" smtClean="0"/>
              <a:t>mari</a:t>
            </a:r>
            <a:r>
              <a:rPr lang="en-US" dirty="0" smtClean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Rețele</a:t>
            </a:r>
            <a:r>
              <a:rPr lang="en-US" b="1" dirty="0">
                <a:solidFill>
                  <a:srgbClr val="0070C0"/>
                </a:solidFill>
              </a:rPr>
              <a:t> de internet stabile: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 err="1"/>
              <a:t>conexiune</a:t>
            </a:r>
            <a:r>
              <a:rPr lang="en-US" dirty="0"/>
              <a:t> la internet de </a:t>
            </a:r>
            <a:r>
              <a:rPr lang="en-US" dirty="0" err="1"/>
              <a:t>înaltă</a:t>
            </a:r>
            <a:r>
              <a:rPr lang="en-US" dirty="0"/>
              <a:t> </a:t>
            </a:r>
            <a:r>
              <a:rPr lang="en-US" dirty="0" err="1" smtClean="0"/>
              <a:t>calitate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Concluzii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0070C0"/>
                </a:solidFill>
              </a:rPr>
              <a:t>eficiența</a:t>
            </a:r>
            <a:r>
              <a:rPr lang="en-US" dirty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securitate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costuri</a:t>
            </a:r>
            <a:r>
              <a:rPr lang="en-US" dirty="0" smtClean="0"/>
              <a:t> </a:t>
            </a:r>
            <a:r>
              <a:rPr lang="en-US" dirty="0" err="1" smtClean="0"/>
              <a:t>operaționale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mici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acces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rapid</a:t>
            </a:r>
            <a:r>
              <a:rPr lang="en-US" dirty="0"/>
              <a:t> la </a:t>
            </a:r>
            <a:r>
              <a:rPr lang="en-US" dirty="0" err="1" smtClean="0"/>
              <a:t>informații</a:t>
            </a:r>
            <a:r>
              <a:rPr lang="en-US" dirty="0" smtClean="0"/>
              <a:t> + </a:t>
            </a:r>
            <a:r>
              <a:rPr lang="en-US" dirty="0" err="1"/>
              <a:t>integrarea</a:t>
            </a:r>
            <a:r>
              <a:rPr lang="en-US" dirty="0"/>
              <a:t> </a:t>
            </a:r>
            <a:r>
              <a:rPr lang="en-US" dirty="0" err="1"/>
              <a:t>sistemelor</a:t>
            </a:r>
            <a:r>
              <a:rPr lang="en-US" dirty="0"/>
              <a:t> </a:t>
            </a:r>
            <a:r>
              <a:rPr lang="en-US" dirty="0" err="1" smtClean="0"/>
              <a:t>departamentale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pacienții</a:t>
            </a:r>
            <a:r>
              <a:rPr lang="en-US" dirty="0" smtClean="0"/>
              <a:t> </a:t>
            </a:r>
            <a:r>
              <a:rPr lang="en-US" dirty="0"/>
              <a:t>au </a:t>
            </a:r>
            <a:r>
              <a:rPr lang="en-US" dirty="0" err="1"/>
              <a:t>beneficiat</a:t>
            </a:r>
            <a:r>
              <a:rPr lang="en-US" dirty="0"/>
              <a:t> de o </a:t>
            </a:r>
            <a:r>
              <a:rPr lang="en-US" b="1" dirty="0" err="1">
                <a:solidFill>
                  <a:srgbClr val="0070C0"/>
                </a:solidFill>
              </a:rPr>
              <a:t>experiență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b="1" dirty="0" err="1" smtClean="0">
                <a:solidFill>
                  <a:srgbClr val="FF0000"/>
                </a:solidFill>
              </a:rPr>
              <a:t>vigilenta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privința</a:t>
            </a:r>
            <a:r>
              <a:rPr lang="en-US" dirty="0"/>
              <a:t> </a:t>
            </a:r>
            <a:r>
              <a:rPr lang="en-US" dirty="0" err="1"/>
              <a:t>securității</a:t>
            </a:r>
            <a:r>
              <a:rPr lang="en-US" dirty="0"/>
              <a:t> </a:t>
            </a:r>
            <a:r>
              <a:rPr lang="en-US" dirty="0" err="1" smtClean="0"/>
              <a:t>datelor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err="1" smtClean="0">
                <a:solidFill>
                  <a:srgbClr val="FF0000"/>
                </a:solidFill>
              </a:rPr>
              <a:t>dependența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de </a:t>
            </a:r>
            <a:r>
              <a:rPr lang="en-US" dirty="0" err="1"/>
              <a:t>furnizorul</a:t>
            </a:r>
            <a:r>
              <a:rPr lang="en-US" dirty="0"/>
              <a:t> de cloud.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160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2915816" cy="562074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Universitate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43528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err="1" smtClean="0"/>
              <a:t>profesori</a:t>
            </a:r>
            <a:r>
              <a:rPr lang="en-US" sz="1500" dirty="0"/>
              <a:t>, </a:t>
            </a:r>
            <a:r>
              <a:rPr lang="en-US" sz="1500" dirty="0" err="1" smtClean="0"/>
              <a:t>studenți</a:t>
            </a:r>
            <a:r>
              <a:rPr lang="en-US" sz="1500" dirty="0" smtClean="0"/>
              <a:t>, personal </a:t>
            </a:r>
            <a:r>
              <a:rPr lang="en-US" sz="1500" dirty="0" err="1" smtClean="0"/>
              <a:t>administrativ</a:t>
            </a:r>
            <a:r>
              <a:rPr lang="en-US" sz="1500" dirty="0" smtClean="0"/>
              <a:t>: </a:t>
            </a:r>
            <a:r>
              <a:rPr lang="en-US" sz="1500" dirty="0" err="1" smtClean="0"/>
              <a:t>gestionarea</a:t>
            </a:r>
            <a:r>
              <a:rPr lang="en-US" sz="1500" dirty="0" smtClean="0"/>
              <a:t> </a:t>
            </a:r>
            <a:r>
              <a:rPr lang="en-US" sz="1500" dirty="0" err="1"/>
              <a:t>resurselor</a:t>
            </a:r>
            <a:r>
              <a:rPr lang="en-US" sz="1500" dirty="0"/>
              <a:t> </a:t>
            </a:r>
            <a:r>
              <a:rPr lang="en-US" sz="1500" dirty="0" err="1"/>
              <a:t>educaționale</a:t>
            </a:r>
            <a:r>
              <a:rPr lang="en-US" sz="1500" dirty="0"/>
              <a:t> </a:t>
            </a:r>
            <a:r>
              <a:rPr lang="en-US" sz="1500" dirty="0" err="1"/>
              <a:t>și</a:t>
            </a:r>
            <a:r>
              <a:rPr lang="en-US" sz="1500" dirty="0"/>
              <a:t> administrative</a:t>
            </a:r>
            <a:r>
              <a:rPr lang="en-US" sz="1500" dirty="0" smtClean="0"/>
              <a:t>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FF0000"/>
                </a:solidFill>
              </a:rPr>
              <a:t>Situația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inițială</a:t>
            </a:r>
            <a:r>
              <a:rPr lang="en-US" sz="16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err="1" smtClean="0"/>
              <a:t>probleme</a:t>
            </a:r>
            <a:r>
              <a:rPr lang="en-US" sz="1600" dirty="0" smtClean="0"/>
              <a:t> </a:t>
            </a:r>
            <a:r>
              <a:rPr lang="en-US" sz="1600" dirty="0"/>
              <a:t>legate de </a:t>
            </a:r>
            <a:r>
              <a:rPr lang="en-US" sz="1600" dirty="0" err="1"/>
              <a:t>gestionarea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accesul</a:t>
            </a:r>
            <a:r>
              <a:rPr lang="en-US" sz="1600" dirty="0"/>
              <a:t> la </a:t>
            </a:r>
            <a:r>
              <a:rPr lang="en-US" sz="1600" dirty="0" err="1"/>
              <a:t>resursele</a:t>
            </a:r>
            <a:r>
              <a:rPr lang="en-US" sz="1600" dirty="0"/>
              <a:t> </a:t>
            </a:r>
            <a:r>
              <a:rPr lang="en-US" sz="1600" dirty="0" err="1"/>
              <a:t>educaționale</a:t>
            </a:r>
            <a:r>
              <a:rPr lang="en-US" sz="1600" dirty="0"/>
              <a:t>: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Platforme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educaționale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învechite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servere</a:t>
            </a:r>
            <a:r>
              <a:rPr lang="en-US" sz="1600" dirty="0" smtClean="0"/>
              <a:t> </a:t>
            </a:r>
            <a:r>
              <a:rPr lang="en-US" sz="1600" dirty="0"/>
              <a:t>interne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platforme</a:t>
            </a:r>
            <a:r>
              <a:rPr lang="en-US" sz="1600" dirty="0"/>
              <a:t> de </a:t>
            </a:r>
            <a:r>
              <a:rPr lang="en-US" sz="1600" dirty="0" err="1"/>
              <a:t>învățare</a:t>
            </a:r>
            <a:r>
              <a:rPr lang="en-US" sz="1600" dirty="0"/>
              <a:t> </a:t>
            </a:r>
            <a:r>
              <a:rPr lang="en-US" sz="1600" dirty="0" smtClean="0"/>
              <a:t>locale, </a:t>
            </a:r>
            <a:r>
              <a:rPr lang="en-US" sz="1600" dirty="0" err="1" smtClean="0"/>
              <a:t>greu</a:t>
            </a:r>
            <a:r>
              <a:rPr lang="en-US" sz="1600" dirty="0" smtClean="0"/>
              <a:t> </a:t>
            </a:r>
            <a:r>
              <a:rPr lang="en-US" sz="1600" dirty="0"/>
              <a:t>de </a:t>
            </a:r>
            <a:r>
              <a:rPr lang="en-US" sz="1600" dirty="0" err="1"/>
              <a:t>scalat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de </a:t>
            </a:r>
            <a:r>
              <a:rPr lang="en-US" sz="1600" dirty="0" err="1"/>
              <a:t>actualizat</a:t>
            </a:r>
            <a:r>
              <a:rPr lang="en-US" sz="1600" dirty="0"/>
              <a:t>.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Acces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limitat</a:t>
            </a:r>
            <a:r>
              <a:rPr lang="en-US" sz="1600" b="1" dirty="0">
                <a:solidFill>
                  <a:srgbClr val="0070C0"/>
                </a:solidFill>
              </a:rPr>
              <a:t> la </a:t>
            </a:r>
            <a:r>
              <a:rPr lang="en-US" sz="1600" b="1" dirty="0" err="1">
                <a:solidFill>
                  <a:srgbClr val="0070C0"/>
                </a:solidFill>
              </a:rPr>
              <a:t>resurse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Accesul</a:t>
            </a:r>
            <a:r>
              <a:rPr lang="en-US" sz="1600" dirty="0" smtClean="0"/>
              <a:t> </a:t>
            </a:r>
            <a:r>
              <a:rPr lang="en-US" sz="1600" dirty="0" err="1" smtClean="0"/>
              <a:t>limitat</a:t>
            </a:r>
            <a:r>
              <a:rPr lang="en-US" sz="1600" dirty="0" smtClean="0"/>
              <a:t> la </a:t>
            </a:r>
            <a:r>
              <a:rPr lang="en-US" sz="1600" dirty="0" err="1" smtClean="0"/>
              <a:t>zona</a:t>
            </a:r>
            <a:r>
              <a:rPr lang="en-US" sz="1600" dirty="0" smtClean="0"/>
              <a:t> </a:t>
            </a:r>
            <a:r>
              <a:rPr lang="en-US" sz="1600" dirty="0" err="1"/>
              <a:t>campusului</a:t>
            </a:r>
            <a:r>
              <a:rPr lang="en-US" sz="1600" dirty="0"/>
              <a:t>.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Colaborare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greoaie</a:t>
            </a:r>
            <a:r>
              <a:rPr lang="en-US" sz="1600" dirty="0" smtClean="0">
                <a:solidFill>
                  <a:srgbClr val="0070C0"/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err="1" smtClean="0"/>
              <a:t>documente</a:t>
            </a:r>
            <a:r>
              <a:rPr lang="en-US" sz="1600" dirty="0" smtClean="0"/>
              <a:t> </a:t>
            </a:r>
            <a:r>
              <a:rPr lang="en-US" sz="1600" dirty="0" err="1"/>
              <a:t>stocate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locații</a:t>
            </a:r>
            <a:r>
              <a:rPr lang="en-US" sz="1600" dirty="0"/>
              <a:t> </a:t>
            </a:r>
            <a:r>
              <a:rPr lang="en-US" sz="1600" dirty="0" err="1"/>
              <a:t>diferite</a:t>
            </a:r>
            <a:r>
              <a:rPr lang="en-US" sz="1600" dirty="0"/>
              <a:t>, </a:t>
            </a:r>
            <a:r>
              <a:rPr lang="en-US" sz="1600" dirty="0" err="1" smtClean="0"/>
              <a:t>partajate</a:t>
            </a:r>
            <a:r>
              <a:rPr lang="en-US" sz="1600" dirty="0" smtClean="0"/>
              <a:t> </a:t>
            </a:r>
            <a:r>
              <a:rPr lang="en-US" sz="1600" dirty="0" err="1"/>
              <a:t>prin</a:t>
            </a:r>
            <a:r>
              <a:rPr lang="en-US" sz="1600" dirty="0"/>
              <a:t> e-mail </a:t>
            </a:r>
            <a:r>
              <a:rPr lang="en-US" sz="1600" dirty="0" err="1"/>
              <a:t>sau</a:t>
            </a:r>
            <a:r>
              <a:rPr lang="en-US" sz="1600" dirty="0"/>
              <a:t> </a:t>
            </a:r>
            <a:r>
              <a:rPr lang="en-US" sz="1600" dirty="0" err="1"/>
              <a:t>suport</a:t>
            </a:r>
            <a:r>
              <a:rPr lang="en-US" sz="1600" dirty="0"/>
              <a:t> </a:t>
            </a:r>
            <a:r>
              <a:rPr lang="en-US" sz="1600" dirty="0" err="1"/>
              <a:t>fizic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Cine </a:t>
            </a:r>
            <a:r>
              <a:rPr lang="en-US" sz="1600" b="1" dirty="0" err="1">
                <a:solidFill>
                  <a:srgbClr val="FF0000"/>
                </a:solidFill>
              </a:rPr>
              <a:t>erau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interesați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și</a:t>
            </a:r>
            <a:r>
              <a:rPr lang="en-US" sz="1600" b="1" dirty="0">
                <a:solidFill>
                  <a:srgbClr val="FF0000"/>
                </a:solidFill>
              </a:rPr>
              <a:t> de </a:t>
            </a:r>
            <a:r>
              <a:rPr lang="en-US" sz="1600" b="1" dirty="0" err="1">
                <a:solidFill>
                  <a:srgbClr val="FF0000"/>
                </a:solidFill>
              </a:rPr>
              <a:t>ce</a:t>
            </a:r>
            <a:r>
              <a:rPr lang="en-US" sz="16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Profesorii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platformă</a:t>
            </a:r>
            <a:r>
              <a:rPr lang="en-US" sz="1600" dirty="0" smtClean="0"/>
              <a:t> </a:t>
            </a:r>
            <a:r>
              <a:rPr lang="en-US" sz="1600" dirty="0" err="1"/>
              <a:t>unificată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 smtClean="0"/>
              <a:t>distribuire</a:t>
            </a:r>
            <a:r>
              <a:rPr lang="en-US" sz="1600" dirty="0" smtClean="0"/>
              <a:t> </a:t>
            </a:r>
            <a:r>
              <a:rPr lang="en-US" sz="1600" dirty="0" err="1"/>
              <a:t>materiale</a:t>
            </a:r>
            <a:r>
              <a:rPr lang="en-US" sz="1600" dirty="0"/>
              <a:t>, </a:t>
            </a:r>
            <a:r>
              <a:rPr lang="en-US" sz="1600" dirty="0" err="1" smtClean="0"/>
              <a:t>evaluare</a:t>
            </a:r>
            <a:r>
              <a:rPr lang="en-US" sz="1600" dirty="0" smtClean="0"/>
              <a:t> </a:t>
            </a:r>
            <a:r>
              <a:rPr lang="en-US" sz="1600" dirty="0" err="1" smtClean="0"/>
              <a:t>studenții</a:t>
            </a:r>
            <a:r>
              <a:rPr lang="en-US" sz="1600" dirty="0" smtClean="0"/>
              <a:t>, </a:t>
            </a:r>
            <a:r>
              <a:rPr lang="en-US" sz="1600" dirty="0" err="1" smtClean="0"/>
              <a:t>cursuri</a:t>
            </a:r>
            <a:r>
              <a:rPr lang="en-US" sz="1600" dirty="0" smtClean="0"/>
              <a:t> </a:t>
            </a:r>
            <a:r>
              <a:rPr lang="en-US" sz="1600" dirty="0"/>
              <a:t>online.</a:t>
            </a:r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Studenții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 smtClean="0"/>
              <a:t>acces</a:t>
            </a:r>
            <a:r>
              <a:rPr lang="en-US" sz="1600" dirty="0" smtClean="0"/>
              <a:t> </a:t>
            </a:r>
            <a:r>
              <a:rPr lang="en-US" sz="1600" dirty="0"/>
              <a:t>rapid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ușor</a:t>
            </a:r>
            <a:r>
              <a:rPr lang="en-US" sz="1600" dirty="0"/>
              <a:t> la </a:t>
            </a:r>
            <a:r>
              <a:rPr lang="en-US" sz="1600" dirty="0" err="1"/>
              <a:t>materialele</a:t>
            </a:r>
            <a:r>
              <a:rPr lang="en-US" sz="1600" dirty="0"/>
              <a:t> </a:t>
            </a:r>
            <a:r>
              <a:rPr lang="en-US" sz="1600" dirty="0" err="1"/>
              <a:t>cursurilor</a:t>
            </a:r>
            <a:r>
              <a:rPr lang="en-US" sz="1600" dirty="0"/>
              <a:t>, </a:t>
            </a:r>
            <a:r>
              <a:rPr lang="en-US" sz="1600" dirty="0" err="1" smtClean="0"/>
              <a:t>colaborare</a:t>
            </a:r>
            <a:r>
              <a:rPr lang="en-US" sz="1600" dirty="0" smtClean="0"/>
              <a:t> </a:t>
            </a:r>
            <a:r>
              <a:rPr lang="en-US" sz="1600" dirty="0"/>
              <a:t>cu </a:t>
            </a:r>
            <a:r>
              <a:rPr lang="en-US" sz="1600" dirty="0" err="1" smtClean="0"/>
              <a:t>colegii</a:t>
            </a:r>
            <a:r>
              <a:rPr lang="en-US" sz="1600" dirty="0" smtClean="0"/>
              <a:t>, </a:t>
            </a:r>
            <a:r>
              <a:rPr lang="en-US" sz="1600" dirty="0" err="1" smtClean="0"/>
              <a:t>acces</a:t>
            </a:r>
            <a:r>
              <a:rPr lang="en-US" sz="1600" dirty="0" smtClean="0"/>
              <a:t> </a:t>
            </a:r>
            <a:r>
              <a:rPr lang="en-US" sz="1600" dirty="0" err="1"/>
              <a:t>resurse</a:t>
            </a:r>
            <a:r>
              <a:rPr lang="en-US" sz="1600" dirty="0"/>
              <a:t> </a:t>
            </a:r>
            <a:r>
              <a:rPr lang="en-US" sz="1600" dirty="0" smtClean="0"/>
              <a:t>de </a:t>
            </a:r>
            <a:r>
              <a:rPr lang="en-US" sz="1600" dirty="0" err="1" smtClean="0"/>
              <a:t>oriunde</a:t>
            </a:r>
            <a:endParaRPr lang="en-US" sz="1600" dirty="0"/>
          </a:p>
          <a:p>
            <a:pPr lvl="0"/>
            <a:r>
              <a:rPr lang="en-US" sz="1600" b="1" dirty="0" err="1">
                <a:solidFill>
                  <a:srgbClr val="0070C0"/>
                </a:solidFill>
              </a:rPr>
              <a:t>Personalul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administrativ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  <a:r>
              <a:rPr lang="en-US" sz="1600" dirty="0"/>
              <a:t> </a:t>
            </a:r>
            <a:r>
              <a:rPr lang="en-US" sz="1600" dirty="0" err="1" smtClean="0"/>
              <a:t>simplificare</a:t>
            </a:r>
            <a:r>
              <a:rPr lang="en-US" sz="1600" dirty="0" smtClean="0"/>
              <a:t> </a:t>
            </a:r>
            <a:r>
              <a:rPr lang="en-US" sz="1600" dirty="0" err="1"/>
              <a:t>procesele</a:t>
            </a:r>
            <a:r>
              <a:rPr lang="en-US" sz="1600" dirty="0"/>
              <a:t> </a:t>
            </a:r>
            <a:r>
              <a:rPr lang="en-US" sz="1600" dirty="0" smtClean="0"/>
              <a:t>administrative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gestionarea</a:t>
            </a:r>
            <a:r>
              <a:rPr lang="en-US" sz="1600" dirty="0" smtClean="0"/>
              <a:t> </a:t>
            </a:r>
            <a:r>
              <a:rPr lang="en-US" sz="1600" dirty="0" err="1"/>
              <a:t>înscrierilor</a:t>
            </a:r>
            <a:r>
              <a:rPr lang="en-US" sz="1600" dirty="0"/>
              <a:t>, a </a:t>
            </a:r>
            <a:r>
              <a:rPr lang="en-US" sz="1600" dirty="0" err="1"/>
              <a:t>notelor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a </a:t>
            </a:r>
            <a:r>
              <a:rPr lang="en-US" sz="1600" dirty="0" err="1" smtClean="0"/>
              <a:t>orarului</a:t>
            </a:r>
            <a:r>
              <a:rPr lang="en-US" sz="1600" dirty="0"/>
              <a:t>)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Management </a:t>
            </a:r>
            <a:r>
              <a:rPr lang="en-US" sz="1600" b="1" dirty="0" err="1" smtClean="0">
                <a:solidFill>
                  <a:srgbClr val="0070C0"/>
                </a:solidFill>
              </a:rPr>
              <a:t>universitate</a:t>
            </a:r>
            <a:r>
              <a:rPr lang="en-US" sz="1600" b="1" dirty="0" smtClean="0">
                <a:solidFill>
                  <a:srgbClr val="0070C0"/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err="1" smtClean="0"/>
              <a:t>îmbunătățire</a:t>
            </a:r>
            <a:r>
              <a:rPr lang="en-US" sz="1600" dirty="0" smtClean="0"/>
              <a:t> </a:t>
            </a:r>
            <a:r>
              <a:rPr lang="en-US" sz="1600" dirty="0" err="1" smtClean="0"/>
              <a:t>eficiența</a:t>
            </a:r>
            <a:r>
              <a:rPr lang="en-US" sz="1600" dirty="0" smtClean="0"/>
              <a:t> </a:t>
            </a:r>
            <a:r>
              <a:rPr lang="en-US" sz="1600" dirty="0" err="1" smtClean="0"/>
              <a:t>generală</a:t>
            </a:r>
            <a:r>
              <a:rPr lang="en-US" sz="1600" dirty="0" smtClean="0"/>
              <a:t>, </a:t>
            </a:r>
            <a:r>
              <a:rPr lang="en-US" sz="1600" dirty="0" err="1" smtClean="0"/>
              <a:t>reducere</a:t>
            </a:r>
            <a:r>
              <a:rPr lang="en-US" sz="1600" dirty="0" smtClean="0"/>
              <a:t> </a:t>
            </a:r>
            <a:r>
              <a:rPr lang="en-US" sz="1600" dirty="0" err="1" smtClean="0"/>
              <a:t>cheltuieli</a:t>
            </a:r>
            <a:endParaRPr lang="en-US" sz="15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662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12"/>
            <a:ext cx="2915816" cy="562074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Universitate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8784976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Implementare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Cloud Computing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soluție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b="1" dirty="0"/>
              <a:t>cloud </a:t>
            </a:r>
            <a:r>
              <a:rPr lang="en-US" b="1" dirty="0" smtClean="0"/>
              <a:t>computing</a:t>
            </a:r>
            <a:r>
              <a:rPr lang="en-US" dirty="0" smtClean="0"/>
              <a:t>: </a:t>
            </a:r>
            <a:r>
              <a:rPr lang="en-US" dirty="0" err="1" smtClean="0"/>
              <a:t>accesibilitate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eficiența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Platforma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învățare</a:t>
            </a:r>
            <a:r>
              <a:rPr lang="en-US" b="1" dirty="0">
                <a:solidFill>
                  <a:srgbClr val="0070C0"/>
                </a:solidFill>
              </a:rPr>
              <a:t> online (LMS) </a:t>
            </a:r>
            <a:r>
              <a:rPr lang="en-US" b="1" dirty="0" err="1">
                <a:solidFill>
                  <a:srgbClr val="0070C0"/>
                </a:solidFill>
              </a:rPr>
              <a:t>bazată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pe</a:t>
            </a:r>
            <a:r>
              <a:rPr lang="en-US" b="1" dirty="0">
                <a:solidFill>
                  <a:srgbClr val="0070C0"/>
                </a:solidFill>
              </a:rPr>
              <a:t> cloud: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dirty="0" smtClean="0"/>
              <a:t>Google </a:t>
            </a:r>
            <a:r>
              <a:rPr lang="en-US" b="1" dirty="0"/>
              <a:t>Classroom</a:t>
            </a:r>
            <a:r>
              <a:rPr lang="en-US" dirty="0"/>
              <a:t>, </a:t>
            </a:r>
            <a:r>
              <a:rPr lang="en-US" b="1" dirty="0"/>
              <a:t>Moodle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b="1" dirty="0"/>
              <a:t>Canvas</a:t>
            </a:r>
            <a:r>
              <a:rPr lang="en-US" dirty="0"/>
              <a:t>), </a:t>
            </a:r>
            <a:r>
              <a:rPr lang="en-US" dirty="0" err="1" smtClean="0"/>
              <a:t>încarcare</a:t>
            </a:r>
            <a:r>
              <a:rPr lang="en-US" dirty="0" smtClean="0"/>
              <a:t> </a:t>
            </a:r>
            <a:r>
              <a:rPr lang="en-US" dirty="0" err="1" smtClean="0"/>
              <a:t>materiale</a:t>
            </a:r>
            <a:r>
              <a:rPr lang="en-US" dirty="0" smtClean="0"/>
              <a:t> </a:t>
            </a:r>
            <a:r>
              <a:rPr lang="en-US" dirty="0"/>
              <a:t>curs, </a:t>
            </a:r>
            <a:r>
              <a:rPr lang="en-US" dirty="0" err="1" smtClean="0"/>
              <a:t>organizare</a:t>
            </a:r>
            <a:r>
              <a:rPr lang="en-US" dirty="0" smtClean="0"/>
              <a:t> </a:t>
            </a:r>
            <a:r>
              <a:rPr lang="en-US" dirty="0" err="1"/>
              <a:t>examene</a:t>
            </a:r>
            <a:r>
              <a:rPr lang="en-US" dirty="0"/>
              <a:t> online, </a:t>
            </a:r>
            <a:r>
              <a:rPr lang="en-US" dirty="0" err="1" smtClean="0"/>
              <a:t>forumuri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discuții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Stocare</a:t>
            </a:r>
            <a:r>
              <a:rPr lang="en-US" b="1" dirty="0">
                <a:solidFill>
                  <a:srgbClr val="0070C0"/>
                </a:solidFill>
              </a:rPr>
              <a:t> cloud </a:t>
            </a:r>
            <a:r>
              <a:rPr lang="en-US" b="1" dirty="0" err="1">
                <a:solidFill>
                  <a:srgbClr val="0070C0"/>
                </a:solidFill>
              </a:rPr>
              <a:t>pentru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materiale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educaționale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dirty="0" err="1" smtClean="0"/>
              <a:t>ateriale</a:t>
            </a:r>
            <a:r>
              <a:rPr lang="en-US" dirty="0" smtClean="0"/>
              <a:t> </a:t>
            </a:r>
            <a:r>
              <a:rPr lang="en-US" dirty="0"/>
              <a:t>de curs, </a:t>
            </a:r>
            <a:r>
              <a:rPr lang="en-US" dirty="0" err="1" smtClean="0"/>
              <a:t>fișiere</a:t>
            </a:r>
            <a:r>
              <a:rPr lang="en-US" dirty="0" smtClean="0"/>
              <a:t> </a:t>
            </a:r>
            <a:r>
              <a:rPr lang="en-US" dirty="0"/>
              <a:t>PDF, </a:t>
            </a:r>
            <a:r>
              <a:rPr lang="en-US" dirty="0" err="1" smtClean="0"/>
              <a:t>prezentări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documente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cercetare</a:t>
            </a:r>
            <a:r>
              <a:rPr lang="en-US" dirty="0" smtClean="0"/>
              <a:t>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Colaborare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partajare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documente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b="1" dirty="0" smtClean="0"/>
              <a:t>Google </a:t>
            </a:r>
            <a:r>
              <a:rPr lang="en-US" b="1" dirty="0"/>
              <a:t>Docs</a:t>
            </a:r>
            <a:r>
              <a:rPr lang="en-US" dirty="0"/>
              <a:t>, </a:t>
            </a:r>
            <a:r>
              <a:rPr lang="en-US" b="1" dirty="0"/>
              <a:t>Microsoft OneDrive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b="1" dirty="0" smtClean="0"/>
              <a:t>Dropbox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Automatizarea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proceselor</a:t>
            </a:r>
            <a:r>
              <a:rPr lang="en-US" b="1" dirty="0">
                <a:solidFill>
                  <a:srgbClr val="0070C0"/>
                </a:solidFill>
              </a:rPr>
              <a:t> administrative:</a:t>
            </a:r>
            <a:r>
              <a:rPr lang="en-US" dirty="0"/>
              <a:t> </a:t>
            </a:r>
            <a:r>
              <a:rPr lang="en-US" dirty="0" err="1" smtClean="0"/>
              <a:t>inscriere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cursuri</a:t>
            </a:r>
            <a:r>
              <a:rPr lang="en-US" dirty="0"/>
              <a:t>, </a:t>
            </a:r>
            <a:r>
              <a:rPr lang="en-US" dirty="0" err="1" smtClean="0"/>
              <a:t>gestionare</a:t>
            </a:r>
            <a:r>
              <a:rPr lang="en-US" dirty="0" smtClean="0"/>
              <a:t> note, </a:t>
            </a:r>
            <a:r>
              <a:rPr lang="en-US" dirty="0" err="1" smtClean="0"/>
              <a:t>creare</a:t>
            </a:r>
            <a:r>
              <a:rPr lang="en-US" dirty="0" smtClean="0"/>
              <a:t> </a:t>
            </a:r>
            <a:r>
              <a:rPr lang="en-US" dirty="0" err="1" smtClean="0"/>
              <a:t>orar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Situația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finală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endParaRPr lang="en-US" b="1" dirty="0" smtClean="0"/>
          </a:p>
          <a:p>
            <a:pPr lvl="0">
              <a:lnSpc>
                <a:spcPct val="12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Accesibilitate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oricând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de </a:t>
            </a:r>
            <a:r>
              <a:rPr lang="en-US" dirty="0" err="1" smtClean="0"/>
              <a:t>oriunde</a:t>
            </a:r>
            <a:r>
              <a:rPr lang="en-US" dirty="0" smtClean="0"/>
              <a:t> </a:t>
            </a:r>
            <a:r>
              <a:rPr lang="en-US" dirty="0" err="1" smtClean="0"/>
              <a:t>materiale</a:t>
            </a:r>
            <a:r>
              <a:rPr lang="en-US" dirty="0" smtClean="0"/>
              <a:t>, note, </a:t>
            </a:r>
            <a:r>
              <a:rPr lang="en-US" dirty="0" err="1" smtClean="0"/>
              <a:t>colaborare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Eficiență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îmbunătățită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cursuri</a:t>
            </a:r>
            <a:r>
              <a:rPr lang="en-US" dirty="0" smtClean="0"/>
              <a:t> </a:t>
            </a:r>
            <a:r>
              <a:rPr lang="en-US" dirty="0"/>
              <a:t>online, </a:t>
            </a:r>
            <a:r>
              <a:rPr lang="en-US" dirty="0" err="1" smtClean="0"/>
              <a:t>examinare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 smtClean="0"/>
              <a:t>evaluare</a:t>
            </a:r>
            <a:r>
              <a:rPr lang="en-US" dirty="0" smtClean="0"/>
              <a:t> online. </a:t>
            </a:r>
            <a:r>
              <a:rPr lang="en-US" dirty="0" err="1" smtClean="0"/>
              <a:t>Materialele</a:t>
            </a:r>
            <a:r>
              <a:rPr lang="en-US" dirty="0" smtClean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actualizate</a:t>
            </a:r>
            <a:r>
              <a:rPr lang="en-US" dirty="0"/>
              <a:t> </a:t>
            </a:r>
            <a:r>
              <a:rPr lang="en-US" dirty="0" err="1"/>
              <a:t>ușor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accesul</a:t>
            </a:r>
            <a:r>
              <a:rPr lang="en-US" dirty="0"/>
              <a:t> se face </a:t>
            </a:r>
            <a:r>
              <a:rPr lang="en-US" dirty="0" err="1"/>
              <a:t>în</a:t>
            </a:r>
            <a:r>
              <a:rPr lang="en-US" dirty="0"/>
              <a:t> mod </a:t>
            </a:r>
            <a:r>
              <a:rPr lang="en-US" dirty="0" err="1"/>
              <a:t>centralizat</a:t>
            </a:r>
            <a:r>
              <a:rPr lang="en-US" dirty="0"/>
              <a:t>.</a:t>
            </a:r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Colaborare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mai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bună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echipe</a:t>
            </a:r>
            <a:r>
              <a:rPr lang="en-US" dirty="0" smtClean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proiecte</a:t>
            </a:r>
            <a:r>
              <a:rPr lang="en-US" dirty="0"/>
              <a:t> </a:t>
            </a:r>
            <a:r>
              <a:rPr lang="en-US" dirty="0" err="1"/>
              <a:t>comune</a:t>
            </a:r>
            <a:r>
              <a:rPr lang="en-US" dirty="0"/>
              <a:t>,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documente</a:t>
            </a:r>
            <a:r>
              <a:rPr lang="en-US" dirty="0"/>
              <a:t> </a:t>
            </a:r>
            <a:r>
              <a:rPr lang="en-US" dirty="0" err="1"/>
              <a:t>partajate</a:t>
            </a:r>
            <a:r>
              <a:rPr lang="en-US" dirty="0"/>
              <a:t> +</a:t>
            </a:r>
            <a:r>
              <a:rPr lang="en-US" dirty="0" smtClean="0"/>
              <a:t> </a:t>
            </a:r>
            <a:r>
              <a:rPr lang="en-US" dirty="0" err="1"/>
              <a:t>aplicații</a:t>
            </a:r>
            <a:r>
              <a:rPr lang="en-US" dirty="0"/>
              <a:t> de </a:t>
            </a:r>
            <a:r>
              <a:rPr lang="en-US" dirty="0" smtClean="0"/>
              <a:t>chat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Procese</a:t>
            </a:r>
            <a:r>
              <a:rPr lang="en-US" b="1" dirty="0">
                <a:solidFill>
                  <a:srgbClr val="0070C0"/>
                </a:solidFill>
              </a:rPr>
              <a:t> administrative </a:t>
            </a:r>
            <a:r>
              <a:rPr lang="en-US" b="1" dirty="0" err="1">
                <a:solidFill>
                  <a:srgbClr val="0070C0"/>
                </a:solidFill>
              </a:rPr>
              <a:t>optimizate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inscriere</a:t>
            </a:r>
            <a:r>
              <a:rPr lang="en-US" dirty="0" smtClean="0"/>
              <a:t> </a:t>
            </a:r>
            <a:r>
              <a:rPr lang="en-US" dirty="0"/>
              <a:t>online, </a:t>
            </a:r>
            <a:r>
              <a:rPr lang="en-US" dirty="0" err="1" smtClean="0"/>
              <a:t>gestionare</a:t>
            </a:r>
            <a:r>
              <a:rPr lang="en-US" dirty="0" smtClean="0"/>
              <a:t> note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 smtClean="0"/>
              <a:t>orar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/>
              <a:t>timp</a:t>
            </a:r>
            <a:r>
              <a:rPr lang="en-US" dirty="0"/>
              <a:t> real.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2772</Words>
  <Application>Microsoft Office PowerPoint</Application>
  <PresentationFormat>On-screen Show (4:3)</PresentationFormat>
  <Paragraphs>327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Comerț online </vt:lpstr>
      <vt:lpstr>Comerț online </vt:lpstr>
      <vt:lpstr>Comerț online </vt:lpstr>
      <vt:lpstr>Spital</vt:lpstr>
      <vt:lpstr>Spital</vt:lpstr>
      <vt:lpstr>Spital</vt:lpstr>
      <vt:lpstr>Universitate</vt:lpstr>
      <vt:lpstr>Universitate</vt:lpstr>
      <vt:lpstr>Universitate</vt:lpstr>
      <vt:lpstr>Banca</vt:lpstr>
      <vt:lpstr>Banca</vt:lpstr>
      <vt:lpstr>Banca</vt:lpstr>
      <vt:lpstr>Agentie marketing</vt:lpstr>
      <vt:lpstr>Agentie marketing</vt:lpstr>
      <vt:lpstr>Agentie marketing</vt:lpstr>
      <vt:lpstr>Transport și livrare </vt:lpstr>
      <vt:lpstr>Transport și livrare </vt:lpstr>
      <vt:lpstr>Transport și livrare </vt:lpstr>
      <vt:lpstr>Riscuri la trecerea in cloud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MITRUT DORIN</dc:creator>
  <cp:lastModifiedBy>MITRUT DORIN</cp:lastModifiedBy>
  <cp:revision>30</cp:revision>
  <dcterms:created xsi:type="dcterms:W3CDTF">2025-03-14T10:47:41Z</dcterms:created>
  <dcterms:modified xsi:type="dcterms:W3CDTF">2025-03-14T15:48:57Z</dcterms:modified>
</cp:coreProperties>
</file>